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78" r:id="rId3"/>
    <p:sldId id="279" r:id="rId4"/>
    <p:sldId id="281" r:id="rId5"/>
    <p:sldId id="280" r:id="rId6"/>
    <p:sldId id="270" r:id="rId7"/>
    <p:sldId id="271" r:id="rId8"/>
    <p:sldId id="272" r:id="rId9"/>
    <p:sldId id="274" r:id="rId10"/>
    <p:sldId id="276" r:id="rId11"/>
    <p:sldId id="282" r:id="rId12"/>
    <p:sldId id="27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33" d="100"/>
          <a:sy n="133" d="100"/>
        </p:scale>
        <p:origin x="-96" y="-968"/>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D433FE-14EC-A64E-9B63-D1DA20ABFDEA}" type="datetimeFigureOut">
              <a:rPr lang="en-US" smtClean="0"/>
              <a:t>2/24/15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513FD-E8A5-DB4F-8FF9-7AC37AB63AE0}" type="slidenum">
              <a:rPr lang="en-US" smtClean="0"/>
              <a:t>‹#›</a:t>
            </a:fld>
            <a:endParaRPr lang="en-US"/>
          </a:p>
        </p:txBody>
      </p:sp>
    </p:spTree>
    <p:extLst>
      <p:ext uri="{BB962C8B-B14F-4D97-AF65-F5344CB8AC3E}">
        <p14:creationId xmlns:p14="http://schemas.microsoft.com/office/powerpoint/2010/main" val="204678953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Unknown </a:t>
            </a:r>
            <a:r>
              <a:rPr lang="en-US" dirty="0" err="1" smtClean="0"/>
              <a:t>sourse</a:t>
            </a:r>
            <a:endParaRPr lang="en-US" dirty="0"/>
          </a:p>
        </p:txBody>
      </p:sp>
      <p:sp>
        <p:nvSpPr>
          <p:cNvPr id="4" name="Slide Number Placeholder 3"/>
          <p:cNvSpPr>
            <a:spLocks noGrp="1"/>
          </p:cNvSpPr>
          <p:nvPr>
            <p:ph type="sldNum" sz="quarter" idx="10"/>
          </p:nvPr>
        </p:nvSpPr>
        <p:spPr/>
        <p:txBody>
          <a:bodyPr/>
          <a:lstStyle/>
          <a:p>
            <a:fld id="{A73513FD-E8A5-DB4F-8FF9-7AC37AB63AE0}" type="slidenum">
              <a:rPr lang="en-US" smtClean="0"/>
              <a:t>11</a:t>
            </a:fld>
            <a:endParaRPr lang="en-US"/>
          </a:p>
        </p:txBody>
      </p:sp>
    </p:spTree>
    <p:extLst>
      <p:ext uri="{BB962C8B-B14F-4D97-AF65-F5344CB8AC3E}">
        <p14:creationId xmlns:p14="http://schemas.microsoft.com/office/powerpoint/2010/main" val="428596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B8440F-287E-4348-95C3-2151FE9AB877}" type="datetimeFigureOut">
              <a:rPr lang="en-US" smtClean="0"/>
              <a:t>2/24/15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0CA20-F168-4B1E-B89E-0A24B0F61A49}" type="slidenum">
              <a:rPr lang="en-US" smtClean="0"/>
              <a:t>‹#›</a:t>
            </a:fld>
            <a:endParaRPr lang="en-US"/>
          </a:p>
        </p:txBody>
      </p:sp>
    </p:spTree>
    <p:extLst>
      <p:ext uri="{BB962C8B-B14F-4D97-AF65-F5344CB8AC3E}">
        <p14:creationId xmlns:p14="http://schemas.microsoft.com/office/powerpoint/2010/main" val="17136961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B8440F-287E-4348-95C3-2151FE9AB877}" type="datetimeFigureOut">
              <a:rPr lang="en-US" smtClean="0"/>
              <a:t>2/24/15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0CA20-F168-4B1E-B89E-0A24B0F61A49}" type="slidenum">
              <a:rPr lang="en-US" smtClean="0"/>
              <a:t>‹#›</a:t>
            </a:fld>
            <a:endParaRPr lang="en-US"/>
          </a:p>
        </p:txBody>
      </p:sp>
    </p:spTree>
    <p:extLst>
      <p:ext uri="{BB962C8B-B14F-4D97-AF65-F5344CB8AC3E}">
        <p14:creationId xmlns:p14="http://schemas.microsoft.com/office/powerpoint/2010/main" val="816821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B8440F-287E-4348-95C3-2151FE9AB877}" type="datetimeFigureOut">
              <a:rPr lang="en-US" smtClean="0"/>
              <a:t>2/24/15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0CA20-F168-4B1E-B89E-0A24B0F61A49}" type="slidenum">
              <a:rPr lang="en-US" smtClean="0"/>
              <a:t>‹#›</a:t>
            </a:fld>
            <a:endParaRPr lang="en-US"/>
          </a:p>
        </p:txBody>
      </p:sp>
    </p:spTree>
    <p:extLst>
      <p:ext uri="{BB962C8B-B14F-4D97-AF65-F5344CB8AC3E}">
        <p14:creationId xmlns:p14="http://schemas.microsoft.com/office/powerpoint/2010/main" val="3305332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B8440F-287E-4348-95C3-2151FE9AB877}" type="datetimeFigureOut">
              <a:rPr lang="en-US" smtClean="0"/>
              <a:t>2/24/15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0CA20-F168-4B1E-B89E-0A24B0F61A49}" type="slidenum">
              <a:rPr lang="en-US" smtClean="0"/>
              <a:t>‹#›</a:t>
            </a:fld>
            <a:endParaRPr lang="en-US"/>
          </a:p>
        </p:txBody>
      </p:sp>
    </p:spTree>
    <p:extLst>
      <p:ext uri="{BB962C8B-B14F-4D97-AF65-F5344CB8AC3E}">
        <p14:creationId xmlns:p14="http://schemas.microsoft.com/office/powerpoint/2010/main" val="352166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B8440F-287E-4348-95C3-2151FE9AB877}" type="datetimeFigureOut">
              <a:rPr lang="en-US" smtClean="0"/>
              <a:t>2/24/15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0CA20-F168-4B1E-B89E-0A24B0F61A49}" type="slidenum">
              <a:rPr lang="en-US" smtClean="0"/>
              <a:t>‹#›</a:t>
            </a:fld>
            <a:endParaRPr lang="en-US"/>
          </a:p>
        </p:txBody>
      </p:sp>
    </p:spTree>
    <p:extLst>
      <p:ext uri="{BB962C8B-B14F-4D97-AF65-F5344CB8AC3E}">
        <p14:creationId xmlns:p14="http://schemas.microsoft.com/office/powerpoint/2010/main" val="876125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B8440F-287E-4348-95C3-2151FE9AB877}" type="datetimeFigureOut">
              <a:rPr lang="en-US" smtClean="0"/>
              <a:t>2/24/15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D0CA20-F168-4B1E-B89E-0A24B0F61A49}" type="slidenum">
              <a:rPr lang="en-US" smtClean="0"/>
              <a:t>‹#›</a:t>
            </a:fld>
            <a:endParaRPr lang="en-US"/>
          </a:p>
        </p:txBody>
      </p:sp>
    </p:spTree>
    <p:extLst>
      <p:ext uri="{BB962C8B-B14F-4D97-AF65-F5344CB8AC3E}">
        <p14:creationId xmlns:p14="http://schemas.microsoft.com/office/powerpoint/2010/main" val="3526619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B8440F-287E-4348-95C3-2151FE9AB877}" type="datetimeFigureOut">
              <a:rPr lang="en-US" smtClean="0"/>
              <a:t>2/24/15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D0CA20-F168-4B1E-B89E-0A24B0F61A49}" type="slidenum">
              <a:rPr lang="en-US" smtClean="0"/>
              <a:t>‹#›</a:t>
            </a:fld>
            <a:endParaRPr lang="en-US"/>
          </a:p>
        </p:txBody>
      </p:sp>
    </p:spTree>
    <p:extLst>
      <p:ext uri="{BB962C8B-B14F-4D97-AF65-F5344CB8AC3E}">
        <p14:creationId xmlns:p14="http://schemas.microsoft.com/office/powerpoint/2010/main" val="4116653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B8440F-287E-4348-95C3-2151FE9AB877}" type="datetimeFigureOut">
              <a:rPr lang="en-US" smtClean="0"/>
              <a:t>2/24/15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D0CA20-F168-4B1E-B89E-0A24B0F61A49}" type="slidenum">
              <a:rPr lang="en-US" smtClean="0"/>
              <a:t>‹#›</a:t>
            </a:fld>
            <a:endParaRPr lang="en-US"/>
          </a:p>
        </p:txBody>
      </p:sp>
    </p:spTree>
    <p:extLst>
      <p:ext uri="{BB962C8B-B14F-4D97-AF65-F5344CB8AC3E}">
        <p14:creationId xmlns:p14="http://schemas.microsoft.com/office/powerpoint/2010/main" val="4066536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B8440F-287E-4348-95C3-2151FE9AB877}" type="datetimeFigureOut">
              <a:rPr lang="en-US" smtClean="0"/>
              <a:t>2/24/15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D0CA20-F168-4B1E-B89E-0A24B0F61A49}" type="slidenum">
              <a:rPr lang="en-US" smtClean="0"/>
              <a:t>‹#›</a:t>
            </a:fld>
            <a:endParaRPr lang="en-US"/>
          </a:p>
        </p:txBody>
      </p:sp>
    </p:spTree>
    <p:extLst>
      <p:ext uri="{BB962C8B-B14F-4D97-AF65-F5344CB8AC3E}">
        <p14:creationId xmlns:p14="http://schemas.microsoft.com/office/powerpoint/2010/main" val="2864938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B8440F-287E-4348-95C3-2151FE9AB877}" type="datetimeFigureOut">
              <a:rPr lang="en-US" smtClean="0"/>
              <a:t>2/24/15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D0CA20-F168-4B1E-B89E-0A24B0F61A49}" type="slidenum">
              <a:rPr lang="en-US" smtClean="0"/>
              <a:t>‹#›</a:t>
            </a:fld>
            <a:endParaRPr lang="en-US"/>
          </a:p>
        </p:txBody>
      </p:sp>
    </p:spTree>
    <p:extLst>
      <p:ext uri="{BB962C8B-B14F-4D97-AF65-F5344CB8AC3E}">
        <p14:creationId xmlns:p14="http://schemas.microsoft.com/office/powerpoint/2010/main" val="324587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B8440F-287E-4348-95C3-2151FE9AB877}" type="datetimeFigureOut">
              <a:rPr lang="en-US" smtClean="0"/>
              <a:t>2/24/15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D0CA20-F168-4B1E-B89E-0A24B0F61A49}" type="slidenum">
              <a:rPr lang="en-US" smtClean="0"/>
              <a:t>‹#›</a:t>
            </a:fld>
            <a:endParaRPr lang="en-US"/>
          </a:p>
        </p:txBody>
      </p:sp>
    </p:spTree>
    <p:extLst>
      <p:ext uri="{BB962C8B-B14F-4D97-AF65-F5344CB8AC3E}">
        <p14:creationId xmlns:p14="http://schemas.microsoft.com/office/powerpoint/2010/main" val="323882895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B8440F-287E-4348-95C3-2151FE9AB877}" type="datetimeFigureOut">
              <a:rPr lang="en-US" smtClean="0"/>
              <a:t>2/24/15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D0CA20-F168-4B1E-B89E-0A24B0F61A49}" type="slidenum">
              <a:rPr lang="en-US" smtClean="0"/>
              <a:t>‹#›</a:t>
            </a:fld>
            <a:endParaRPr lang="en-US"/>
          </a:p>
        </p:txBody>
      </p:sp>
    </p:spTree>
    <p:extLst>
      <p:ext uri="{BB962C8B-B14F-4D97-AF65-F5344CB8AC3E}">
        <p14:creationId xmlns:p14="http://schemas.microsoft.com/office/powerpoint/2010/main" val="2326790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52400"/>
            <a:ext cx="7772400" cy="1470025"/>
          </a:xfrm>
        </p:spPr>
        <p:txBody>
          <a:bodyPr/>
          <a:lstStyle/>
          <a:p>
            <a:r>
              <a:rPr lang="en-US" dirty="0">
                <a:solidFill>
                  <a:schemeClr val="accent2"/>
                </a:solidFill>
              </a:rPr>
              <a:t>The new invariants</a:t>
            </a:r>
          </a:p>
        </p:txBody>
      </p:sp>
      <p:sp>
        <p:nvSpPr>
          <p:cNvPr id="3" name="Subtitle 2"/>
          <p:cNvSpPr>
            <a:spLocks noGrp="1"/>
          </p:cNvSpPr>
          <p:nvPr>
            <p:ph type="subTitle" idx="1"/>
          </p:nvPr>
        </p:nvSpPr>
        <p:spPr>
          <a:xfrm>
            <a:off x="457200" y="1219200"/>
            <a:ext cx="7315200" cy="4419600"/>
          </a:xfrm>
        </p:spPr>
        <p:txBody>
          <a:bodyPr>
            <a:normAutofit fontScale="85000" lnSpcReduction="20000"/>
          </a:bodyPr>
          <a:lstStyle/>
          <a:p>
            <a:pPr lvl="0" algn="l"/>
            <a:r>
              <a:rPr lang="en-US" dirty="0" smtClean="0">
                <a:solidFill>
                  <a:schemeClr val="tx1"/>
                </a:solidFill>
              </a:rPr>
              <a:t>World </a:t>
            </a:r>
            <a:r>
              <a:rPr lang="en-US" dirty="0">
                <a:solidFill>
                  <a:schemeClr val="tx1"/>
                </a:solidFill>
              </a:rPr>
              <a:t>lines</a:t>
            </a:r>
          </a:p>
          <a:p>
            <a:pPr lvl="0" algn="l"/>
            <a:r>
              <a:rPr lang="en-US" dirty="0">
                <a:solidFill>
                  <a:schemeClr val="tx1"/>
                </a:solidFill>
              </a:rPr>
              <a:t>4-dimensional physics</a:t>
            </a:r>
          </a:p>
          <a:p>
            <a:pPr algn="l"/>
            <a:r>
              <a:rPr lang="en-US" dirty="0" smtClean="0">
                <a:solidFill>
                  <a:schemeClr val="tx1"/>
                </a:solidFill>
              </a:rPr>
              <a:t>Causality</a:t>
            </a:r>
          </a:p>
          <a:p>
            <a:pPr lvl="0" algn="l"/>
            <a:r>
              <a:rPr lang="en-US" dirty="0">
                <a:solidFill>
                  <a:schemeClr val="tx1"/>
                </a:solidFill>
              </a:rPr>
              <a:t>The twin "paradox"</a:t>
            </a:r>
          </a:p>
          <a:p>
            <a:pPr algn="l"/>
            <a:endParaRPr lang="en-US" dirty="0"/>
          </a:p>
          <a:p>
            <a:r>
              <a:rPr lang="en-US" u="sng" dirty="0">
                <a:solidFill>
                  <a:schemeClr val="tx1"/>
                </a:solidFill>
              </a:rPr>
              <a:t>Next</a:t>
            </a:r>
            <a:r>
              <a:rPr lang="en-US" dirty="0">
                <a:solidFill>
                  <a:schemeClr val="tx1"/>
                </a:solidFill>
              </a:rPr>
              <a:t>:</a:t>
            </a:r>
          </a:p>
          <a:p>
            <a:pPr lvl="0"/>
            <a:r>
              <a:rPr lang="en-US" dirty="0" smtClean="0">
                <a:solidFill>
                  <a:schemeClr val="tx1"/>
                </a:solidFill>
              </a:rPr>
              <a:t>Accelerated </a:t>
            </a:r>
            <a:r>
              <a:rPr lang="en-US" dirty="0">
                <a:solidFill>
                  <a:schemeClr val="tx1"/>
                </a:solidFill>
              </a:rPr>
              <a:t>reference frames </a:t>
            </a:r>
            <a:r>
              <a:rPr lang="en-US">
                <a:solidFill>
                  <a:schemeClr val="tx1"/>
                </a:solidFill>
              </a:rPr>
              <a:t>and </a:t>
            </a:r>
            <a:r>
              <a:rPr lang="en-US" smtClean="0">
                <a:solidFill>
                  <a:schemeClr val="tx1"/>
                </a:solidFill>
              </a:rPr>
              <a:t>general relativity</a:t>
            </a:r>
            <a:endParaRPr lang="en-US" dirty="0" smtClean="0">
              <a:solidFill>
                <a:schemeClr val="tx1"/>
              </a:solidFill>
            </a:endParaRPr>
          </a:p>
          <a:p>
            <a:pPr lvl="0"/>
            <a:r>
              <a:rPr lang="en-US" dirty="0" smtClean="0">
                <a:solidFill>
                  <a:schemeClr val="tx1"/>
                </a:solidFill>
              </a:rPr>
              <a:t>Term paper topic due March 17</a:t>
            </a:r>
          </a:p>
          <a:p>
            <a:pPr lvl="0"/>
            <a:r>
              <a:rPr lang="en-US" dirty="0" smtClean="0">
                <a:solidFill>
                  <a:schemeClr val="tx1"/>
                </a:solidFill>
              </a:rPr>
              <a:t>HW4 due on Thursday</a:t>
            </a:r>
            <a:endParaRPr lang="en-US" dirty="0"/>
          </a:p>
        </p:txBody>
      </p:sp>
    </p:spTree>
    <p:extLst>
      <p:ext uri="{BB962C8B-B14F-4D97-AF65-F5344CB8AC3E}">
        <p14:creationId xmlns:p14="http://schemas.microsoft.com/office/powerpoint/2010/main" val="218819691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u="sng" dirty="0"/>
              <a:t>The twin </a:t>
            </a:r>
            <a:r>
              <a:rPr lang="en-US" u="sng" dirty="0" smtClean="0"/>
              <a:t>paradox</a:t>
            </a:r>
            <a:endParaRPr lang="en-US" dirty="0"/>
          </a:p>
        </p:txBody>
      </p:sp>
      <p:sp>
        <p:nvSpPr>
          <p:cNvPr id="3" name="Content Placeholder 2"/>
          <p:cNvSpPr>
            <a:spLocks noGrp="1"/>
          </p:cNvSpPr>
          <p:nvPr>
            <p:ph idx="1"/>
          </p:nvPr>
        </p:nvSpPr>
        <p:spPr>
          <a:xfrm>
            <a:off x="241738" y="1066800"/>
            <a:ext cx="8534400" cy="1447800"/>
          </a:xfrm>
        </p:spPr>
        <p:txBody>
          <a:bodyPr/>
          <a:lstStyle/>
          <a:p>
            <a:pPr marL="0" indent="0">
              <a:buNone/>
            </a:pPr>
            <a:r>
              <a:rPr lang="en-US" sz="2000" dirty="0"/>
              <a:t>Suppose Alice and Beth are twins.  Alice sets off in her rocket so fast that the time dilation factor becomes 10.  She travels away from Earth for 10 years, as measured by Beth, who has remained on Earth.  Alice then turns around and returns to Earth at the same rapid pace.  </a:t>
            </a:r>
          </a:p>
          <a:p>
            <a:endParaRPr lang="en-US" dirty="0"/>
          </a:p>
        </p:txBody>
      </p:sp>
      <p:pic>
        <p:nvPicPr>
          <p:cNvPr id="1034"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6888" y="2209800"/>
            <a:ext cx="5610225" cy="1609725"/>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34159" y="3995678"/>
            <a:ext cx="8991600" cy="2862322"/>
          </a:xfrm>
          <a:prstGeom prst="rect">
            <a:avLst/>
          </a:prstGeom>
          <a:noFill/>
        </p:spPr>
        <p:txBody>
          <a:bodyPr wrap="square" rtlCol="0">
            <a:spAutoFit/>
          </a:bodyPr>
          <a:lstStyle/>
          <a:p>
            <a:r>
              <a:rPr lang="en-US" sz="2000" dirty="0"/>
              <a:t>When Alice returns home, Beth has aged 20 years.  How much has Alice aged?</a:t>
            </a:r>
          </a:p>
          <a:p>
            <a:r>
              <a:rPr lang="en-US" sz="2000" dirty="0"/>
              <a:t>There </a:t>
            </a:r>
            <a:r>
              <a:rPr lang="en-US" sz="2000" u="sng" dirty="0"/>
              <a:t>appears</a:t>
            </a:r>
            <a:r>
              <a:rPr lang="en-US" sz="2000" dirty="0"/>
              <a:t> to be a paradox. According to the Lorentz transformation, during the time Alice is travelling:</a:t>
            </a:r>
          </a:p>
          <a:p>
            <a:r>
              <a:rPr lang="en-US" sz="2000" u="sng" dirty="0"/>
              <a:t>Beth says</a:t>
            </a:r>
            <a:r>
              <a:rPr lang="en-US" sz="2000" dirty="0"/>
              <a:t>: I measure Alice’s clock to be running slow by a factor of ten, so </a:t>
            </a:r>
            <a:r>
              <a:rPr lang="en-US" sz="2000" b="1" dirty="0"/>
              <a:t>she</a:t>
            </a:r>
            <a:r>
              <a:rPr lang="en-US" sz="2000" dirty="0"/>
              <a:t> has aged only two years.</a:t>
            </a:r>
          </a:p>
          <a:p>
            <a:r>
              <a:rPr lang="en-US" sz="2000" u="sng" dirty="0"/>
              <a:t>Alice says</a:t>
            </a:r>
            <a:r>
              <a:rPr lang="en-US" sz="2000" dirty="0"/>
              <a:t>: My clock is fine.  I measure Beth’s clock to be running slow by a factor of ten, so she has aged only 2 years.  </a:t>
            </a:r>
          </a:p>
          <a:p>
            <a:r>
              <a:rPr lang="en-US" sz="2000" dirty="0"/>
              <a:t>They start and end standing right next to each other, so a direct comparison of clocks is possible.  Who is correct</a:t>
            </a:r>
            <a:r>
              <a:rPr lang="en-US" sz="2000" dirty="0" smtClean="0"/>
              <a:t>?</a:t>
            </a:r>
            <a:endParaRPr lang="en-US" sz="2000" dirty="0"/>
          </a:p>
        </p:txBody>
      </p:sp>
    </p:spTree>
    <p:extLst>
      <p:ext uri="{BB962C8B-B14F-4D97-AF65-F5344CB8AC3E}">
        <p14:creationId xmlns:p14="http://schemas.microsoft.com/office/powerpoint/2010/main" val="320566693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r>
              <a:rPr lang="en-US" dirty="0" err="1" smtClean="0"/>
              <a:t>Spacetime</a:t>
            </a:r>
            <a:r>
              <a:rPr lang="en-US" dirty="0" smtClean="0"/>
              <a:t> diagram</a:t>
            </a:r>
            <a:endParaRPr lang="en-US" dirty="0"/>
          </a:p>
        </p:txBody>
      </p:sp>
      <p:pic>
        <p:nvPicPr>
          <p:cNvPr id="8" name="Picture 7" descr="Screen Shot 2014-02-25 at 10.50.19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9100" y="0"/>
            <a:ext cx="8305800" cy="6858000"/>
          </a:xfrm>
          <a:prstGeom prst="rect">
            <a:avLst/>
          </a:prstGeom>
        </p:spPr>
      </p:pic>
    </p:spTree>
    <p:extLst>
      <p:ext uri="{BB962C8B-B14F-4D97-AF65-F5344CB8AC3E}">
        <p14:creationId xmlns:p14="http://schemas.microsoft.com/office/powerpoint/2010/main" val="8154532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dirty="0" smtClean="0"/>
              <a:t>Twin Non-Paradox</a:t>
            </a:r>
            <a:endParaRPr lang="en-US" dirty="0"/>
          </a:p>
        </p:txBody>
      </p:sp>
      <p:sp>
        <p:nvSpPr>
          <p:cNvPr id="3" name="Content Placeholder 2"/>
          <p:cNvSpPr>
            <a:spLocks noGrp="1"/>
          </p:cNvSpPr>
          <p:nvPr>
            <p:ph idx="1"/>
          </p:nvPr>
        </p:nvSpPr>
        <p:spPr>
          <a:xfrm>
            <a:off x="0" y="990600"/>
            <a:ext cx="9144000" cy="5867400"/>
          </a:xfrm>
        </p:spPr>
        <p:txBody>
          <a:bodyPr>
            <a:normAutofit fontScale="70000" lnSpcReduction="20000"/>
          </a:bodyPr>
          <a:lstStyle/>
          <a:p>
            <a:r>
              <a:rPr lang="en-US" dirty="0"/>
              <a:t>The answer is that Alice, the twin who turned around, has aged less. </a:t>
            </a:r>
            <a:endParaRPr lang="en-US" dirty="0" smtClean="0"/>
          </a:p>
          <a:p>
            <a:r>
              <a:rPr lang="en-US" dirty="0" smtClean="0"/>
              <a:t>The </a:t>
            </a:r>
            <a:r>
              <a:rPr lang="en-US" dirty="0"/>
              <a:t>situation is not symmetrical, because in order to return to Earth, Alice must have </a:t>
            </a:r>
            <a:r>
              <a:rPr lang="en-US" dirty="0" smtClean="0"/>
              <a:t>accelerated. Our </a:t>
            </a:r>
            <a:r>
              <a:rPr lang="en-US" dirty="0"/>
              <a:t>descriptions of how things looked to different observers (Lorentz transformations) so far do not describe accelerated observers, so we only know how things look to Beth. </a:t>
            </a:r>
            <a:endParaRPr lang="en-US" dirty="0" smtClean="0"/>
          </a:p>
          <a:p>
            <a:r>
              <a:rPr lang="en-US" dirty="0" smtClean="0"/>
              <a:t>Of </a:t>
            </a:r>
            <a:r>
              <a:rPr lang="en-US" dirty="0"/>
              <a:t>course Alice must agree that Beth is older, when they now stand side-by side. Now we can put together a conclusion about how Beth must have looked to Alice while Alice was accelerating. While turning back (accelerating toward earth), </a:t>
            </a:r>
            <a:r>
              <a:rPr lang="en-US" dirty="0" smtClean="0"/>
              <a:t> Alice </a:t>
            </a:r>
            <a:r>
              <a:rPr lang="en-US" dirty="0"/>
              <a:t>must observe Beth's clock to be running fast, not slow</a:t>
            </a:r>
            <a:r>
              <a:rPr lang="en-US" dirty="0" smtClean="0"/>
              <a:t>.</a:t>
            </a:r>
            <a:r>
              <a:rPr lang="en-US" dirty="0"/>
              <a:t> </a:t>
            </a:r>
          </a:p>
          <a:p>
            <a:r>
              <a:rPr lang="en-US" dirty="0" smtClean="0"/>
              <a:t>So this </a:t>
            </a:r>
            <a:r>
              <a:rPr lang="en-US" dirty="0"/>
              <a:t>is </a:t>
            </a:r>
            <a:r>
              <a:rPr lang="en-US" u="sng" dirty="0"/>
              <a:t>not a paradox at all </a:t>
            </a:r>
            <a:r>
              <a:rPr lang="en-US" dirty="0"/>
              <a:t>but just a reminder that the SR transformations only work between reference frames which are not accelerating (</a:t>
            </a:r>
            <a:r>
              <a:rPr lang="en-US" i="1" dirty="0"/>
              <a:t>at least</a:t>
            </a:r>
            <a:r>
              <a:rPr lang="en-US" dirty="0"/>
              <a:t> with respect to each other, leaving aside the question of absolute acceleration.) But you can also see that from SR we can draw conclusions about how things </a:t>
            </a:r>
            <a:r>
              <a:rPr lang="en-US" i="1" dirty="0"/>
              <a:t>must</a:t>
            </a:r>
            <a:r>
              <a:rPr lang="en-US" dirty="0"/>
              <a:t> look to accelerating observers.</a:t>
            </a:r>
          </a:p>
          <a:p>
            <a:r>
              <a:rPr lang="en-US" dirty="0"/>
              <a:t>Let's go further in seeing how things look to accelerating observers. In particular, let's look for ways in which the simple laws of physics might get messed up in their frames</a:t>
            </a:r>
            <a:r>
              <a:rPr lang="en-US" dirty="0" smtClean="0"/>
              <a:t>.</a:t>
            </a:r>
            <a:endParaRPr lang="en-US" dirty="0"/>
          </a:p>
        </p:txBody>
      </p:sp>
    </p:spTree>
    <p:extLst>
      <p:ext uri="{BB962C8B-B14F-4D97-AF65-F5344CB8AC3E}">
        <p14:creationId xmlns:p14="http://schemas.microsoft.com/office/powerpoint/2010/main" val="48890255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563562"/>
          </a:xfrm>
        </p:spPr>
        <p:txBody>
          <a:bodyPr>
            <a:noAutofit/>
          </a:bodyPr>
          <a:lstStyle/>
          <a:p>
            <a:r>
              <a:rPr lang="en-US" sz="3600" dirty="0" smtClean="0">
                <a:solidFill>
                  <a:schemeClr val="accent2"/>
                </a:solidFill>
              </a:rPr>
              <a:t>Space-time diagrams</a:t>
            </a:r>
            <a:endParaRPr lang="en-US" sz="3600" dirty="0">
              <a:solidFill>
                <a:schemeClr val="accent2"/>
              </a:solidFill>
            </a:endParaRPr>
          </a:p>
        </p:txBody>
      </p:sp>
      <p:cxnSp>
        <p:nvCxnSpPr>
          <p:cNvPr id="7" name="Straight Arrow Connector 6"/>
          <p:cNvCxnSpPr/>
          <p:nvPr/>
        </p:nvCxnSpPr>
        <p:spPr>
          <a:xfrm>
            <a:off x="609600" y="3429000"/>
            <a:ext cx="6858000" cy="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7391400" y="3200400"/>
            <a:ext cx="2057400" cy="369332"/>
          </a:xfrm>
          <a:prstGeom prst="rect">
            <a:avLst/>
          </a:prstGeom>
          <a:noFill/>
        </p:spPr>
        <p:txBody>
          <a:bodyPr wrap="square" rtlCol="0">
            <a:spAutoFit/>
          </a:bodyPr>
          <a:lstStyle/>
          <a:p>
            <a:r>
              <a:rPr lang="en-US" dirty="0" smtClean="0"/>
              <a:t>  space (present)</a:t>
            </a:r>
            <a:endParaRPr lang="en-US" dirty="0"/>
          </a:p>
        </p:txBody>
      </p:sp>
      <p:sp>
        <p:nvSpPr>
          <p:cNvPr id="12" name="TextBox 11"/>
          <p:cNvSpPr txBox="1"/>
          <p:nvPr/>
        </p:nvSpPr>
        <p:spPr>
          <a:xfrm>
            <a:off x="3657600" y="849868"/>
            <a:ext cx="2057400" cy="369332"/>
          </a:xfrm>
          <a:prstGeom prst="rect">
            <a:avLst/>
          </a:prstGeom>
          <a:noFill/>
        </p:spPr>
        <p:txBody>
          <a:bodyPr wrap="square" rtlCol="0">
            <a:spAutoFit/>
          </a:bodyPr>
          <a:lstStyle/>
          <a:p>
            <a:r>
              <a:rPr lang="en-US" dirty="0" smtClean="0"/>
              <a:t>Future (here)</a:t>
            </a:r>
            <a:endParaRPr lang="en-US" dirty="0"/>
          </a:p>
        </p:txBody>
      </p:sp>
      <p:cxnSp>
        <p:nvCxnSpPr>
          <p:cNvPr id="14" name="Straight Arrow Connector 13"/>
          <p:cNvCxnSpPr/>
          <p:nvPr/>
        </p:nvCxnSpPr>
        <p:spPr>
          <a:xfrm>
            <a:off x="4267200" y="1219200"/>
            <a:ext cx="0" cy="457200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4343400" y="1143000"/>
            <a:ext cx="1905000" cy="369332"/>
          </a:xfrm>
          <a:prstGeom prst="rect">
            <a:avLst/>
          </a:prstGeom>
          <a:noFill/>
        </p:spPr>
        <p:txBody>
          <a:bodyPr wrap="square" rtlCol="0">
            <a:spAutoFit/>
          </a:bodyPr>
          <a:lstStyle/>
          <a:p>
            <a:r>
              <a:rPr lang="en-US" dirty="0" smtClean="0"/>
              <a:t>time</a:t>
            </a:r>
            <a:endParaRPr lang="en-US" dirty="0"/>
          </a:p>
        </p:txBody>
      </p:sp>
      <p:sp>
        <p:nvSpPr>
          <p:cNvPr id="16" name="TextBox 15"/>
          <p:cNvSpPr txBox="1"/>
          <p:nvPr/>
        </p:nvSpPr>
        <p:spPr>
          <a:xfrm>
            <a:off x="3733800" y="5715000"/>
            <a:ext cx="1219200" cy="369332"/>
          </a:xfrm>
          <a:prstGeom prst="rect">
            <a:avLst/>
          </a:prstGeom>
          <a:noFill/>
        </p:spPr>
        <p:txBody>
          <a:bodyPr wrap="square" rtlCol="0">
            <a:spAutoFit/>
          </a:bodyPr>
          <a:lstStyle/>
          <a:p>
            <a:r>
              <a:rPr lang="en-US" dirty="0" smtClean="0"/>
              <a:t>Past (here)</a:t>
            </a:r>
            <a:endParaRPr lang="en-US" dirty="0"/>
          </a:p>
        </p:txBody>
      </p:sp>
    </p:spTree>
    <p:extLst>
      <p:ext uri="{BB962C8B-B14F-4D97-AF65-F5344CB8AC3E}">
        <p14:creationId xmlns:p14="http://schemas.microsoft.com/office/powerpoint/2010/main" val="315940984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563562"/>
          </a:xfrm>
        </p:spPr>
        <p:txBody>
          <a:bodyPr>
            <a:noAutofit/>
          </a:bodyPr>
          <a:lstStyle/>
          <a:p>
            <a:r>
              <a:rPr lang="en-US" sz="3600" dirty="0" smtClean="0">
                <a:solidFill>
                  <a:schemeClr val="accent2"/>
                </a:solidFill>
              </a:rPr>
              <a:t>Space-time diagrams</a:t>
            </a:r>
            <a:endParaRPr lang="en-US" sz="3600" dirty="0">
              <a:solidFill>
                <a:schemeClr val="accent2"/>
              </a:solidFill>
            </a:endParaRPr>
          </a:p>
        </p:txBody>
      </p:sp>
      <p:cxnSp>
        <p:nvCxnSpPr>
          <p:cNvPr id="7" name="Straight Arrow Connector 6"/>
          <p:cNvCxnSpPr/>
          <p:nvPr/>
        </p:nvCxnSpPr>
        <p:spPr>
          <a:xfrm>
            <a:off x="609600" y="3505200"/>
            <a:ext cx="6858000" cy="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7391400" y="3200400"/>
            <a:ext cx="2057400" cy="369332"/>
          </a:xfrm>
          <a:prstGeom prst="rect">
            <a:avLst/>
          </a:prstGeom>
          <a:noFill/>
        </p:spPr>
        <p:txBody>
          <a:bodyPr wrap="square" rtlCol="0">
            <a:spAutoFit/>
          </a:bodyPr>
          <a:lstStyle/>
          <a:p>
            <a:r>
              <a:rPr lang="en-US" dirty="0" smtClean="0"/>
              <a:t>  space (present)</a:t>
            </a:r>
            <a:endParaRPr lang="en-US" dirty="0"/>
          </a:p>
        </p:txBody>
      </p:sp>
      <p:sp>
        <p:nvSpPr>
          <p:cNvPr id="12" name="TextBox 11"/>
          <p:cNvSpPr txBox="1"/>
          <p:nvPr/>
        </p:nvSpPr>
        <p:spPr>
          <a:xfrm>
            <a:off x="3657600" y="849868"/>
            <a:ext cx="2057400" cy="369332"/>
          </a:xfrm>
          <a:prstGeom prst="rect">
            <a:avLst/>
          </a:prstGeom>
          <a:noFill/>
        </p:spPr>
        <p:txBody>
          <a:bodyPr wrap="square" rtlCol="0">
            <a:spAutoFit/>
          </a:bodyPr>
          <a:lstStyle/>
          <a:p>
            <a:r>
              <a:rPr lang="en-US" dirty="0" smtClean="0"/>
              <a:t>Future (here)</a:t>
            </a:r>
            <a:endParaRPr lang="en-US" dirty="0"/>
          </a:p>
        </p:txBody>
      </p:sp>
      <p:cxnSp>
        <p:nvCxnSpPr>
          <p:cNvPr id="14" name="Straight Arrow Connector 13"/>
          <p:cNvCxnSpPr/>
          <p:nvPr/>
        </p:nvCxnSpPr>
        <p:spPr>
          <a:xfrm>
            <a:off x="4267200" y="1219200"/>
            <a:ext cx="0" cy="457200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4343400" y="1143000"/>
            <a:ext cx="1905000" cy="369332"/>
          </a:xfrm>
          <a:prstGeom prst="rect">
            <a:avLst/>
          </a:prstGeom>
          <a:noFill/>
        </p:spPr>
        <p:txBody>
          <a:bodyPr wrap="square" rtlCol="0">
            <a:spAutoFit/>
          </a:bodyPr>
          <a:lstStyle/>
          <a:p>
            <a:r>
              <a:rPr lang="en-US" dirty="0" smtClean="0"/>
              <a:t>time</a:t>
            </a:r>
            <a:endParaRPr lang="en-US" dirty="0"/>
          </a:p>
        </p:txBody>
      </p:sp>
      <p:sp>
        <p:nvSpPr>
          <p:cNvPr id="16" name="TextBox 15"/>
          <p:cNvSpPr txBox="1"/>
          <p:nvPr/>
        </p:nvSpPr>
        <p:spPr>
          <a:xfrm>
            <a:off x="3733800" y="5879068"/>
            <a:ext cx="1219200" cy="369332"/>
          </a:xfrm>
          <a:prstGeom prst="rect">
            <a:avLst/>
          </a:prstGeom>
          <a:noFill/>
        </p:spPr>
        <p:txBody>
          <a:bodyPr wrap="square" rtlCol="0">
            <a:spAutoFit/>
          </a:bodyPr>
          <a:lstStyle/>
          <a:p>
            <a:r>
              <a:rPr lang="en-US" dirty="0" smtClean="0"/>
              <a:t>Past (here)</a:t>
            </a:r>
            <a:endParaRPr lang="en-US" dirty="0"/>
          </a:p>
        </p:txBody>
      </p:sp>
      <p:sp>
        <p:nvSpPr>
          <p:cNvPr id="11" name="TextBox 10"/>
          <p:cNvSpPr txBox="1"/>
          <p:nvPr/>
        </p:nvSpPr>
        <p:spPr>
          <a:xfrm>
            <a:off x="5867400" y="1219200"/>
            <a:ext cx="1524000" cy="369332"/>
          </a:xfrm>
          <a:prstGeom prst="rect">
            <a:avLst/>
          </a:prstGeom>
          <a:noFill/>
        </p:spPr>
        <p:txBody>
          <a:bodyPr wrap="square" rtlCol="0">
            <a:spAutoFit/>
          </a:bodyPr>
          <a:lstStyle/>
          <a:p>
            <a:r>
              <a:rPr lang="en-US" dirty="0" smtClean="0"/>
              <a:t>Light cone</a:t>
            </a:r>
            <a:endParaRPr lang="en-US" dirty="0"/>
          </a:p>
        </p:txBody>
      </p:sp>
      <p:sp>
        <p:nvSpPr>
          <p:cNvPr id="21" name="TextBox 20"/>
          <p:cNvSpPr txBox="1"/>
          <p:nvPr/>
        </p:nvSpPr>
        <p:spPr>
          <a:xfrm>
            <a:off x="3505200" y="1828800"/>
            <a:ext cx="1524000" cy="646331"/>
          </a:xfrm>
          <a:prstGeom prst="rect">
            <a:avLst/>
          </a:prstGeom>
          <a:noFill/>
        </p:spPr>
        <p:txBody>
          <a:bodyPr wrap="square" rtlCol="0">
            <a:spAutoFit/>
          </a:bodyPr>
          <a:lstStyle/>
          <a:p>
            <a:r>
              <a:rPr lang="en-US" dirty="0" smtClean="0"/>
              <a:t>Can reach</a:t>
            </a:r>
          </a:p>
          <a:p>
            <a:r>
              <a:rPr lang="en-US" i="1" dirty="0" err="1" smtClean="0"/>
              <a:t>timelike</a:t>
            </a:r>
            <a:endParaRPr lang="en-US" i="1" dirty="0"/>
          </a:p>
        </p:txBody>
      </p:sp>
      <p:sp>
        <p:nvSpPr>
          <p:cNvPr id="22" name="TextBox 21"/>
          <p:cNvSpPr txBox="1"/>
          <p:nvPr/>
        </p:nvSpPr>
        <p:spPr>
          <a:xfrm>
            <a:off x="3657600" y="4953000"/>
            <a:ext cx="1295400" cy="369332"/>
          </a:xfrm>
          <a:prstGeom prst="rect">
            <a:avLst/>
          </a:prstGeom>
          <a:noFill/>
        </p:spPr>
        <p:txBody>
          <a:bodyPr wrap="square" rtlCol="0">
            <a:spAutoFit/>
          </a:bodyPr>
          <a:lstStyle/>
          <a:p>
            <a:r>
              <a:rPr lang="en-US" dirty="0" smtClean="0"/>
              <a:t>Can detect</a:t>
            </a:r>
            <a:endParaRPr lang="en-US" dirty="0"/>
          </a:p>
        </p:txBody>
      </p:sp>
      <p:sp>
        <p:nvSpPr>
          <p:cNvPr id="23" name="TextBox 22"/>
          <p:cNvSpPr txBox="1"/>
          <p:nvPr/>
        </p:nvSpPr>
        <p:spPr>
          <a:xfrm>
            <a:off x="914400" y="2362200"/>
            <a:ext cx="1600200" cy="923330"/>
          </a:xfrm>
          <a:prstGeom prst="rect">
            <a:avLst/>
          </a:prstGeom>
          <a:noFill/>
        </p:spPr>
        <p:txBody>
          <a:bodyPr wrap="square" rtlCol="0">
            <a:spAutoFit/>
          </a:bodyPr>
          <a:lstStyle/>
          <a:p>
            <a:r>
              <a:rPr lang="en-US" i="1" dirty="0" err="1" smtClean="0"/>
              <a:t>Spacelike</a:t>
            </a:r>
            <a:endParaRPr lang="en-US" i="1" dirty="0" smtClean="0"/>
          </a:p>
          <a:p>
            <a:endParaRPr lang="en-US" dirty="0"/>
          </a:p>
          <a:p>
            <a:r>
              <a:rPr lang="en-US" dirty="0" smtClean="0"/>
              <a:t>inaccessible</a:t>
            </a:r>
            <a:endParaRPr lang="en-US" dirty="0"/>
          </a:p>
        </p:txBody>
      </p:sp>
      <p:sp>
        <p:nvSpPr>
          <p:cNvPr id="26" name="Collate 25"/>
          <p:cNvSpPr/>
          <p:nvPr/>
        </p:nvSpPr>
        <p:spPr>
          <a:xfrm>
            <a:off x="2438400" y="1143000"/>
            <a:ext cx="3733800" cy="4724400"/>
          </a:xfrm>
          <a:prstGeom prst="flowChartCollate">
            <a:avLst/>
          </a:prstGeom>
          <a:solidFill>
            <a:srgbClr val="FFFF00">
              <a:alpha val="15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73280911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563562"/>
          </a:xfrm>
        </p:spPr>
        <p:txBody>
          <a:bodyPr>
            <a:noAutofit/>
          </a:bodyPr>
          <a:lstStyle/>
          <a:p>
            <a:r>
              <a:rPr lang="en-US" sz="3600" dirty="0" err="1" smtClean="0">
                <a:solidFill>
                  <a:schemeClr val="accent2"/>
                </a:solidFill>
              </a:rPr>
              <a:t>Spacetime</a:t>
            </a:r>
            <a:r>
              <a:rPr lang="en-US" sz="3600" dirty="0" smtClean="0">
                <a:solidFill>
                  <a:schemeClr val="accent2"/>
                </a:solidFill>
              </a:rPr>
              <a:t> from rocket</a:t>
            </a:r>
            <a:endParaRPr lang="en-US" sz="3600" dirty="0">
              <a:solidFill>
                <a:schemeClr val="accent2"/>
              </a:solidFill>
            </a:endParaRPr>
          </a:p>
        </p:txBody>
      </p:sp>
      <p:cxnSp>
        <p:nvCxnSpPr>
          <p:cNvPr id="7" name="Straight Arrow Connector 6"/>
          <p:cNvCxnSpPr/>
          <p:nvPr/>
        </p:nvCxnSpPr>
        <p:spPr>
          <a:xfrm flipV="1">
            <a:off x="685800" y="2895600"/>
            <a:ext cx="6858000" cy="129540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7467600" y="2667000"/>
            <a:ext cx="2057400" cy="369332"/>
          </a:xfrm>
          <a:prstGeom prst="rect">
            <a:avLst/>
          </a:prstGeom>
          <a:noFill/>
        </p:spPr>
        <p:txBody>
          <a:bodyPr wrap="square" rtlCol="0">
            <a:spAutoFit/>
          </a:bodyPr>
          <a:lstStyle/>
          <a:p>
            <a:r>
              <a:rPr lang="en-US" dirty="0" smtClean="0"/>
              <a:t>  space (present)</a:t>
            </a:r>
            <a:endParaRPr lang="en-US" dirty="0"/>
          </a:p>
        </p:txBody>
      </p:sp>
      <p:sp>
        <p:nvSpPr>
          <p:cNvPr id="12" name="TextBox 11"/>
          <p:cNvSpPr txBox="1"/>
          <p:nvPr/>
        </p:nvSpPr>
        <p:spPr>
          <a:xfrm>
            <a:off x="4495800" y="849868"/>
            <a:ext cx="2057400" cy="369332"/>
          </a:xfrm>
          <a:prstGeom prst="rect">
            <a:avLst/>
          </a:prstGeom>
          <a:noFill/>
        </p:spPr>
        <p:txBody>
          <a:bodyPr wrap="square" rtlCol="0">
            <a:spAutoFit/>
          </a:bodyPr>
          <a:lstStyle/>
          <a:p>
            <a:r>
              <a:rPr lang="en-US" dirty="0" smtClean="0"/>
              <a:t>Future (here)</a:t>
            </a:r>
            <a:endParaRPr lang="en-US" dirty="0"/>
          </a:p>
        </p:txBody>
      </p:sp>
      <p:cxnSp>
        <p:nvCxnSpPr>
          <p:cNvPr id="14" name="Straight Arrow Connector 13"/>
          <p:cNvCxnSpPr/>
          <p:nvPr/>
        </p:nvCxnSpPr>
        <p:spPr>
          <a:xfrm flipH="1">
            <a:off x="3505200" y="1143000"/>
            <a:ext cx="1676400" cy="457200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4343400" y="1143000"/>
            <a:ext cx="1905000" cy="369332"/>
          </a:xfrm>
          <a:prstGeom prst="rect">
            <a:avLst/>
          </a:prstGeom>
          <a:noFill/>
        </p:spPr>
        <p:txBody>
          <a:bodyPr wrap="square" rtlCol="0">
            <a:spAutoFit/>
          </a:bodyPr>
          <a:lstStyle/>
          <a:p>
            <a:r>
              <a:rPr lang="en-US" dirty="0" smtClean="0"/>
              <a:t>time</a:t>
            </a:r>
            <a:endParaRPr lang="en-US" dirty="0"/>
          </a:p>
        </p:txBody>
      </p:sp>
      <p:sp>
        <p:nvSpPr>
          <p:cNvPr id="16" name="TextBox 15"/>
          <p:cNvSpPr txBox="1"/>
          <p:nvPr/>
        </p:nvSpPr>
        <p:spPr>
          <a:xfrm>
            <a:off x="2819400" y="5879068"/>
            <a:ext cx="1219200" cy="369332"/>
          </a:xfrm>
          <a:prstGeom prst="rect">
            <a:avLst/>
          </a:prstGeom>
          <a:noFill/>
        </p:spPr>
        <p:txBody>
          <a:bodyPr wrap="square" rtlCol="0">
            <a:spAutoFit/>
          </a:bodyPr>
          <a:lstStyle/>
          <a:p>
            <a:r>
              <a:rPr lang="en-US" dirty="0" smtClean="0"/>
              <a:t>Past (here)</a:t>
            </a:r>
            <a:endParaRPr lang="en-US" dirty="0"/>
          </a:p>
        </p:txBody>
      </p:sp>
      <p:sp>
        <p:nvSpPr>
          <p:cNvPr id="11" name="TextBox 10"/>
          <p:cNvSpPr txBox="1"/>
          <p:nvPr/>
        </p:nvSpPr>
        <p:spPr>
          <a:xfrm>
            <a:off x="5867400" y="1219200"/>
            <a:ext cx="1524000" cy="369332"/>
          </a:xfrm>
          <a:prstGeom prst="rect">
            <a:avLst/>
          </a:prstGeom>
          <a:noFill/>
        </p:spPr>
        <p:txBody>
          <a:bodyPr wrap="square" rtlCol="0">
            <a:spAutoFit/>
          </a:bodyPr>
          <a:lstStyle/>
          <a:p>
            <a:r>
              <a:rPr lang="en-US" dirty="0" smtClean="0"/>
              <a:t>Light cone</a:t>
            </a:r>
            <a:endParaRPr lang="en-US" dirty="0"/>
          </a:p>
        </p:txBody>
      </p:sp>
      <p:sp>
        <p:nvSpPr>
          <p:cNvPr id="21" name="TextBox 20"/>
          <p:cNvSpPr txBox="1"/>
          <p:nvPr/>
        </p:nvSpPr>
        <p:spPr>
          <a:xfrm>
            <a:off x="3505200" y="1828800"/>
            <a:ext cx="1524000" cy="646331"/>
          </a:xfrm>
          <a:prstGeom prst="rect">
            <a:avLst/>
          </a:prstGeom>
          <a:noFill/>
        </p:spPr>
        <p:txBody>
          <a:bodyPr wrap="square" rtlCol="0">
            <a:spAutoFit/>
          </a:bodyPr>
          <a:lstStyle/>
          <a:p>
            <a:r>
              <a:rPr lang="en-US" dirty="0" smtClean="0"/>
              <a:t>Can reach</a:t>
            </a:r>
          </a:p>
          <a:p>
            <a:r>
              <a:rPr lang="en-US" i="1" dirty="0" err="1" smtClean="0"/>
              <a:t>timelike</a:t>
            </a:r>
            <a:endParaRPr lang="en-US" i="1" dirty="0"/>
          </a:p>
        </p:txBody>
      </p:sp>
      <p:sp>
        <p:nvSpPr>
          <p:cNvPr id="22" name="TextBox 21"/>
          <p:cNvSpPr txBox="1"/>
          <p:nvPr/>
        </p:nvSpPr>
        <p:spPr>
          <a:xfrm>
            <a:off x="3657600" y="4953000"/>
            <a:ext cx="1295400" cy="369332"/>
          </a:xfrm>
          <a:prstGeom prst="rect">
            <a:avLst/>
          </a:prstGeom>
          <a:noFill/>
        </p:spPr>
        <p:txBody>
          <a:bodyPr wrap="square" rtlCol="0">
            <a:spAutoFit/>
          </a:bodyPr>
          <a:lstStyle/>
          <a:p>
            <a:r>
              <a:rPr lang="en-US" dirty="0" smtClean="0"/>
              <a:t>Can detect</a:t>
            </a:r>
            <a:endParaRPr lang="en-US" dirty="0"/>
          </a:p>
        </p:txBody>
      </p:sp>
      <p:sp>
        <p:nvSpPr>
          <p:cNvPr id="23" name="TextBox 22"/>
          <p:cNvSpPr txBox="1"/>
          <p:nvPr/>
        </p:nvSpPr>
        <p:spPr>
          <a:xfrm>
            <a:off x="914400" y="2362200"/>
            <a:ext cx="1600200" cy="923330"/>
          </a:xfrm>
          <a:prstGeom prst="rect">
            <a:avLst/>
          </a:prstGeom>
          <a:noFill/>
        </p:spPr>
        <p:txBody>
          <a:bodyPr wrap="square" rtlCol="0">
            <a:spAutoFit/>
          </a:bodyPr>
          <a:lstStyle/>
          <a:p>
            <a:r>
              <a:rPr lang="en-US" i="1" dirty="0" err="1" smtClean="0"/>
              <a:t>Spacelike</a:t>
            </a:r>
            <a:endParaRPr lang="en-US" i="1" dirty="0" smtClean="0"/>
          </a:p>
          <a:p>
            <a:endParaRPr lang="en-US" dirty="0"/>
          </a:p>
          <a:p>
            <a:r>
              <a:rPr lang="en-US" dirty="0" smtClean="0"/>
              <a:t>inaccessible</a:t>
            </a:r>
            <a:endParaRPr lang="en-US" dirty="0"/>
          </a:p>
        </p:txBody>
      </p:sp>
      <p:sp>
        <p:nvSpPr>
          <p:cNvPr id="26" name="Collate 25"/>
          <p:cNvSpPr/>
          <p:nvPr/>
        </p:nvSpPr>
        <p:spPr>
          <a:xfrm>
            <a:off x="2438400" y="1143000"/>
            <a:ext cx="3733800" cy="4724400"/>
          </a:xfrm>
          <a:prstGeom prst="flowChartCollate">
            <a:avLst/>
          </a:prstGeom>
          <a:solidFill>
            <a:srgbClr val="FFFF00">
              <a:alpha val="15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56158641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563562"/>
          </a:xfrm>
        </p:spPr>
        <p:txBody>
          <a:bodyPr>
            <a:noAutofit/>
          </a:bodyPr>
          <a:lstStyle/>
          <a:p>
            <a:r>
              <a:rPr lang="en-US" sz="3600" dirty="0" smtClean="0">
                <a:solidFill>
                  <a:schemeClr val="accent2"/>
                </a:solidFill>
              </a:rPr>
              <a:t>Space-time diagrams</a:t>
            </a:r>
            <a:endParaRPr lang="en-US" sz="3600" dirty="0">
              <a:solidFill>
                <a:schemeClr val="accent2"/>
              </a:solidFill>
            </a:endParaRPr>
          </a:p>
        </p:txBody>
      </p:sp>
      <p:cxnSp>
        <p:nvCxnSpPr>
          <p:cNvPr id="7" name="Straight Arrow Connector 6"/>
          <p:cNvCxnSpPr/>
          <p:nvPr/>
        </p:nvCxnSpPr>
        <p:spPr>
          <a:xfrm>
            <a:off x="609600" y="3505200"/>
            <a:ext cx="6858000" cy="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7391400" y="3200400"/>
            <a:ext cx="2057400" cy="369332"/>
          </a:xfrm>
          <a:prstGeom prst="rect">
            <a:avLst/>
          </a:prstGeom>
          <a:noFill/>
        </p:spPr>
        <p:txBody>
          <a:bodyPr wrap="square" rtlCol="0">
            <a:spAutoFit/>
          </a:bodyPr>
          <a:lstStyle/>
          <a:p>
            <a:r>
              <a:rPr lang="en-US" dirty="0" smtClean="0"/>
              <a:t>  space (present)</a:t>
            </a:r>
            <a:endParaRPr lang="en-US" dirty="0"/>
          </a:p>
        </p:txBody>
      </p:sp>
      <p:sp>
        <p:nvSpPr>
          <p:cNvPr id="12" name="TextBox 11"/>
          <p:cNvSpPr txBox="1"/>
          <p:nvPr/>
        </p:nvSpPr>
        <p:spPr>
          <a:xfrm>
            <a:off x="3657600" y="849868"/>
            <a:ext cx="2057400" cy="369332"/>
          </a:xfrm>
          <a:prstGeom prst="rect">
            <a:avLst/>
          </a:prstGeom>
          <a:noFill/>
        </p:spPr>
        <p:txBody>
          <a:bodyPr wrap="square" rtlCol="0">
            <a:spAutoFit/>
          </a:bodyPr>
          <a:lstStyle/>
          <a:p>
            <a:r>
              <a:rPr lang="en-US" dirty="0" smtClean="0"/>
              <a:t>Future (here)</a:t>
            </a:r>
            <a:endParaRPr lang="en-US" dirty="0"/>
          </a:p>
        </p:txBody>
      </p:sp>
      <p:cxnSp>
        <p:nvCxnSpPr>
          <p:cNvPr id="14" name="Straight Arrow Connector 13"/>
          <p:cNvCxnSpPr/>
          <p:nvPr/>
        </p:nvCxnSpPr>
        <p:spPr>
          <a:xfrm>
            <a:off x="4267200" y="1219200"/>
            <a:ext cx="0" cy="457200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4343400" y="1143000"/>
            <a:ext cx="1905000" cy="369332"/>
          </a:xfrm>
          <a:prstGeom prst="rect">
            <a:avLst/>
          </a:prstGeom>
          <a:noFill/>
        </p:spPr>
        <p:txBody>
          <a:bodyPr wrap="square" rtlCol="0">
            <a:spAutoFit/>
          </a:bodyPr>
          <a:lstStyle/>
          <a:p>
            <a:r>
              <a:rPr lang="en-US" dirty="0" smtClean="0"/>
              <a:t>time</a:t>
            </a:r>
            <a:endParaRPr lang="en-US" dirty="0"/>
          </a:p>
        </p:txBody>
      </p:sp>
      <p:sp>
        <p:nvSpPr>
          <p:cNvPr id="16" name="TextBox 15"/>
          <p:cNvSpPr txBox="1"/>
          <p:nvPr/>
        </p:nvSpPr>
        <p:spPr>
          <a:xfrm>
            <a:off x="3733800" y="5879068"/>
            <a:ext cx="1219200" cy="369332"/>
          </a:xfrm>
          <a:prstGeom prst="rect">
            <a:avLst/>
          </a:prstGeom>
          <a:noFill/>
        </p:spPr>
        <p:txBody>
          <a:bodyPr wrap="square" rtlCol="0">
            <a:spAutoFit/>
          </a:bodyPr>
          <a:lstStyle/>
          <a:p>
            <a:r>
              <a:rPr lang="en-US" dirty="0" smtClean="0"/>
              <a:t>Past (here)</a:t>
            </a:r>
            <a:endParaRPr lang="en-US" dirty="0"/>
          </a:p>
        </p:txBody>
      </p:sp>
      <p:sp>
        <p:nvSpPr>
          <p:cNvPr id="11" name="TextBox 10"/>
          <p:cNvSpPr txBox="1"/>
          <p:nvPr/>
        </p:nvSpPr>
        <p:spPr>
          <a:xfrm>
            <a:off x="5867400" y="1219200"/>
            <a:ext cx="1524000" cy="369332"/>
          </a:xfrm>
          <a:prstGeom prst="rect">
            <a:avLst/>
          </a:prstGeom>
          <a:noFill/>
        </p:spPr>
        <p:txBody>
          <a:bodyPr wrap="square" rtlCol="0">
            <a:spAutoFit/>
          </a:bodyPr>
          <a:lstStyle/>
          <a:p>
            <a:r>
              <a:rPr lang="en-US" dirty="0" smtClean="0"/>
              <a:t>Light cone</a:t>
            </a:r>
            <a:endParaRPr lang="en-US" dirty="0"/>
          </a:p>
        </p:txBody>
      </p:sp>
      <p:sp>
        <p:nvSpPr>
          <p:cNvPr id="21" name="TextBox 20"/>
          <p:cNvSpPr txBox="1"/>
          <p:nvPr/>
        </p:nvSpPr>
        <p:spPr>
          <a:xfrm>
            <a:off x="3505200" y="1828800"/>
            <a:ext cx="1524000" cy="646331"/>
          </a:xfrm>
          <a:prstGeom prst="rect">
            <a:avLst/>
          </a:prstGeom>
          <a:noFill/>
        </p:spPr>
        <p:txBody>
          <a:bodyPr wrap="square" rtlCol="0">
            <a:spAutoFit/>
          </a:bodyPr>
          <a:lstStyle/>
          <a:p>
            <a:r>
              <a:rPr lang="en-US" dirty="0" smtClean="0"/>
              <a:t>Can reach</a:t>
            </a:r>
          </a:p>
          <a:p>
            <a:r>
              <a:rPr lang="en-US" i="1" dirty="0" err="1" smtClean="0"/>
              <a:t>timelike</a:t>
            </a:r>
            <a:endParaRPr lang="en-US" i="1" dirty="0"/>
          </a:p>
        </p:txBody>
      </p:sp>
      <p:sp>
        <p:nvSpPr>
          <p:cNvPr id="22" name="TextBox 21"/>
          <p:cNvSpPr txBox="1"/>
          <p:nvPr/>
        </p:nvSpPr>
        <p:spPr>
          <a:xfrm>
            <a:off x="3657600" y="4953000"/>
            <a:ext cx="1295400" cy="369332"/>
          </a:xfrm>
          <a:prstGeom prst="rect">
            <a:avLst/>
          </a:prstGeom>
          <a:noFill/>
        </p:spPr>
        <p:txBody>
          <a:bodyPr wrap="square" rtlCol="0">
            <a:spAutoFit/>
          </a:bodyPr>
          <a:lstStyle/>
          <a:p>
            <a:r>
              <a:rPr lang="en-US" dirty="0" smtClean="0"/>
              <a:t>Can detect</a:t>
            </a:r>
            <a:endParaRPr lang="en-US" dirty="0"/>
          </a:p>
        </p:txBody>
      </p:sp>
      <p:sp>
        <p:nvSpPr>
          <p:cNvPr id="23" name="TextBox 22"/>
          <p:cNvSpPr txBox="1"/>
          <p:nvPr/>
        </p:nvSpPr>
        <p:spPr>
          <a:xfrm>
            <a:off x="914400" y="2362200"/>
            <a:ext cx="1600200" cy="923330"/>
          </a:xfrm>
          <a:prstGeom prst="rect">
            <a:avLst/>
          </a:prstGeom>
          <a:noFill/>
        </p:spPr>
        <p:txBody>
          <a:bodyPr wrap="square" rtlCol="0">
            <a:spAutoFit/>
          </a:bodyPr>
          <a:lstStyle/>
          <a:p>
            <a:r>
              <a:rPr lang="en-US" i="1" dirty="0" err="1" smtClean="0"/>
              <a:t>Spacelike</a:t>
            </a:r>
            <a:endParaRPr lang="en-US" i="1" dirty="0" smtClean="0"/>
          </a:p>
          <a:p>
            <a:endParaRPr lang="en-US" dirty="0"/>
          </a:p>
          <a:p>
            <a:r>
              <a:rPr lang="en-US" dirty="0" smtClean="0"/>
              <a:t>inaccessible</a:t>
            </a:r>
            <a:endParaRPr lang="en-US" dirty="0"/>
          </a:p>
        </p:txBody>
      </p:sp>
      <p:sp>
        <p:nvSpPr>
          <p:cNvPr id="26" name="Collate 25"/>
          <p:cNvSpPr/>
          <p:nvPr/>
        </p:nvSpPr>
        <p:spPr>
          <a:xfrm>
            <a:off x="2438400" y="1143000"/>
            <a:ext cx="3733800" cy="4724400"/>
          </a:xfrm>
          <a:prstGeom prst="flowChartCollate">
            <a:avLst/>
          </a:prstGeom>
          <a:solidFill>
            <a:srgbClr val="FFFF00">
              <a:alpha val="15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9" name="Freeform 8"/>
          <p:cNvSpPr/>
          <p:nvPr/>
        </p:nvSpPr>
        <p:spPr>
          <a:xfrm>
            <a:off x="3473886" y="1016000"/>
            <a:ext cx="1633368" cy="4844143"/>
          </a:xfrm>
          <a:custGeom>
            <a:avLst/>
            <a:gdLst>
              <a:gd name="connsiteX0" fmla="*/ 9543 w 1633368"/>
              <a:gd name="connsiteY0" fmla="*/ 4844143 h 4844143"/>
              <a:gd name="connsiteX1" fmla="*/ 9543 w 1633368"/>
              <a:gd name="connsiteY1" fmla="*/ 4535714 h 4844143"/>
              <a:gd name="connsiteX2" fmla="*/ 54900 w 1633368"/>
              <a:gd name="connsiteY2" fmla="*/ 4454071 h 4844143"/>
              <a:gd name="connsiteX3" fmla="*/ 109328 w 1633368"/>
              <a:gd name="connsiteY3" fmla="*/ 4399643 h 4844143"/>
              <a:gd name="connsiteX4" fmla="*/ 145614 w 1633368"/>
              <a:gd name="connsiteY4" fmla="*/ 4336143 h 4844143"/>
              <a:gd name="connsiteX5" fmla="*/ 154685 w 1633368"/>
              <a:gd name="connsiteY5" fmla="*/ 4308929 h 4844143"/>
              <a:gd name="connsiteX6" fmla="*/ 190971 w 1633368"/>
              <a:gd name="connsiteY6" fmla="*/ 4254500 h 4844143"/>
              <a:gd name="connsiteX7" fmla="*/ 209114 w 1633368"/>
              <a:gd name="connsiteY7" fmla="*/ 4227286 h 4844143"/>
              <a:gd name="connsiteX8" fmla="*/ 227257 w 1633368"/>
              <a:gd name="connsiteY8" fmla="*/ 4200071 h 4844143"/>
              <a:gd name="connsiteX9" fmla="*/ 254471 w 1633368"/>
              <a:gd name="connsiteY9" fmla="*/ 4172857 h 4844143"/>
              <a:gd name="connsiteX10" fmla="*/ 281685 w 1633368"/>
              <a:gd name="connsiteY10" fmla="*/ 4118429 h 4844143"/>
              <a:gd name="connsiteX11" fmla="*/ 336114 w 1633368"/>
              <a:gd name="connsiteY11" fmla="*/ 4082143 h 4844143"/>
              <a:gd name="connsiteX12" fmla="*/ 363328 w 1633368"/>
              <a:gd name="connsiteY12" fmla="*/ 4064000 h 4844143"/>
              <a:gd name="connsiteX13" fmla="*/ 390543 w 1633368"/>
              <a:gd name="connsiteY13" fmla="*/ 4036786 h 4844143"/>
              <a:gd name="connsiteX14" fmla="*/ 444971 w 1633368"/>
              <a:gd name="connsiteY14" fmla="*/ 3964214 h 4844143"/>
              <a:gd name="connsiteX15" fmla="*/ 472185 w 1633368"/>
              <a:gd name="connsiteY15" fmla="*/ 3937000 h 4844143"/>
              <a:gd name="connsiteX16" fmla="*/ 535685 w 1633368"/>
              <a:gd name="connsiteY16" fmla="*/ 3828143 h 4844143"/>
              <a:gd name="connsiteX17" fmla="*/ 571971 w 1633368"/>
              <a:gd name="connsiteY17" fmla="*/ 3773714 h 4844143"/>
              <a:gd name="connsiteX18" fmla="*/ 599185 w 1633368"/>
              <a:gd name="connsiteY18" fmla="*/ 3683000 h 4844143"/>
              <a:gd name="connsiteX19" fmla="*/ 626400 w 1633368"/>
              <a:gd name="connsiteY19" fmla="*/ 3492500 h 4844143"/>
              <a:gd name="connsiteX20" fmla="*/ 644543 w 1633368"/>
              <a:gd name="connsiteY20" fmla="*/ 3392714 h 4844143"/>
              <a:gd name="connsiteX21" fmla="*/ 680828 w 1633368"/>
              <a:gd name="connsiteY21" fmla="*/ 3320143 h 4844143"/>
              <a:gd name="connsiteX22" fmla="*/ 689900 w 1633368"/>
              <a:gd name="connsiteY22" fmla="*/ 3283857 h 4844143"/>
              <a:gd name="connsiteX23" fmla="*/ 726185 w 1633368"/>
              <a:gd name="connsiteY23" fmla="*/ 3229429 h 4844143"/>
              <a:gd name="connsiteX24" fmla="*/ 744328 w 1633368"/>
              <a:gd name="connsiteY24" fmla="*/ 3202214 h 4844143"/>
              <a:gd name="connsiteX25" fmla="*/ 780614 w 1633368"/>
              <a:gd name="connsiteY25" fmla="*/ 3138714 h 4844143"/>
              <a:gd name="connsiteX26" fmla="*/ 816900 w 1633368"/>
              <a:gd name="connsiteY26" fmla="*/ 3084286 h 4844143"/>
              <a:gd name="connsiteX27" fmla="*/ 835043 w 1633368"/>
              <a:gd name="connsiteY27" fmla="*/ 3011714 h 4844143"/>
              <a:gd name="connsiteX28" fmla="*/ 853185 w 1633368"/>
              <a:gd name="connsiteY28" fmla="*/ 2957286 h 4844143"/>
              <a:gd name="connsiteX29" fmla="*/ 871328 w 1633368"/>
              <a:gd name="connsiteY29" fmla="*/ 2712357 h 4844143"/>
              <a:gd name="connsiteX30" fmla="*/ 880400 w 1633368"/>
              <a:gd name="connsiteY30" fmla="*/ 2648857 h 4844143"/>
              <a:gd name="connsiteX31" fmla="*/ 889471 w 1633368"/>
              <a:gd name="connsiteY31" fmla="*/ 2549071 h 4844143"/>
              <a:gd name="connsiteX32" fmla="*/ 889471 w 1633368"/>
              <a:gd name="connsiteY32" fmla="*/ 2068286 h 4844143"/>
              <a:gd name="connsiteX33" fmla="*/ 907614 w 1633368"/>
              <a:gd name="connsiteY33" fmla="*/ 1995714 h 4844143"/>
              <a:gd name="connsiteX34" fmla="*/ 916685 w 1633368"/>
              <a:gd name="connsiteY34" fmla="*/ 1968500 h 4844143"/>
              <a:gd name="connsiteX35" fmla="*/ 962043 w 1633368"/>
              <a:gd name="connsiteY35" fmla="*/ 1914071 h 4844143"/>
              <a:gd name="connsiteX36" fmla="*/ 998328 w 1633368"/>
              <a:gd name="connsiteY36" fmla="*/ 1841500 h 4844143"/>
              <a:gd name="connsiteX37" fmla="*/ 1034614 w 1633368"/>
              <a:gd name="connsiteY37" fmla="*/ 1814286 h 4844143"/>
              <a:gd name="connsiteX38" fmla="*/ 1070900 w 1633368"/>
              <a:gd name="connsiteY38" fmla="*/ 1750786 h 4844143"/>
              <a:gd name="connsiteX39" fmla="*/ 1116257 w 1633368"/>
              <a:gd name="connsiteY39" fmla="*/ 1687286 h 4844143"/>
              <a:gd name="connsiteX40" fmla="*/ 1152543 w 1633368"/>
              <a:gd name="connsiteY40" fmla="*/ 1614714 h 4844143"/>
              <a:gd name="connsiteX41" fmla="*/ 1170685 w 1633368"/>
              <a:gd name="connsiteY41" fmla="*/ 1578429 h 4844143"/>
              <a:gd name="connsiteX42" fmla="*/ 1197900 w 1633368"/>
              <a:gd name="connsiteY42" fmla="*/ 1542143 h 4844143"/>
              <a:gd name="connsiteX43" fmla="*/ 1216043 w 1633368"/>
              <a:gd name="connsiteY43" fmla="*/ 1487714 h 4844143"/>
              <a:gd name="connsiteX44" fmla="*/ 1234185 w 1633368"/>
              <a:gd name="connsiteY44" fmla="*/ 1451429 h 4844143"/>
              <a:gd name="connsiteX45" fmla="*/ 1270471 w 1633368"/>
              <a:gd name="connsiteY45" fmla="*/ 1333500 h 4844143"/>
              <a:gd name="connsiteX46" fmla="*/ 1297685 w 1633368"/>
              <a:gd name="connsiteY46" fmla="*/ 1279071 h 4844143"/>
              <a:gd name="connsiteX47" fmla="*/ 1315828 w 1633368"/>
              <a:gd name="connsiteY47" fmla="*/ 1170214 h 4844143"/>
              <a:gd name="connsiteX48" fmla="*/ 1333971 w 1633368"/>
              <a:gd name="connsiteY48" fmla="*/ 1115786 h 4844143"/>
              <a:gd name="connsiteX49" fmla="*/ 1343043 w 1633368"/>
              <a:gd name="connsiteY49" fmla="*/ 1088571 h 4844143"/>
              <a:gd name="connsiteX50" fmla="*/ 1361185 w 1633368"/>
              <a:gd name="connsiteY50" fmla="*/ 1043214 h 4844143"/>
              <a:gd name="connsiteX51" fmla="*/ 1379328 w 1633368"/>
              <a:gd name="connsiteY51" fmla="*/ 970643 h 4844143"/>
              <a:gd name="connsiteX52" fmla="*/ 1397471 w 1633368"/>
              <a:gd name="connsiteY52" fmla="*/ 934357 h 4844143"/>
              <a:gd name="connsiteX53" fmla="*/ 1406543 w 1633368"/>
              <a:gd name="connsiteY53" fmla="*/ 898071 h 4844143"/>
              <a:gd name="connsiteX54" fmla="*/ 1424685 w 1633368"/>
              <a:gd name="connsiteY54" fmla="*/ 807357 h 4844143"/>
              <a:gd name="connsiteX55" fmla="*/ 1433757 w 1633368"/>
              <a:gd name="connsiteY55" fmla="*/ 771071 h 4844143"/>
              <a:gd name="connsiteX56" fmla="*/ 1451900 w 1633368"/>
              <a:gd name="connsiteY56" fmla="*/ 716643 h 4844143"/>
              <a:gd name="connsiteX57" fmla="*/ 1460971 w 1633368"/>
              <a:gd name="connsiteY57" fmla="*/ 680357 h 4844143"/>
              <a:gd name="connsiteX58" fmla="*/ 1488185 w 1633368"/>
              <a:gd name="connsiteY58" fmla="*/ 635000 h 4844143"/>
              <a:gd name="connsiteX59" fmla="*/ 1515400 w 1633368"/>
              <a:gd name="connsiteY59" fmla="*/ 580571 h 4844143"/>
              <a:gd name="connsiteX60" fmla="*/ 1533543 w 1633368"/>
              <a:gd name="connsiteY60" fmla="*/ 517071 h 4844143"/>
              <a:gd name="connsiteX61" fmla="*/ 1560757 w 1633368"/>
              <a:gd name="connsiteY61" fmla="*/ 453571 h 4844143"/>
              <a:gd name="connsiteX62" fmla="*/ 1569828 w 1633368"/>
              <a:gd name="connsiteY62" fmla="*/ 263071 h 4844143"/>
              <a:gd name="connsiteX63" fmla="*/ 1578900 w 1633368"/>
              <a:gd name="connsiteY63" fmla="*/ 163286 h 4844143"/>
              <a:gd name="connsiteX64" fmla="*/ 1587971 w 1633368"/>
              <a:gd name="connsiteY64" fmla="*/ 136071 h 4844143"/>
              <a:gd name="connsiteX65" fmla="*/ 1615185 w 1633368"/>
              <a:gd name="connsiteY65" fmla="*/ 117929 h 4844143"/>
              <a:gd name="connsiteX66" fmla="*/ 1633328 w 1633368"/>
              <a:gd name="connsiteY66" fmla="*/ 0 h 48441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1633368" h="4844143">
                <a:moveTo>
                  <a:pt x="9543" y="4844143"/>
                </a:moveTo>
                <a:cubicBezTo>
                  <a:pt x="3676" y="4703345"/>
                  <a:pt x="-8627" y="4653819"/>
                  <a:pt x="9543" y="4535714"/>
                </a:cubicBezTo>
                <a:cubicBezTo>
                  <a:pt x="13691" y="4508751"/>
                  <a:pt x="40260" y="4468711"/>
                  <a:pt x="54900" y="4454071"/>
                </a:cubicBezTo>
                <a:cubicBezTo>
                  <a:pt x="73043" y="4435928"/>
                  <a:pt x="95096" y="4420991"/>
                  <a:pt x="109328" y="4399643"/>
                </a:cubicBezTo>
                <a:cubicBezTo>
                  <a:pt x="127549" y="4372312"/>
                  <a:pt x="131803" y="4368369"/>
                  <a:pt x="145614" y="4336143"/>
                </a:cubicBezTo>
                <a:cubicBezTo>
                  <a:pt x="149381" y="4327354"/>
                  <a:pt x="150041" y="4317288"/>
                  <a:pt x="154685" y="4308929"/>
                </a:cubicBezTo>
                <a:cubicBezTo>
                  <a:pt x="165274" y="4289868"/>
                  <a:pt x="178876" y="4272643"/>
                  <a:pt x="190971" y="4254500"/>
                </a:cubicBezTo>
                <a:lnTo>
                  <a:pt x="209114" y="4227286"/>
                </a:lnTo>
                <a:cubicBezTo>
                  <a:pt x="215162" y="4218214"/>
                  <a:pt x="219548" y="4207780"/>
                  <a:pt x="227257" y="4200071"/>
                </a:cubicBezTo>
                <a:lnTo>
                  <a:pt x="254471" y="4172857"/>
                </a:lnTo>
                <a:cubicBezTo>
                  <a:pt x="260942" y="4153447"/>
                  <a:pt x="265136" y="4132909"/>
                  <a:pt x="281685" y="4118429"/>
                </a:cubicBezTo>
                <a:cubicBezTo>
                  <a:pt x="298095" y="4104070"/>
                  <a:pt x="317971" y="4094238"/>
                  <a:pt x="336114" y="4082143"/>
                </a:cubicBezTo>
                <a:cubicBezTo>
                  <a:pt x="345185" y="4076095"/>
                  <a:pt x="355619" y="4071709"/>
                  <a:pt x="363328" y="4064000"/>
                </a:cubicBezTo>
                <a:cubicBezTo>
                  <a:pt x="372400" y="4054929"/>
                  <a:pt x="382419" y="4046715"/>
                  <a:pt x="390543" y="4036786"/>
                </a:cubicBezTo>
                <a:cubicBezTo>
                  <a:pt x="409691" y="4013383"/>
                  <a:pt x="423589" y="3985596"/>
                  <a:pt x="444971" y="3964214"/>
                </a:cubicBezTo>
                <a:cubicBezTo>
                  <a:pt x="454042" y="3955143"/>
                  <a:pt x="464639" y="3947375"/>
                  <a:pt x="472185" y="3937000"/>
                </a:cubicBezTo>
                <a:cubicBezTo>
                  <a:pt x="558699" y="3818045"/>
                  <a:pt x="488674" y="3906496"/>
                  <a:pt x="535685" y="3828143"/>
                </a:cubicBezTo>
                <a:cubicBezTo>
                  <a:pt x="546904" y="3809445"/>
                  <a:pt x="565075" y="3794400"/>
                  <a:pt x="571971" y="3773714"/>
                </a:cubicBezTo>
                <a:cubicBezTo>
                  <a:pt x="579500" y="3751127"/>
                  <a:pt x="594966" y="3709371"/>
                  <a:pt x="599185" y="3683000"/>
                </a:cubicBezTo>
                <a:cubicBezTo>
                  <a:pt x="609319" y="3619661"/>
                  <a:pt x="617328" y="3556000"/>
                  <a:pt x="626400" y="3492500"/>
                </a:cubicBezTo>
                <a:cubicBezTo>
                  <a:pt x="628731" y="3476183"/>
                  <a:pt x="635243" y="3415034"/>
                  <a:pt x="644543" y="3392714"/>
                </a:cubicBezTo>
                <a:cubicBezTo>
                  <a:pt x="654945" y="3367749"/>
                  <a:pt x="674268" y="3346381"/>
                  <a:pt x="680828" y="3320143"/>
                </a:cubicBezTo>
                <a:cubicBezTo>
                  <a:pt x="683852" y="3308048"/>
                  <a:pt x="684324" y="3295008"/>
                  <a:pt x="689900" y="3283857"/>
                </a:cubicBezTo>
                <a:cubicBezTo>
                  <a:pt x="699651" y="3264354"/>
                  <a:pt x="714090" y="3247572"/>
                  <a:pt x="726185" y="3229429"/>
                </a:cubicBezTo>
                <a:lnTo>
                  <a:pt x="744328" y="3202214"/>
                </a:lnTo>
                <a:cubicBezTo>
                  <a:pt x="807099" y="3108058"/>
                  <a:pt x="711545" y="3253828"/>
                  <a:pt x="780614" y="3138714"/>
                </a:cubicBezTo>
                <a:cubicBezTo>
                  <a:pt x="791833" y="3120017"/>
                  <a:pt x="816900" y="3084286"/>
                  <a:pt x="816900" y="3084286"/>
                </a:cubicBezTo>
                <a:cubicBezTo>
                  <a:pt x="822948" y="3060095"/>
                  <a:pt x="827158" y="3035370"/>
                  <a:pt x="835043" y="3011714"/>
                </a:cubicBezTo>
                <a:lnTo>
                  <a:pt x="853185" y="2957286"/>
                </a:lnTo>
                <a:cubicBezTo>
                  <a:pt x="857386" y="2894267"/>
                  <a:pt x="864323" y="2778899"/>
                  <a:pt x="871328" y="2712357"/>
                </a:cubicBezTo>
                <a:cubicBezTo>
                  <a:pt x="873566" y="2691093"/>
                  <a:pt x="878039" y="2670108"/>
                  <a:pt x="880400" y="2648857"/>
                </a:cubicBezTo>
                <a:cubicBezTo>
                  <a:pt x="884088" y="2615662"/>
                  <a:pt x="886447" y="2582333"/>
                  <a:pt x="889471" y="2549071"/>
                </a:cubicBezTo>
                <a:cubicBezTo>
                  <a:pt x="879743" y="2344776"/>
                  <a:pt x="872403" y="2295863"/>
                  <a:pt x="889471" y="2068286"/>
                </a:cubicBezTo>
                <a:cubicBezTo>
                  <a:pt x="891336" y="2043421"/>
                  <a:pt x="899729" y="2019370"/>
                  <a:pt x="907614" y="1995714"/>
                </a:cubicBezTo>
                <a:cubicBezTo>
                  <a:pt x="910638" y="1986643"/>
                  <a:pt x="912409" y="1977053"/>
                  <a:pt x="916685" y="1968500"/>
                </a:cubicBezTo>
                <a:cubicBezTo>
                  <a:pt x="933577" y="1934717"/>
                  <a:pt x="936966" y="1944164"/>
                  <a:pt x="962043" y="1914071"/>
                </a:cubicBezTo>
                <a:cubicBezTo>
                  <a:pt x="1058090" y="1798814"/>
                  <a:pt x="873268" y="2008244"/>
                  <a:pt x="998328" y="1841500"/>
                </a:cubicBezTo>
                <a:cubicBezTo>
                  <a:pt x="1007400" y="1829405"/>
                  <a:pt x="1022519" y="1823357"/>
                  <a:pt x="1034614" y="1814286"/>
                </a:cubicBezTo>
                <a:cubicBezTo>
                  <a:pt x="1046709" y="1793119"/>
                  <a:pt x="1057717" y="1771293"/>
                  <a:pt x="1070900" y="1750786"/>
                </a:cubicBezTo>
                <a:cubicBezTo>
                  <a:pt x="1084966" y="1728905"/>
                  <a:pt x="1102874" y="1709591"/>
                  <a:pt x="1116257" y="1687286"/>
                </a:cubicBezTo>
                <a:cubicBezTo>
                  <a:pt x="1130172" y="1664094"/>
                  <a:pt x="1140448" y="1638905"/>
                  <a:pt x="1152543" y="1614714"/>
                </a:cubicBezTo>
                <a:cubicBezTo>
                  <a:pt x="1158590" y="1602619"/>
                  <a:pt x="1162571" y="1589247"/>
                  <a:pt x="1170685" y="1578429"/>
                </a:cubicBezTo>
                <a:lnTo>
                  <a:pt x="1197900" y="1542143"/>
                </a:lnTo>
                <a:cubicBezTo>
                  <a:pt x="1203948" y="1524000"/>
                  <a:pt x="1207490" y="1504819"/>
                  <a:pt x="1216043" y="1487714"/>
                </a:cubicBezTo>
                <a:cubicBezTo>
                  <a:pt x="1222090" y="1475619"/>
                  <a:pt x="1229564" y="1464137"/>
                  <a:pt x="1234185" y="1451429"/>
                </a:cubicBezTo>
                <a:cubicBezTo>
                  <a:pt x="1258178" y="1385446"/>
                  <a:pt x="1244848" y="1394995"/>
                  <a:pt x="1270471" y="1333500"/>
                </a:cubicBezTo>
                <a:cubicBezTo>
                  <a:pt x="1278273" y="1314776"/>
                  <a:pt x="1288614" y="1297214"/>
                  <a:pt x="1297685" y="1279071"/>
                </a:cubicBezTo>
                <a:cubicBezTo>
                  <a:pt x="1303733" y="1242785"/>
                  <a:pt x="1304195" y="1205112"/>
                  <a:pt x="1315828" y="1170214"/>
                </a:cubicBezTo>
                <a:lnTo>
                  <a:pt x="1333971" y="1115786"/>
                </a:lnTo>
                <a:cubicBezTo>
                  <a:pt x="1336995" y="1106714"/>
                  <a:pt x="1339492" y="1097450"/>
                  <a:pt x="1343043" y="1088571"/>
                </a:cubicBezTo>
                <a:cubicBezTo>
                  <a:pt x="1349090" y="1073452"/>
                  <a:pt x="1356396" y="1058778"/>
                  <a:pt x="1361185" y="1043214"/>
                </a:cubicBezTo>
                <a:cubicBezTo>
                  <a:pt x="1368518" y="1019382"/>
                  <a:pt x="1371443" y="994298"/>
                  <a:pt x="1379328" y="970643"/>
                </a:cubicBezTo>
                <a:cubicBezTo>
                  <a:pt x="1383604" y="957814"/>
                  <a:pt x="1392723" y="947019"/>
                  <a:pt x="1397471" y="934357"/>
                </a:cubicBezTo>
                <a:cubicBezTo>
                  <a:pt x="1401849" y="922683"/>
                  <a:pt x="1403931" y="910262"/>
                  <a:pt x="1406543" y="898071"/>
                </a:cubicBezTo>
                <a:cubicBezTo>
                  <a:pt x="1413004" y="867919"/>
                  <a:pt x="1417206" y="837273"/>
                  <a:pt x="1424685" y="807357"/>
                </a:cubicBezTo>
                <a:cubicBezTo>
                  <a:pt x="1427709" y="795262"/>
                  <a:pt x="1430174" y="783013"/>
                  <a:pt x="1433757" y="771071"/>
                </a:cubicBezTo>
                <a:cubicBezTo>
                  <a:pt x="1439252" y="752753"/>
                  <a:pt x="1447262" y="735196"/>
                  <a:pt x="1451900" y="716643"/>
                </a:cubicBezTo>
                <a:cubicBezTo>
                  <a:pt x="1454924" y="704548"/>
                  <a:pt x="1455908" y="691750"/>
                  <a:pt x="1460971" y="680357"/>
                </a:cubicBezTo>
                <a:cubicBezTo>
                  <a:pt x="1468132" y="664245"/>
                  <a:pt x="1480300" y="650770"/>
                  <a:pt x="1488185" y="635000"/>
                </a:cubicBezTo>
                <a:cubicBezTo>
                  <a:pt x="1525743" y="559885"/>
                  <a:pt x="1463405" y="658565"/>
                  <a:pt x="1515400" y="580571"/>
                </a:cubicBezTo>
                <a:cubicBezTo>
                  <a:pt x="1520005" y="562152"/>
                  <a:pt x="1525733" y="535295"/>
                  <a:pt x="1533543" y="517071"/>
                </a:cubicBezTo>
                <a:cubicBezTo>
                  <a:pt x="1567172" y="438603"/>
                  <a:pt x="1539481" y="517396"/>
                  <a:pt x="1560757" y="453571"/>
                </a:cubicBezTo>
                <a:cubicBezTo>
                  <a:pt x="1563781" y="390071"/>
                  <a:pt x="1565862" y="326519"/>
                  <a:pt x="1569828" y="263071"/>
                </a:cubicBezTo>
                <a:cubicBezTo>
                  <a:pt x="1571911" y="229737"/>
                  <a:pt x="1574177" y="196349"/>
                  <a:pt x="1578900" y="163286"/>
                </a:cubicBezTo>
                <a:cubicBezTo>
                  <a:pt x="1580252" y="153820"/>
                  <a:pt x="1581998" y="143538"/>
                  <a:pt x="1587971" y="136071"/>
                </a:cubicBezTo>
                <a:cubicBezTo>
                  <a:pt x="1594782" y="127558"/>
                  <a:pt x="1606114" y="123976"/>
                  <a:pt x="1615185" y="117929"/>
                </a:cubicBezTo>
                <a:cubicBezTo>
                  <a:pt x="1635107" y="18319"/>
                  <a:pt x="1633328" y="58051"/>
                  <a:pt x="1633328" y="0"/>
                </a:cubicBezTo>
              </a:path>
            </a:pathLst>
          </a:custGeom>
          <a:ln>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 name="TextBox 9"/>
          <p:cNvSpPr txBox="1"/>
          <p:nvPr/>
        </p:nvSpPr>
        <p:spPr>
          <a:xfrm>
            <a:off x="5105400" y="762000"/>
            <a:ext cx="2514600" cy="369332"/>
          </a:xfrm>
          <a:prstGeom prst="rect">
            <a:avLst/>
          </a:prstGeom>
          <a:noFill/>
        </p:spPr>
        <p:txBody>
          <a:bodyPr wrap="square" rtlCol="0">
            <a:spAutoFit/>
          </a:bodyPr>
          <a:lstStyle/>
          <a:p>
            <a:r>
              <a:rPr lang="en-US" dirty="0" smtClean="0">
                <a:solidFill>
                  <a:srgbClr val="C0504D"/>
                </a:solidFill>
              </a:rPr>
              <a:t>Particle world line</a:t>
            </a:r>
            <a:endParaRPr lang="en-US" dirty="0">
              <a:solidFill>
                <a:srgbClr val="C0504D"/>
              </a:solidFill>
            </a:endParaRPr>
          </a:p>
        </p:txBody>
      </p:sp>
    </p:spTree>
    <p:extLst>
      <p:ext uri="{BB962C8B-B14F-4D97-AF65-F5344CB8AC3E}">
        <p14:creationId xmlns:p14="http://schemas.microsoft.com/office/powerpoint/2010/main" val="24237105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normAutofit/>
          </a:bodyPr>
          <a:lstStyle/>
          <a:p>
            <a:r>
              <a:rPr lang="en-US" sz="3600" dirty="0" smtClean="0">
                <a:solidFill>
                  <a:srgbClr val="C0504D"/>
                </a:solidFill>
              </a:rPr>
              <a:t>What does “</a:t>
            </a:r>
            <a:r>
              <a:rPr lang="en-US" sz="3600" dirty="0">
                <a:solidFill>
                  <a:srgbClr val="C0504D"/>
                </a:solidFill>
              </a:rPr>
              <a:t>Nothing can travel faster than the speed of </a:t>
            </a:r>
            <a:r>
              <a:rPr lang="en-US" sz="3600" dirty="0" smtClean="0">
                <a:solidFill>
                  <a:srgbClr val="C0504D"/>
                </a:solidFill>
              </a:rPr>
              <a:t>light” mean?   </a:t>
            </a:r>
            <a:endParaRPr lang="en-US" sz="3600" dirty="0">
              <a:solidFill>
                <a:srgbClr val="C0504D"/>
              </a:solidFill>
            </a:endParaRPr>
          </a:p>
        </p:txBody>
      </p:sp>
      <p:sp>
        <p:nvSpPr>
          <p:cNvPr id="3" name="Content Placeholder 2"/>
          <p:cNvSpPr>
            <a:spLocks noGrp="1"/>
          </p:cNvSpPr>
          <p:nvPr>
            <p:ph idx="1"/>
          </p:nvPr>
        </p:nvSpPr>
        <p:spPr>
          <a:xfrm>
            <a:off x="0" y="1600200"/>
            <a:ext cx="9144000" cy="5105400"/>
          </a:xfrm>
        </p:spPr>
        <p:txBody>
          <a:bodyPr>
            <a:normAutofit/>
          </a:bodyPr>
          <a:lstStyle/>
          <a:p>
            <a:pPr marL="0" lvl="0" indent="0">
              <a:buNone/>
            </a:pPr>
            <a:r>
              <a:rPr lang="en-US" sz="2400" dirty="0" smtClean="0"/>
              <a:t>We </a:t>
            </a:r>
            <a:r>
              <a:rPr lang="en-US" sz="2400" dirty="0"/>
              <a:t>know that </a:t>
            </a:r>
            <a:endParaRPr lang="en-US" sz="2400" dirty="0" smtClean="0"/>
          </a:p>
          <a:p>
            <a:pPr lvl="1"/>
            <a:r>
              <a:rPr lang="en-US" sz="2400" dirty="0" smtClean="0"/>
              <a:t>no </a:t>
            </a:r>
            <a:r>
              <a:rPr lang="en-US" sz="2400" dirty="0"/>
              <a:t>ordinary mass can go faster, because that would require infinite energy.</a:t>
            </a:r>
          </a:p>
          <a:p>
            <a:pPr lvl="1"/>
            <a:r>
              <a:rPr lang="en-US" sz="2400" dirty="0" smtClean="0"/>
              <a:t>no </a:t>
            </a:r>
            <a:r>
              <a:rPr lang="en-US" sz="2400" dirty="0"/>
              <a:t>conserved quantity can go faster, because then it would not be conserved in some reference frames.</a:t>
            </a:r>
          </a:p>
          <a:p>
            <a:pPr lvl="1"/>
            <a:r>
              <a:rPr lang="en-US" sz="2400" dirty="0"/>
              <a:t>If we believe that causation must go forward in time, then we know that no "information" can go faster than c, because that would allow backwards-in-time </a:t>
            </a:r>
            <a:r>
              <a:rPr lang="en-US" sz="2400" dirty="0" smtClean="0"/>
              <a:t>causation.</a:t>
            </a:r>
          </a:p>
          <a:p>
            <a:pPr lvl="2"/>
            <a:r>
              <a:rPr lang="en-US" sz="2000" dirty="0" smtClean="0"/>
              <a:t>What </a:t>
            </a:r>
            <a:r>
              <a:rPr lang="en-US" sz="2000" dirty="0"/>
              <a:t>happens if you can send info backward? Say you send your grandma info that somebody much cuter than your grandpa was about to move into her neighborhood. Then you aren't born. Then the info doesn't get sent. So you are born, so </a:t>
            </a:r>
            <a:r>
              <a:rPr lang="en-US" sz="2000" dirty="0" smtClean="0"/>
              <a:t>…….</a:t>
            </a:r>
            <a:endParaRPr lang="en-US" sz="2000" dirty="0"/>
          </a:p>
        </p:txBody>
      </p:sp>
    </p:spTree>
    <p:extLst>
      <p:ext uri="{BB962C8B-B14F-4D97-AF65-F5344CB8AC3E}">
        <p14:creationId xmlns:p14="http://schemas.microsoft.com/office/powerpoint/2010/main" val="200970317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92150"/>
            <a:ext cx="8991600" cy="4641850"/>
          </a:xfrm>
        </p:spPr>
        <p:txBody>
          <a:bodyPr>
            <a:normAutofit/>
          </a:bodyPr>
          <a:lstStyle/>
          <a:p>
            <a:pPr marL="0" indent="0">
              <a:buNone/>
            </a:pPr>
            <a:r>
              <a:rPr lang="en-US" sz="2400" dirty="0"/>
              <a:t>If "no object travels faster than c", then the following aren't objects</a:t>
            </a:r>
            <a:r>
              <a:rPr lang="en-US" sz="2400" dirty="0" smtClean="0"/>
              <a:t>:</a:t>
            </a:r>
            <a:r>
              <a:rPr lang="en-US" sz="2400" dirty="0"/>
              <a:t>  </a:t>
            </a:r>
          </a:p>
          <a:p>
            <a:pPr lvl="1"/>
            <a:r>
              <a:rPr lang="en-US" sz="2000" u="sng" dirty="0" smtClean="0"/>
              <a:t>The </a:t>
            </a:r>
            <a:r>
              <a:rPr lang="en-US" sz="2000" u="sng" dirty="0"/>
              <a:t>bright spot made by a beacon</a:t>
            </a:r>
            <a:r>
              <a:rPr lang="en-US" sz="2000" dirty="0"/>
              <a:t> shining on a </a:t>
            </a:r>
            <a:r>
              <a:rPr lang="en-US" sz="2000" dirty="0" smtClean="0"/>
              <a:t>wall.</a:t>
            </a:r>
          </a:p>
          <a:p>
            <a:pPr lvl="1"/>
            <a:r>
              <a:rPr lang="en-US" sz="2000" dirty="0" smtClean="0"/>
              <a:t>The </a:t>
            </a:r>
            <a:r>
              <a:rPr lang="en-US" sz="2000" u="sng" dirty="0"/>
              <a:t>cutting point of a scissors</a:t>
            </a:r>
            <a:r>
              <a:rPr lang="en-US" sz="2000" dirty="0" smtClean="0"/>
              <a:t>.</a:t>
            </a:r>
          </a:p>
          <a:p>
            <a:pPr lvl="1"/>
            <a:r>
              <a:rPr lang="en-US" sz="2000" u="sng" dirty="0" smtClean="0"/>
              <a:t>The crest of an E-M wave in matter</a:t>
            </a:r>
            <a:r>
              <a:rPr lang="en-US" sz="2000" dirty="0" smtClean="0"/>
              <a:t>. (Certain materials have index of refraction less than 1 over some frequency range, hence a "phase velocity" greater than c for some light.)</a:t>
            </a:r>
            <a:endParaRPr lang="en-US" sz="2000" dirty="0"/>
          </a:p>
          <a:p>
            <a:pPr marL="0" indent="0">
              <a:buNone/>
            </a:pP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endParaRPr lang="en-US" sz="2400" dirty="0" smtClean="0"/>
          </a:p>
          <a:p>
            <a:pPr marL="0" indent="0">
              <a:buNone/>
            </a:pPr>
            <a:r>
              <a:rPr lang="en-US" sz="2400" dirty="0" smtClean="0"/>
              <a:t>What </a:t>
            </a:r>
            <a:r>
              <a:rPr lang="en-US" sz="2400" dirty="0"/>
              <a:t>are we then claiming?</a:t>
            </a:r>
          </a:p>
          <a:p>
            <a:endParaRPr lang="en-US" dirty="0"/>
          </a:p>
        </p:txBody>
      </p:sp>
      <p:sp>
        <p:nvSpPr>
          <p:cNvPr id="2" name="Title 1"/>
          <p:cNvSpPr>
            <a:spLocks noGrp="1"/>
          </p:cNvSpPr>
          <p:nvPr>
            <p:ph type="title"/>
          </p:nvPr>
        </p:nvSpPr>
        <p:spPr>
          <a:xfrm>
            <a:off x="76200" y="0"/>
            <a:ext cx="9067800" cy="914400"/>
          </a:xfrm>
        </p:spPr>
        <p:txBody>
          <a:bodyPr>
            <a:noAutofit/>
          </a:bodyPr>
          <a:lstStyle/>
          <a:p>
            <a:r>
              <a:rPr lang="en-US" sz="3200" dirty="0" smtClean="0">
                <a:solidFill>
                  <a:srgbClr val="C0504D"/>
                </a:solidFill>
              </a:rPr>
              <a:t>What does "no object travels faster than c“ mean?</a:t>
            </a:r>
            <a:endParaRPr lang="en-US" sz="3200" dirty="0">
              <a:solidFill>
                <a:srgbClr val="C0504D"/>
              </a:solidFill>
            </a:endParaRPr>
          </a:p>
        </p:txBody>
      </p:sp>
      <p:grpSp>
        <p:nvGrpSpPr>
          <p:cNvPr id="7" name="Group 6"/>
          <p:cNvGrpSpPr/>
          <p:nvPr/>
        </p:nvGrpSpPr>
        <p:grpSpPr>
          <a:xfrm>
            <a:off x="3886200" y="2901583"/>
            <a:ext cx="1371600" cy="657225"/>
            <a:chOff x="1752600" y="2390775"/>
            <a:chExt cx="2835275" cy="930275"/>
          </a:xfrm>
        </p:grpSpPr>
        <p:sp>
          <p:nvSpPr>
            <p:cNvPr id="4" name="Freeform 2"/>
            <p:cNvSpPr>
              <a:spLocks/>
            </p:cNvSpPr>
            <p:nvPr/>
          </p:nvSpPr>
          <p:spPr bwMode="auto">
            <a:xfrm>
              <a:off x="1752600" y="2390775"/>
              <a:ext cx="2835275" cy="930275"/>
            </a:xfrm>
            <a:custGeom>
              <a:avLst/>
              <a:gdLst>
                <a:gd name="T0" fmla="*/ 0 w 4464"/>
                <a:gd name="T1" fmla="*/ 816 h 1464"/>
                <a:gd name="T2" fmla="*/ 576 w 4464"/>
                <a:gd name="T3" fmla="*/ 96 h 1464"/>
                <a:gd name="T4" fmla="*/ 1296 w 4464"/>
                <a:gd name="T5" fmla="*/ 1392 h 1464"/>
                <a:gd name="T6" fmla="*/ 2160 w 4464"/>
                <a:gd name="T7" fmla="*/ 96 h 1464"/>
                <a:gd name="T8" fmla="*/ 2880 w 4464"/>
                <a:gd name="T9" fmla="*/ 1392 h 1464"/>
                <a:gd name="T10" fmla="*/ 3744 w 4464"/>
                <a:gd name="T11" fmla="*/ 96 h 1464"/>
                <a:gd name="T12" fmla="*/ 4320 w 4464"/>
                <a:gd name="T13" fmla="*/ 1248 h 1464"/>
                <a:gd name="T14" fmla="*/ 4464 w 4464"/>
                <a:gd name="T15" fmla="*/ 1392 h 14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64" h="1464">
                  <a:moveTo>
                    <a:pt x="0" y="816"/>
                  </a:moveTo>
                  <a:cubicBezTo>
                    <a:pt x="180" y="408"/>
                    <a:pt x="360" y="0"/>
                    <a:pt x="576" y="96"/>
                  </a:cubicBezTo>
                  <a:cubicBezTo>
                    <a:pt x="792" y="192"/>
                    <a:pt x="1032" y="1392"/>
                    <a:pt x="1296" y="1392"/>
                  </a:cubicBezTo>
                  <a:cubicBezTo>
                    <a:pt x="1560" y="1392"/>
                    <a:pt x="1896" y="96"/>
                    <a:pt x="2160" y="96"/>
                  </a:cubicBezTo>
                  <a:cubicBezTo>
                    <a:pt x="2424" y="96"/>
                    <a:pt x="2616" y="1392"/>
                    <a:pt x="2880" y="1392"/>
                  </a:cubicBezTo>
                  <a:cubicBezTo>
                    <a:pt x="3144" y="1392"/>
                    <a:pt x="3504" y="120"/>
                    <a:pt x="3744" y="96"/>
                  </a:cubicBezTo>
                  <a:cubicBezTo>
                    <a:pt x="3984" y="72"/>
                    <a:pt x="4200" y="1032"/>
                    <a:pt x="4320" y="1248"/>
                  </a:cubicBezTo>
                  <a:cubicBezTo>
                    <a:pt x="4440" y="1464"/>
                    <a:pt x="4440" y="1368"/>
                    <a:pt x="4464" y="1392"/>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Line 3"/>
            <p:cNvSpPr>
              <a:spLocks noChangeShapeType="1"/>
            </p:cNvSpPr>
            <p:nvPr/>
          </p:nvSpPr>
          <p:spPr bwMode="auto">
            <a:xfrm>
              <a:off x="3124200" y="2482850"/>
              <a:ext cx="823913"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6" name="Freeform 4"/>
          <p:cNvSpPr>
            <a:spLocks/>
          </p:cNvSpPr>
          <p:nvPr/>
        </p:nvSpPr>
        <p:spPr bwMode="auto">
          <a:xfrm>
            <a:off x="685800" y="3774492"/>
            <a:ext cx="4495800" cy="790221"/>
          </a:xfrm>
          <a:custGeom>
            <a:avLst/>
            <a:gdLst>
              <a:gd name="T0" fmla="*/ 0 w 8784"/>
              <a:gd name="T1" fmla="*/ 984 h 1968"/>
              <a:gd name="T2" fmla="*/ 432 w 8784"/>
              <a:gd name="T3" fmla="*/ 120 h 1968"/>
              <a:gd name="T4" fmla="*/ 1296 w 8784"/>
              <a:gd name="T5" fmla="*/ 1704 h 1968"/>
              <a:gd name="T6" fmla="*/ 2160 w 8784"/>
              <a:gd name="T7" fmla="*/ 264 h 1968"/>
              <a:gd name="T8" fmla="*/ 2736 w 8784"/>
              <a:gd name="T9" fmla="*/ 984 h 1968"/>
              <a:gd name="T10" fmla="*/ 3600 w 8784"/>
              <a:gd name="T11" fmla="*/ 984 h 1968"/>
              <a:gd name="T12" fmla="*/ 4176 w 8784"/>
              <a:gd name="T13" fmla="*/ 1848 h 1968"/>
              <a:gd name="T14" fmla="*/ 4896 w 8784"/>
              <a:gd name="T15" fmla="*/ 264 h 1968"/>
              <a:gd name="T16" fmla="*/ 5616 w 8784"/>
              <a:gd name="T17" fmla="*/ 1848 h 1968"/>
              <a:gd name="T18" fmla="*/ 6192 w 8784"/>
              <a:gd name="T19" fmla="*/ 264 h 1968"/>
              <a:gd name="T20" fmla="*/ 6912 w 8784"/>
              <a:gd name="T21" fmla="*/ 1704 h 1968"/>
              <a:gd name="T22" fmla="*/ 7488 w 8784"/>
              <a:gd name="T23" fmla="*/ 264 h 1968"/>
              <a:gd name="T24" fmla="*/ 7920 w 8784"/>
              <a:gd name="T25" fmla="*/ 1704 h 1968"/>
              <a:gd name="T26" fmla="*/ 8496 w 8784"/>
              <a:gd name="T27" fmla="*/ 264 h 1968"/>
              <a:gd name="T28" fmla="*/ 8784 w 8784"/>
              <a:gd name="T29" fmla="*/ 552 h 1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784" h="1968">
                <a:moveTo>
                  <a:pt x="0" y="984"/>
                </a:moveTo>
                <a:cubicBezTo>
                  <a:pt x="108" y="492"/>
                  <a:pt x="216" y="0"/>
                  <a:pt x="432" y="120"/>
                </a:cubicBezTo>
                <a:cubicBezTo>
                  <a:pt x="648" y="240"/>
                  <a:pt x="1008" y="1680"/>
                  <a:pt x="1296" y="1704"/>
                </a:cubicBezTo>
                <a:cubicBezTo>
                  <a:pt x="1584" y="1728"/>
                  <a:pt x="1920" y="384"/>
                  <a:pt x="2160" y="264"/>
                </a:cubicBezTo>
                <a:cubicBezTo>
                  <a:pt x="2400" y="144"/>
                  <a:pt x="2496" y="864"/>
                  <a:pt x="2736" y="984"/>
                </a:cubicBezTo>
                <a:cubicBezTo>
                  <a:pt x="2976" y="1104"/>
                  <a:pt x="3360" y="840"/>
                  <a:pt x="3600" y="984"/>
                </a:cubicBezTo>
                <a:cubicBezTo>
                  <a:pt x="3840" y="1128"/>
                  <a:pt x="3960" y="1968"/>
                  <a:pt x="4176" y="1848"/>
                </a:cubicBezTo>
                <a:cubicBezTo>
                  <a:pt x="4392" y="1728"/>
                  <a:pt x="4656" y="264"/>
                  <a:pt x="4896" y="264"/>
                </a:cubicBezTo>
                <a:cubicBezTo>
                  <a:pt x="5136" y="264"/>
                  <a:pt x="5400" y="1848"/>
                  <a:pt x="5616" y="1848"/>
                </a:cubicBezTo>
                <a:cubicBezTo>
                  <a:pt x="5832" y="1848"/>
                  <a:pt x="5976" y="288"/>
                  <a:pt x="6192" y="264"/>
                </a:cubicBezTo>
                <a:cubicBezTo>
                  <a:pt x="6408" y="240"/>
                  <a:pt x="6696" y="1704"/>
                  <a:pt x="6912" y="1704"/>
                </a:cubicBezTo>
                <a:cubicBezTo>
                  <a:pt x="7128" y="1704"/>
                  <a:pt x="7320" y="264"/>
                  <a:pt x="7488" y="264"/>
                </a:cubicBezTo>
                <a:cubicBezTo>
                  <a:pt x="7656" y="264"/>
                  <a:pt x="7752" y="1704"/>
                  <a:pt x="7920" y="1704"/>
                </a:cubicBezTo>
                <a:cubicBezTo>
                  <a:pt x="8088" y="1704"/>
                  <a:pt x="8352" y="456"/>
                  <a:pt x="8496" y="264"/>
                </a:cubicBezTo>
                <a:cubicBezTo>
                  <a:pt x="8640" y="72"/>
                  <a:pt x="8712" y="312"/>
                  <a:pt x="8784" y="552"/>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TextBox 7"/>
          <p:cNvSpPr txBox="1"/>
          <p:nvPr/>
        </p:nvSpPr>
        <p:spPr>
          <a:xfrm>
            <a:off x="5431923" y="2743200"/>
            <a:ext cx="3742997" cy="1631216"/>
          </a:xfrm>
          <a:prstGeom prst="rect">
            <a:avLst/>
          </a:prstGeom>
          <a:noFill/>
        </p:spPr>
        <p:txBody>
          <a:bodyPr wrap="square" rtlCol="0">
            <a:spAutoFit/>
          </a:bodyPr>
          <a:lstStyle/>
          <a:p>
            <a:r>
              <a:rPr lang="en-US" sz="2000" dirty="0"/>
              <a:t>The repetitive pattern carries no info</a:t>
            </a:r>
            <a:r>
              <a:rPr lang="en-US" sz="2000" dirty="0" smtClean="0"/>
              <a:t>!</a:t>
            </a:r>
            <a:br>
              <a:rPr lang="en-US" sz="2000" dirty="0" smtClean="0"/>
            </a:br>
            <a:r>
              <a:rPr lang="en-US" sz="2000" dirty="0" smtClean="0"/>
              <a:t/>
            </a:r>
            <a:br>
              <a:rPr lang="en-US" sz="2000" dirty="0" smtClean="0"/>
            </a:br>
            <a:r>
              <a:rPr lang="en-US" sz="2000" dirty="0" smtClean="0"/>
              <a:t>Only </a:t>
            </a:r>
            <a:r>
              <a:rPr lang="en-US" sz="2000" dirty="0"/>
              <a:t>the</a:t>
            </a:r>
            <a:r>
              <a:rPr lang="en-US" sz="2000" i="1" dirty="0"/>
              <a:t> breaks </a:t>
            </a:r>
            <a:r>
              <a:rPr lang="en-US" sz="2000" dirty="0"/>
              <a:t>in the repeating pattern </a:t>
            </a:r>
            <a:r>
              <a:rPr lang="en-US" sz="2000" dirty="0" smtClean="0"/>
              <a:t>must travel </a:t>
            </a:r>
            <a:r>
              <a:rPr lang="en-US" sz="2000" dirty="0"/>
              <a:t>slower than c</a:t>
            </a:r>
            <a:r>
              <a:rPr lang="en-US" sz="2000" dirty="0" smtClean="0"/>
              <a:t>.  </a:t>
            </a:r>
            <a:endParaRPr lang="en-US" sz="2000" dirty="0"/>
          </a:p>
        </p:txBody>
      </p:sp>
      <p:cxnSp>
        <p:nvCxnSpPr>
          <p:cNvPr id="10" name="Straight Arrow Connector 9"/>
          <p:cNvCxnSpPr/>
          <p:nvPr/>
        </p:nvCxnSpPr>
        <p:spPr>
          <a:xfrm flipH="1">
            <a:off x="2443109" y="3774492"/>
            <a:ext cx="3044696" cy="15241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0" y="5334000"/>
            <a:ext cx="9144000" cy="1908215"/>
          </a:xfrm>
          <a:prstGeom prst="rect">
            <a:avLst/>
          </a:prstGeom>
          <a:noFill/>
        </p:spPr>
        <p:txBody>
          <a:bodyPr wrap="square" rtlCol="0">
            <a:spAutoFit/>
          </a:bodyPr>
          <a:lstStyle/>
          <a:p>
            <a:r>
              <a:rPr lang="en-US" sz="2000" dirty="0"/>
              <a:t>If we are to describe the world as having some primary constituents, with various higher-level phenomena just being patterns in the constituents' behavior, we want to restrict the primary constituents to those which don't travel faster than light. We claim there exists </a:t>
            </a:r>
            <a:r>
              <a:rPr lang="en-US" sz="2000" i="1" dirty="0"/>
              <a:t>some</a:t>
            </a:r>
            <a:r>
              <a:rPr lang="en-US" sz="2000" dirty="0"/>
              <a:t> complete description of the world in terms of constituents which don't travel faster than c. </a:t>
            </a:r>
          </a:p>
          <a:p>
            <a:endParaRPr lang="en-US" dirty="0"/>
          </a:p>
        </p:txBody>
      </p:sp>
    </p:spTree>
    <p:extLst>
      <p:ext uri="{BB962C8B-B14F-4D97-AF65-F5344CB8AC3E}">
        <p14:creationId xmlns:p14="http://schemas.microsoft.com/office/powerpoint/2010/main" val="387606191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en-US" sz="3600" dirty="0">
                <a:solidFill>
                  <a:srgbClr val="C0504D"/>
                </a:solidFill>
              </a:rPr>
              <a:t>Causality in Special </a:t>
            </a:r>
            <a:r>
              <a:rPr lang="en-US" sz="3600" dirty="0" smtClean="0">
                <a:solidFill>
                  <a:srgbClr val="C0504D"/>
                </a:solidFill>
              </a:rPr>
              <a:t>relativity</a:t>
            </a:r>
            <a:endParaRPr lang="en-US" sz="3600" dirty="0">
              <a:solidFill>
                <a:srgbClr val="C0504D"/>
              </a:solidFill>
            </a:endParaRPr>
          </a:p>
        </p:txBody>
      </p:sp>
      <p:sp>
        <p:nvSpPr>
          <p:cNvPr id="3" name="Content Placeholder 2"/>
          <p:cNvSpPr>
            <a:spLocks noGrp="1"/>
          </p:cNvSpPr>
          <p:nvPr>
            <p:ph idx="1"/>
          </p:nvPr>
        </p:nvSpPr>
        <p:spPr>
          <a:xfrm>
            <a:off x="0" y="1066800"/>
            <a:ext cx="9144000" cy="5791200"/>
          </a:xfrm>
        </p:spPr>
        <p:txBody>
          <a:bodyPr>
            <a:noAutofit/>
          </a:bodyPr>
          <a:lstStyle/>
          <a:p>
            <a:r>
              <a:rPr lang="en-US" sz="2000" u="sng" dirty="0"/>
              <a:t>Things:</a:t>
            </a:r>
            <a:endParaRPr lang="en-US" sz="2000" dirty="0"/>
          </a:p>
          <a:p>
            <a:pPr lvl="1"/>
            <a:r>
              <a:rPr lang="en-US" sz="2000" dirty="0"/>
              <a:t>One version of positivism tried to reduce all statements to simple relations among "things</a:t>
            </a:r>
            <a:r>
              <a:rPr lang="en-US" sz="2000" dirty="0" smtClean="0"/>
              <a:t>".</a:t>
            </a:r>
            <a:endParaRPr lang="en-US" sz="2000" dirty="0"/>
          </a:p>
          <a:p>
            <a:pPr lvl="1"/>
            <a:r>
              <a:rPr lang="en-US" sz="2000" dirty="0"/>
              <a:t>You are all familiar with statements such as "No two things can be in the same place at the same time."</a:t>
            </a:r>
          </a:p>
          <a:p>
            <a:pPr lvl="1"/>
            <a:r>
              <a:rPr lang="en-US" sz="2000" dirty="0"/>
              <a:t>We </a:t>
            </a:r>
            <a:r>
              <a:rPr lang="en-US" sz="2000" dirty="0" smtClean="0"/>
              <a:t>see </a:t>
            </a:r>
            <a:r>
              <a:rPr lang="en-US" sz="2000" dirty="0"/>
              <a:t>statements like "No thing can travel faster than the speed of light." </a:t>
            </a:r>
          </a:p>
          <a:p>
            <a:r>
              <a:rPr lang="en-US" sz="2000" u="sng" dirty="0"/>
              <a:t>So what is a “thing”?</a:t>
            </a:r>
            <a:r>
              <a:rPr lang="en-US" sz="2000" dirty="0"/>
              <a:t> </a:t>
            </a:r>
          </a:p>
          <a:p>
            <a:pPr lvl="1"/>
            <a:r>
              <a:rPr lang="en-US" sz="2000" dirty="0"/>
              <a:t>Is the Mississippi river a thing? (What would Heraclitus have said?)</a:t>
            </a:r>
          </a:p>
          <a:p>
            <a:pPr lvl="1"/>
            <a:r>
              <a:rPr lang="en-US" sz="2000" dirty="0"/>
              <a:t>Is a person a thing?</a:t>
            </a:r>
          </a:p>
          <a:p>
            <a:pPr lvl="1"/>
            <a:r>
              <a:rPr lang="en-US" sz="2000" dirty="0"/>
              <a:t>Is a moving bright spot on the wall a thing?</a:t>
            </a:r>
          </a:p>
          <a:p>
            <a:r>
              <a:rPr lang="en-US" sz="2000" dirty="0"/>
              <a:t> </a:t>
            </a:r>
            <a:r>
              <a:rPr lang="en-US" sz="2000" dirty="0" smtClean="0"/>
              <a:t>If </a:t>
            </a:r>
            <a:r>
              <a:rPr lang="en-US" sz="2000" dirty="0"/>
              <a:t>you believe in external reality, is it necessary to believe it consists of well-defined things? </a:t>
            </a:r>
          </a:p>
          <a:p>
            <a:pPr lvl="1"/>
            <a:r>
              <a:rPr lang="en-US" sz="2000" dirty="0"/>
              <a:t>If not, what becomes of statements like those above?</a:t>
            </a:r>
          </a:p>
          <a:p>
            <a:pPr lvl="1"/>
            <a:r>
              <a:rPr lang="en-US" sz="2000" dirty="0"/>
              <a:t>Do things exist outside our description of events?</a:t>
            </a:r>
          </a:p>
        </p:txBody>
      </p:sp>
    </p:spTree>
    <p:extLst>
      <p:ext uri="{BB962C8B-B14F-4D97-AF65-F5344CB8AC3E}">
        <p14:creationId xmlns:p14="http://schemas.microsoft.com/office/powerpoint/2010/main" val="232597270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3600" dirty="0">
                <a:solidFill>
                  <a:srgbClr val="C0504D"/>
                </a:solidFill>
              </a:rPr>
              <a:t>What has SR changed philosophically?</a:t>
            </a:r>
          </a:p>
        </p:txBody>
      </p:sp>
      <p:sp>
        <p:nvSpPr>
          <p:cNvPr id="3" name="Content Placeholder 2"/>
          <p:cNvSpPr>
            <a:spLocks noGrp="1"/>
          </p:cNvSpPr>
          <p:nvPr>
            <p:ph idx="1"/>
          </p:nvPr>
        </p:nvSpPr>
        <p:spPr>
          <a:xfrm>
            <a:off x="0" y="1066800"/>
            <a:ext cx="9144000" cy="5715000"/>
          </a:xfrm>
        </p:spPr>
        <p:txBody>
          <a:bodyPr>
            <a:normAutofit/>
          </a:bodyPr>
          <a:lstStyle/>
          <a:p>
            <a:r>
              <a:rPr lang="en-US" sz="2000" dirty="0"/>
              <a:t>The old invariants (t, lengths, m …) (things which were "real" in that they were observer-independent) have been tossed out. They are replaced with new invariants (c, d</a:t>
            </a:r>
            <a:r>
              <a:rPr lang="en-US" sz="2000" baseline="30000" dirty="0"/>
              <a:t>2</a:t>
            </a:r>
            <a:r>
              <a:rPr lang="en-US" sz="2000" dirty="0"/>
              <a:t>-c</a:t>
            </a:r>
            <a:r>
              <a:rPr lang="en-US" sz="2000" baseline="30000" dirty="0"/>
              <a:t>2</a:t>
            </a:r>
            <a:r>
              <a:rPr lang="en-US" sz="2000" dirty="0"/>
              <a:t>t</a:t>
            </a:r>
            <a:r>
              <a:rPr lang="en-US" sz="2000" baseline="30000" dirty="0"/>
              <a:t>2</a:t>
            </a:r>
            <a:r>
              <a:rPr lang="en-US" sz="2000" dirty="0"/>
              <a:t>, E</a:t>
            </a:r>
            <a:r>
              <a:rPr lang="en-US" sz="2000" baseline="30000" dirty="0"/>
              <a:t>2</a:t>
            </a:r>
            <a:r>
              <a:rPr lang="en-US" sz="2000" dirty="0"/>
              <a:t>-c</a:t>
            </a:r>
            <a:r>
              <a:rPr lang="en-US" sz="2000" baseline="30000" dirty="0"/>
              <a:t>2</a:t>
            </a:r>
            <a:r>
              <a:rPr lang="en-US" sz="2000" dirty="0"/>
              <a:t>p</a:t>
            </a:r>
            <a:r>
              <a:rPr lang="en-US" sz="2000" baseline="30000" dirty="0"/>
              <a:t>2</a:t>
            </a:r>
            <a:r>
              <a:rPr lang="en-US" sz="2000" dirty="0"/>
              <a:t>…) which have a slightly more complicated relation to our customary observations. </a:t>
            </a:r>
            <a:r>
              <a:rPr lang="en-US" sz="2000" dirty="0" smtClean="0"/>
              <a:t/>
            </a:r>
            <a:br>
              <a:rPr lang="en-US" sz="2000" dirty="0" smtClean="0"/>
            </a:br>
            <a:endParaRPr lang="en-US" sz="2000" dirty="0"/>
          </a:p>
          <a:p>
            <a:r>
              <a:rPr lang="en-US" sz="2000" u="sng" dirty="0"/>
              <a:t>If we had evolved experiencing many relative speeds close to c,</a:t>
            </a:r>
            <a:r>
              <a:rPr lang="en-US" sz="2000" dirty="0"/>
              <a:t> </a:t>
            </a:r>
            <a:r>
              <a:rPr lang="en-US" sz="2000" u="sng" dirty="0"/>
              <a:t>there would be absolutely nothing philosophically exotic or particularly "relativistic" about "relativity".</a:t>
            </a:r>
            <a:r>
              <a:rPr lang="en-US" sz="2000" dirty="0"/>
              <a:t>  The Lorentz transformations would make sense to </a:t>
            </a:r>
            <a:r>
              <a:rPr lang="en-US" sz="2000" dirty="0" smtClean="0"/>
              <a:t>us </a:t>
            </a:r>
            <a:r>
              <a:rPr lang="en-US" sz="2000" dirty="0"/>
              <a:t>in the same way that the Galilean transformations make </a:t>
            </a:r>
            <a:r>
              <a:rPr lang="en-US" sz="2000" dirty="0" smtClean="0"/>
              <a:t>sense. </a:t>
            </a:r>
            <a:r>
              <a:rPr lang="en-US" sz="2000" dirty="0"/>
              <a:t>We would just have a different set of invariants. </a:t>
            </a:r>
            <a:r>
              <a:rPr lang="en-US" sz="2000" dirty="0" smtClean="0"/>
              <a:t/>
            </a:r>
            <a:br>
              <a:rPr lang="en-US" sz="2000" dirty="0" smtClean="0"/>
            </a:br>
            <a:r>
              <a:rPr lang="en-US" sz="2000" dirty="0" smtClean="0"/>
              <a:t>That's </a:t>
            </a:r>
            <a:r>
              <a:rPr lang="en-US" sz="2000" dirty="0"/>
              <a:t>why Einstein wanted to name the theory "Invariants theory</a:t>
            </a:r>
            <a:r>
              <a:rPr lang="en-US" sz="2000" dirty="0" smtClean="0"/>
              <a:t>.”</a:t>
            </a:r>
            <a:br>
              <a:rPr lang="en-US" sz="2000" dirty="0" smtClean="0"/>
            </a:br>
            <a:endParaRPr lang="en-US" sz="2000" dirty="0"/>
          </a:p>
          <a:p>
            <a:r>
              <a:rPr lang="en-US" sz="2000" dirty="0"/>
              <a:t>The philosophical excitement comes from the </a:t>
            </a:r>
            <a:r>
              <a:rPr lang="en-US" sz="2000" u="sng" dirty="0"/>
              <a:t>transformation</a:t>
            </a:r>
            <a:r>
              <a:rPr lang="en-US" sz="2000" dirty="0"/>
              <a:t> from one theory to the other- ideas that seemed immutable turned out to be mutable, and there's a lesson to be learned from that process.</a:t>
            </a:r>
          </a:p>
        </p:txBody>
      </p:sp>
    </p:spTree>
    <p:extLst>
      <p:ext uri="{BB962C8B-B14F-4D97-AF65-F5344CB8AC3E}">
        <p14:creationId xmlns:p14="http://schemas.microsoft.com/office/powerpoint/2010/main" val="342193490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599</TotalTime>
  <Words>855</Words>
  <Application>Microsoft Macintosh PowerPoint</Application>
  <PresentationFormat>On-screen Show (4:3)</PresentationFormat>
  <Paragraphs>99</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The new invariants</vt:lpstr>
      <vt:lpstr>Space-time diagrams</vt:lpstr>
      <vt:lpstr>Space-time diagrams</vt:lpstr>
      <vt:lpstr>Spacetime from rocket</vt:lpstr>
      <vt:lpstr>Space-time diagrams</vt:lpstr>
      <vt:lpstr>What does “Nothing can travel faster than the speed of light” mean?   </vt:lpstr>
      <vt:lpstr>What does "no object travels faster than c“ mean?</vt:lpstr>
      <vt:lpstr>Causality in Special relativity</vt:lpstr>
      <vt:lpstr>What has SR changed philosophically?</vt:lpstr>
      <vt:lpstr>The twin paradox</vt:lpstr>
      <vt:lpstr>Spacetime diagram</vt:lpstr>
      <vt:lpstr>Twin Non-Paradox</vt:lpstr>
    </vt:vector>
  </TitlesOfParts>
  <Company>U of 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new invariants</dc:title>
  <dc:creator>Physics</dc:creator>
  <cp:lastModifiedBy>David Ceperley</cp:lastModifiedBy>
  <cp:revision>69</cp:revision>
  <cp:lastPrinted>2014-02-20T16:03:18Z</cp:lastPrinted>
  <dcterms:created xsi:type="dcterms:W3CDTF">2013-07-31T17:40:52Z</dcterms:created>
  <dcterms:modified xsi:type="dcterms:W3CDTF">2015-02-24T17:21:46Z</dcterms:modified>
</cp:coreProperties>
</file>