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9" r:id="rId10"/>
    <p:sldId id="267" r:id="rId11"/>
    <p:sldId id="268" r:id="rId12"/>
    <p:sldId id="271" r:id="rId13"/>
    <p:sldId id="270" r:id="rId14"/>
    <p:sldId id="272" r:id="rId15"/>
    <p:sldId id="273" r:id="rId16"/>
    <p:sldId id="274" r:id="rId17"/>
    <p:sldId id="275"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2" d="100"/>
          <a:sy n="112" d="100"/>
        </p:scale>
        <p:origin x="-704" y="-5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04DD0C-EA37-4791-808E-4D4AFF6B0451}" type="datetimeFigureOut">
              <a:rPr lang="en-US" smtClean="0"/>
              <a:t>2/26/15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167759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04DD0C-EA37-4791-808E-4D4AFF6B0451}" type="datetimeFigureOut">
              <a:rPr lang="en-US" smtClean="0"/>
              <a:t>2/26/15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1155177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04DD0C-EA37-4791-808E-4D4AFF6B0451}" type="datetimeFigureOut">
              <a:rPr lang="en-US" smtClean="0"/>
              <a:t>2/26/15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288735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04DD0C-EA37-4791-808E-4D4AFF6B0451}" type="datetimeFigureOut">
              <a:rPr lang="en-US" smtClean="0"/>
              <a:t>2/26/15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1216998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04DD0C-EA37-4791-808E-4D4AFF6B0451}" type="datetimeFigureOut">
              <a:rPr lang="en-US" smtClean="0"/>
              <a:t>2/26/15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71610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04DD0C-EA37-4791-808E-4D4AFF6B0451}" type="datetimeFigureOut">
              <a:rPr lang="en-US" smtClean="0"/>
              <a:t>2/26/15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314391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04DD0C-EA37-4791-808E-4D4AFF6B0451}" type="datetimeFigureOut">
              <a:rPr lang="en-US" smtClean="0"/>
              <a:t>2/26/15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94728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04DD0C-EA37-4791-808E-4D4AFF6B0451}" type="datetimeFigureOut">
              <a:rPr lang="en-US" smtClean="0"/>
              <a:t>2/26/15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2826774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04DD0C-EA37-4791-808E-4D4AFF6B0451}" type="datetimeFigureOut">
              <a:rPr lang="en-US" smtClean="0"/>
              <a:t>2/26/15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240114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4DD0C-EA37-4791-808E-4D4AFF6B0451}" type="datetimeFigureOut">
              <a:rPr lang="en-US" smtClean="0"/>
              <a:t>2/26/15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3149128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04DD0C-EA37-4791-808E-4D4AFF6B0451}" type="datetimeFigureOut">
              <a:rPr lang="en-US" smtClean="0"/>
              <a:t>2/26/15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A9127B-CF5F-4E27-8A3D-D4FBE9920E7B}" type="slidenum">
              <a:rPr lang="en-US" smtClean="0"/>
              <a:t>‹#›</a:t>
            </a:fld>
            <a:endParaRPr lang="en-US"/>
          </a:p>
        </p:txBody>
      </p:sp>
    </p:spTree>
    <p:extLst>
      <p:ext uri="{BB962C8B-B14F-4D97-AF65-F5344CB8AC3E}">
        <p14:creationId xmlns:p14="http://schemas.microsoft.com/office/powerpoint/2010/main" val="35865784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4DD0C-EA37-4791-808E-4D4AFF6B0451}" type="datetimeFigureOut">
              <a:rPr lang="en-US" smtClean="0"/>
              <a:t>2/26/15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9127B-CF5F-4E27-8A3D-D4FBE9920E7B}" type="slidenum">
              <a:rPr lang="en-US" smtClean="0"/>
              <a:t>‹#›</a:t>
            </a:fld>
            <a:endParaRPr lang="en-US"/>
          </a:p>
        </p:txBody>
      </p:sp>
    </p:spTree>
    <p:extLst>
      <p:ext uri="{BB962C8B-B14F-4D97-AF65-F5344CB8AC3E}">
        <p14:creationId xmlns:p14="http://schemas.microsoft.com/office/powerpoint/2010/main" val="367975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9.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oleObject" Target="../embeddings/oleObject2.bin"/><Relationship Id="rId6"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0"/>
            <a:ext cx="8915400" cy="1219200"/>
          </a:xfrm>
        </p:spPr>
        <p:txBody>
          <a:bodyPr>
            <a:noAutofit/>
          </a:bodyPr>
          <a:lstStyle/>
          <a:p>
            <a:pPr lvl="0"/>
            <a:r>
              <a:rPr lang="en-US" sz="3200" b="1" dirty="0">
                <a:solidFill>
                  <a:schemeClr val="accent6">
                    <a:lumMod val="50000"/>
                  </a:schemeClr>
                </a:solidFill>
              </a:rPr>
              <a:t>What sort of things happen in accelerated </a:t>
            </a:r>
            <a:r>
              <a:rPr lang="en-US" sz="3200" b="1" dirty="0" smtClean="0">
                <a:solidFill>
                  <a:schemeClr val="accent6">
                    <a:lumMod val="50000"/>
                  </a:schemeClr>
                </a:solidFill>
              </a:rPr>
              <a:t>frames?</a:t>
            </a:r>
            <a:r>
              <a:rPr lang="en-US" sz="3200" b="1" dirty="0">
                <a:solidFill>
                  <a:schemeClr val="accent6">
                    <a:lumMod val="50000"/>
                  </a:schemeClr>
                </a:solidFill>
              </a:rPr>
              <a:t/>
            </a:r>
            <a:br>
              <a:rPr lang="en-US" sz="3200" b="1" dirty="0">
                <a:solidFill>
                  <a:schemeClr val="accent6">
                    <a:lumMod val="50000"/>
                  </a:schemeClr>
                </a:solidFill>
              </a:rPr>
            </a:br>
            <a:r>
              <a:rPr lang="en-US" sz="3200" b="1" dirty="0">
                <a:solidFill>
                  <a:schemeClr val="accent6">
                    <a:lumMod val="50000"/>
                  </a:schemeClr>
                </a:solidFill>
              </a:rPr>
              <a:t>Why use them</a:t>
            </a:r>
            <a:r>
              <a:rPr lang="en-US" sz="3200" b="1" dirty="0" smtClean="0">
                <a:solidFill>
                  <a:schemeClr val="accent6">
                    <a:lumMod val="50000"/>
                  </a:schemeClr>
                </a:solidFill>
              </a:rPr>
              <a:t>?</a:t>
            </a:r>
            <a:endParaRPr lang="en-US" sz="5400" b="1" dirty="0">
              <a:solidFill>
                <a:schemeClr val="accent6">
                  <a:lumMod val="50000"/>
                </a:schemeClr>
              </a:solidFill>
            </a:endParaRPr>
          </a:p>
        </p:txBody>
      </p:sp>
      <p:sp>
        <p:nvSpPr>
          <p:cNvPr id="3" name="Subtitle 2"/>
          <p:cNvSpPr>
            <a:spLocks noGrp="1"/>
          </p:cNvSpPr>
          <p:nvPr>
            <p:ph type="subTitle" idx="1"/>
          </p:nvPr>
        </p:nvSpPr>
        <p:spPr>
          <a:xfrm>
            <a:off x="152400" y="1295400"/>
            <a:ext cx="8991600" cy="5410200"/>
          </a:xfrm>
        </p:spPr>
        <p:txBody>
          <a:bodyPr>
            <a:normAutofit/>
          </a:bodyPr>
          <a:lstStyle/>
          <a:p>
            <a:r>
              <a:rPr lang="en-US" u="sng" dirty="0" smtClean="0">
                <a:solidFill>
                  <a:schemeClr val="tx1"/>
                </a:solidFill>
              </a:rPr>
              <a:t>Next Topics</a:t>
            </a:r>
            <a:r>
              <a:rPr lang="en-US" dirty="0" smtClean="0">
                <a:solidFill>
                  <a:schemeClr val="tx1"/>
                </a:solidFill>
              </a:rPr>
              <a:t>:</a:t>
            </a:r>
            <a:endParaRPr lang="en-US" dirty="0">
              <a:solidFill>
                <a:schemeClr val="tx1"/>
              </a:solidFill>
            </a:endParaRPr>
          </a:p>
          <a:p>
            <a:pPr lvl="0"/>
            <a:r>
              <a:rPr lang="en-US" dirty="0">
                <a:solidFill>
                  <a:schemeClr val="tx1"/>
                </a:solidFill>
              </a:rPr>
              <a:t>Is curvature necessary? Conventionalism.</a:t>
            </a:r>
          </a:p>
          <a:p>
            <a:pPr lvl="0"/>
            <a:r>
              <a:rPr lang="en-US" dirty="0">
                <a:solidFill>
                  <a:schemeClr val="tx1"/>
                </a:solidFill>
              </a:rPr>
              <a:t>Gravitational waves – space is real</a:t>
            </a:r>
          </a:p>
          <a:p>
            <a:pPr lvl="0"/>
            <a:r>
              <a:rPr lang="en-US" dirty="0">
                <a:solidFill>
                  <a:schemeClr val="tx1"/>
                </a:solidFill>
              </a:rPr>
              <a:t>Singularities</a:t>
            </a:r>
          </a:p>
          <a:p>
            <a:pPr lvl="0"/>
            <a:r>
              <a:rPr lang="en-US" dirty="0">
                <a:solidFill>
                  <a:schemeClr val="tx1"/>
                </a:solidFill>
              </a:rPr>
              <a:t>Global properties of GR – cosmology</a:t>
            </a:r>
          </a:p>
          <a:p>
            <a:pPr lvl="0"/>
            <a:r>
              <a:rPr lang="en-US" dirty="0">
                <a:solidFill>
                  <a:schemeClr val="tx1"/>
                </a:solidFill>
              </a:rPr>
              <a:t>Topology, time travel, and other </a:t>
            </a:r>
            <a:r>
              <a:rPr lang="en-US" dirty="0" smtClean="0">
                <a:solidFill>
                  <a:schemeClr val="tx1"/>
                </a:solidFill>
              </a:rPr>
              <a:t>oddities</a:t>
            </a:r>
          </a:p>
          <a:p>
            <a:pPr lvl="0"/>
            <a:endParaRPr lang="en-US" dirty="0">
              <a:solidFill>
                <a:schemeClr val="tx1"/>
              </a:solidFill>
            </a:endParaRPr>
          </a:p>
          <a:p>
            <a:pPr lvl="0"/>
            <a:r>
              <a:rPr lang="en-US" dirty="0">
                <a:solidFill>
                  <a:schemeClr val="tx1"/>
                </a:solidFill>
              </a:rPr>
              <a:t>Term paper topic due March 17</a:t>
            </a:r>
          </a:p>
          <a:p>
            <a:pPr lvl="0"/>
            <a:r>
              <a:rPr lang="en-US" dirty="0">
                <a:solidFill>
                  <a:schemeClr val="tx1"/>
                </a:solidFill>
              </a:rPr>
              <a:t>HW4 due </a:t>
            </a:r>
            <a:r>
              <a:rPr lang="en-US" dirty="0" smtClean="0">
                <a:solidFill>
                  <a:schemeClr val="tx1"/>
                </a:solidFill>
              </a:rPr>
              <a:t>today</a:t>
            </a:r>
            <a:endParaRPr lang="en-US" dirty="0"/>
          </a:p>
          <a:p>
            <a:pPr lvl="0"/>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8457043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smtClean="0">
                <a:solidFill>
                  <a:srgbClr val="C0504D"/>
                </a:solidFill>
              </a:rPr>
              <a:t>The Accelerating Observer</a:t>
            </a:r>
            <a:endParaRPr lang="en-US" sz="3600" dirty="0">
              <a:solidFill>
                <a:srgbClr val="C0504D"/>
              </a:solidFill>
            </a:endParaRPr>
          </a:p>
        </p:txBody>
      </p:sp>
      <p:sp>
        <p:nvSpPr>
          <p:cNvPr id="3" name="Content Placeholder 2"/>
          <p:cNvSpPr>
            <a:spLocks noGrp="1"/>
          </p:cNvSpPr>
          <p:nvPr>
            <p:ph idx="1"/>
          </p:nvPr>
        </p:nvSpPr>
        <p:spPr>
          <a:xfrm>
            <a:off x="0" y="914400"/>
            <a:ext cx="9144000" cy="5791200"/>
          </a:xfrm>
        </p:spPr>
        <p:txBody>
          <a:bodyPr>
            <a:noAutofit/>
          </a:bodyPr>
          <a:lstStyle/>
          <a:p>
            <a:pPr marL="0" indent="0">
              <a:buNone/>
            </a:pPr>
            <a:r>
              <a:rPr lang="en-US" sz="2000" u="sng" dirty="0" smtClean="0"/>
              <a:t>sees </a:t>
            </a:r>
            <a:r>
              <a:rPr lang="en-US" sz="2000" u="sng" dirty="0"/>
              <a:t>something very strange</a:t>
            </a:r>
            <a:r>
              <a:rPr lang="en-US" sz="2000" dirty="0"/>
              <a:t>. In her reference frame, identically constructed clocks run at different rates, depending on where they're located</a:t>
            </a:r>
            <a:r>
              <a:rPr lang="en-US" sz="2000" dirty="0" smtClean="0"/>
              <a:t>!</a:t>
            </a:r>
            <a:br>
              <a:rPr lang="en-US" sz="2000" dirty="0" smtClean="0"/>
            </a:br>
            <a:endParaRPr lang="en-US" sz="2000" dirty="0"/>
          </a:p>
          <a:p>
            <a:r>
              <a:rPr lang="en-US" sz="2000" u="sng" dirty="0"/>
              <a:t>It would seem that a reasonable law of physics should be that identically constructed clocks run at the same rate. </a:t>
            </a:r>
            <a:r>
              <a:rPr lang="en-US" sz="2000" dirty="0"/>
              <a:t>Thus this sort of gross effect should tell A that she is accelerated.  </a:t>
            </a:r>
          </a:p>
          <a:p>
            <a:r>
              <a:rPr lang="en-US" sz="2000" u="sng" dirty="0"/>
              <a:t>In an accelerated frame, you cannot go through the exercise of building a lattice of identical synchronized clocks to define the coordinate system: the clocks don't stay synchronized</a:t>
            </a:r>
            <a:r>
              <a:rPr lang="en-US" sz="2000" u="sng" dirty="0" smtClean="0"/>
              <a:t>.</a:t>
            </a:r>
            <a:r>
              <a:rPr lang="en-US" sz="2000" dirty="0"/>
              <a:t> </a:t>
            </a:r>
          </a:p>
          <a:p>
            <a:r>
              <a:rPr lang="en-US" sz="2000" dirty="0"/>
              <a:t>It certainly looks like accelerated frames are a curiosity, since in one we would have to abandon some simple laws of physics</a:t>
            </a:r>
            <a:r>
              <a:rPr lang="en-US" sz="2000" dirty="0" smtClean="0"/>
              <a:t>.</a:t>
            </a:r>
            <a:endParaRPr lang="en-US" sz="2000" dirty="0"/>
          </a:p>
          <a:p>
            <a:r>
              <a:rPr lang="en-US" sz="2000" dirty="0"/>
              <a:t>At one historical point, the only reason to insist on looking at the laws that apply within accelerated frames was Einstein's </a:t>
            </a:r>
            <a:r>
              <a:rPr lang="en-US" sz="2000" dirty="0" err="1"/>
              <a:t>Machian</a:t>
            </a:r>
            <a:r>
              <a:rPr lang="en-US" sz="2000" dirty="0"/>
              <a:t> prejudice that the laws of physics should depend only on the relations among objects, not on absolute motion in </a:t>
            </a:r>
            <a:r>
              <a:rPr lang="en-US" sz="2000" i="1" dirty="0"/>
              <a:t>any</a:t>
            </a:r>
            <a:r>
              <a:rPr lang="en-US" sz="2000" dirty="0"/>
              <a:t> sense</a:t>
            </a:r>
            <a:r>
              <a:rPr lang="en-US" sz="2000" dirty="0" smtClean="0"/>
              <a:t>.</a:t>
            </a:r>
            <a:endParaRPr lang="en-US" sz="2000" dirty="0"/>
          </a:p>
        </p:txBody>
      </p:sp>
    </p:spTree>
    <p:extLst>
      <p:ext uri="{BB962C8B-B14F-4D97-AF65-F5344CB8AC3E}">
        <p14:creationId xmlns:p14="http://schemas.microsoft.com/office/powerpoint/2010/main" val="290986386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smtClean="0">
                <a:solidFill>
                  <a:srgbClr val="C0504D"/>
                </a:solidFill>
              </a:rPr>
              <a:t>Oddities of Accelerating Frames</a:t>
            </a:r>
            <a:endParaRPr lang="en-US" sz="3600" dirty="0">
              <a:solidFill>
                <a:srgbClr val="C0504D"/>
              </a:solidFill>
            </a:endParaRPr>
          </a:p>
        </p:txBody>
      </p:sp>
      <p:sp>
        <p:nvSpPr>
          <p:cNvPr id="3" name="Content Placeholder 2"/>
          <p:cNvSpPr>
            <a:spLocks noGrp="1"/>
          </p:cNvSpPr>
          <p:nvPr>
            <p:ph idx="1"/>
          </p:nvPr>
        </p:nvSpPr>
        <p:spPr>
          <a:xfrm>
            <a:off x="609600" y="914400"/>
            <a:ext cx="7543800" cy="1076324"/>
          </a:xfrm>
        </p:spPr>
        <p:txBody>
          <a:bodyPr>
            <a:normAutofit/>
          </a:bodyPr>
          <a:lstStyle/>
          <a:p>
            <a:pPr marL="0" indent="0">
              <a:buNone/>
            </a:pPr>
            <a:r>
              <a:rPr lang="en-US" sz="2000" dirty="0"/>
              <a:t>Other strange things happen in uniformly accelerated frames. A light ray travelling at right angles to the acceleration seems to bend, as if it were falling in the direction opposite to the acceleration. </a:t>
            </a:r>
          </a:p>
        </p:txBody>
      </p:sp>
      <p:pic>
        <p:nvPicPr>
          <p:cNvPr id="512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951968"/>
            <a:ext cx="4314825" cy="1504950"/>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2"/>
          <p:cNvSpPr txBox="1">
            <a:spLocks/>
          </p:cNvSpPr>
          <p:nvPr/>
        </p:nvSpPr>
        <p:spPr>
          <a:xfrm>
            <a:off x="0" y="3886200"/>
            <a:ext cx="9144000" cy="22098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t>Straight lines are supposed to be the shortest paths between two points. Now the quicker path here </a:t>
            </a:r>
            <a:r>
              <a:rPr lang="en-US" sz="2200" i="1" dirty="0"/>
              <a:t>is</a:t>
            </a:r>
            <a:r>
              <a:rPr lang="en-US" sz="2200" dirty="0"/>
              <a:t> the path of the uninterrupted light ray (we can see that easily in the lab frame) but in the accelerated frame the spatial path length of that light ray seems </a:t>
            </a:r>
            <a:r>
              <a:rPr lang="en-US" sz="2200" i="1" dirty="0"/>
              <a:t>longer</a:t>
            </a:r>
            <a:r>
              <a:rPr lang="en-US" sz="2200" dirty="0"/>
              <a:t>  than the path of the ray that makes a bounce off the wall. Isn't the speed of light supposed to be constant? If we tried to make our ordinary laws of physics work in such a frame, we couldn't identify light rays' paths with straight lines</a:t>
            </a:r>
            <a:r>
              <a:rPr lang="en-US" sz="2200" dirty="0" smtClean="0"/>
              <a:t>.</a:t>
            </a:r>
            <a:endParaRPr lang="en-US" sz="2200" dirty="0"/>
          </a:p>
          <a:p>
            <a:pPr marL="0" indent="0">
              <a:buNone/>
            </a:pPr>
            <a:r>
              <a:rPr lang="en-US" sz="2200" dirty="0"/>
              <a:t> </a:t>
            </a:r>
            <a:endParaRPr lang="en-US" sz="2200" dirty="0">
              <a:solidFill>
                <a:srgbClr val="FF0000"/>
              </a:solidFill>
            </a:endParaRPr>
          </a:p>
          <a:p>
            <a:pPr marL="0" indent="0">
              <a:buNone/>
            </a:pPr>
            <a:r>
              <a:rPr lang="en-US" sz="2200" u="sng" dirty="0">
                <a:solidFill>
                  <a:srgbClr val="FF0000"/>
                </a:solidFill>
              </a:rPr>
              <a:t> How would we define straight lines</a:t>
            </a:r>
            <a:r>
              <a:rPr lang="en-US" sz="2200" u="sng" dirty="0" smtClean="0">
                <a:solidFill>
                  <a:srgbClr val="FF0000"/>
                </a:solidFill>
              </a:rPr>
              <a:t>?</a:t>
            </a:r>
            <a:r>
              <a:rPr lang="en-US" sz="2200" dirty="0" smtClean="0">
                <a:solidFill>
                  <a:srgbClr val="FF0000"/>
                </a:solidFill>
              </a:rPr>
              <a:t>     </a:t>
            </a:r>
            <a:endParaRPr lang="en-US" sz="2000" dirty="0">
              <a:solidFill>
                <a:srgbClr val="FF0000"/>
              </a:solidFill>
            </a:endParaRPr>
          </a:p>
        </p:txBody>
      </p:sp>
    </p:spTree>
    <p:extLst>
      <p:ext uri="{BB962C8B-B14F-4D97-AF65-F5344CB8AC3E}">
        <p14:creationId xmlns:p14="http://schemas.microsoft.com/office/powerpoint/2010/main" val="3570478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smtClean="0">
                <a:solidFill>
                  <a:schemeClr val="accent2"/>
                </a:solidFill>
              </a:rPr>
              <a:t>Non-uniform Acceleration</a:t>
            </a:r>
            <a:endParaRPr lang="en-US" sz="3600" dirty="0">
              <a:solidFill>
                <a:schemeClr val="accent2"/>
              </a:solidFill>
            </a:endParaRPr>
          </a:p>
        </p:txBody>
      </p:sp>
      <p:sp>
        <p:nvSpPr>
          <p:cNvPr id="3" name="Content Placeholder 2"/>
          <p:cNvSpPr>
            <a:spLocks noGrp="1"/>
          </p:cNvSpPr>
          <p:nvPr>
            <p:ph idx="1"/>
          </p:nvPr>
        </p:nvSpPr>
        <p:spPr>
          <a:xfrm>
            <a:off x="304800" y="914400"/>
            <a:ext cx="4012324" cy="1676400"/>
          </a:xfrm>
        </p:spPr>
        <p:txBody>
          <a:bodyPr>
            <a:normAutofit/>
          </a:bodyPr>
          <a:lstStyle/>
          <a:p>
            <a:pPr marL="0" indent="0">
              <a:buNone/>
            </a:pPr>
            <a:r>
              <a:rPr lang="en-US" sz="2000" dirty="0"/>
              <a:t>As long as we're looking at </a:t>
            </a:r>
            <a:r>
              <a:rPr lang="en-US" sz="2000" dirty="0" smtClean="0"/>
              <a:t>weird </a:t>
            </a:r>
            <a:r>
              <a:rPr lang="en-US" sz="2000" dirty="0"/>
              <a:t>reference frames, let's see what would happen if you used a </a:t>
            </a:r>
            <a:r>
              <a:rPr lang="en-US" sz="2000" i="1" u="sng" dirty="0"/>
              <a:t>non</a:t>
            </a:r>
            <a:r>
              <a:rPr lang="en-US" sz="2000" u="sng" dirty="0"/>
              <a:t>-uniformly</a:t>
            </a:r>
            <a:r>
              <a:rPr lang="en-US" sz="2000" dirty="0"/>
              <a:t> </a:t>
            </a:r>
            <a:r>
              <a:rPr lang="en-US" sz="2000" u="sng" dirty="0"/>
              <a:t>accelerating</a:t>
            </a:r>
            <a:r>
              <a:rPr lang="en-US" sz="2000" dirty="0"/>
              <a:t> reference frame, e.g. a merry-go round.</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8427" y="914400"/>
            <a:ext cx="39528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 y="2835166"/>
            <a:ext cx="9144000" cy="4093428"/>
          </a:xfrm>
          <a:prstGeom prst="rect">
            <a:avLst/>
          </a:prstGeom>
          <a:noFill/>
        </p:spPr>
        <p:txBody>
          <a:bodyPr wrap="square" rtlCol="0">
            <a:spAutoFit/>
          </a:bodyPr>
          <a:lstStyle/>
          <a:p>
            <a:r>
              <a:rPr lang="en-US" sz="2000" dirty="0"/>
              <a:t>Before the merry go-round accelerates, you get a bunch of little meter sticks, all stacked together and the same length. If you measure the MGR circumference C and radius R by counting out meter sticks, you find C = </a:t>
            </a:r>
            <a:r>
              <a:rPr lang="en-US" sz="2000" dirty="0" smtClean="0"/>
              <a:t>2</a:t>
            </a:r>
            <a:r>
              <a:rPr lang="en-US" sz="2000" dirty="0" smtClean="0">
                <a:latin typeface="Symbol" pitchFamily="18" charset="2"/>
              </a:rPr>
              <a:t>π</a:t>
            </a:r>
            <a:r>
              <a:rPr lang="en-US" sz="2000" dirty="0" smtClean="0"/>
              <a:t>R</a:t>
            </a:r>
            <a:r>
              <a:rPr lang="en-US" sz="2000" dirty="0"/>
              <a:t>, whether you do this on the MGR or the ground. Now set the MGR spinning. It will stretch, </a:t>
            </a:r>
            <a:r>
              <a:rPr lang="en-US" sz="2000" dirty="0" smtClean="0"/>
              <a:t>etc., </a:t>
            </a:r>
            <a:r>
              <a:rPr lang="en-US" sz="2000" dirty="0"/>
              <a:t>but you tighten down any bolts needed to make its circumference still fall exactly above the previous circumference, traced out on the ground. If you measure on the ground, you get the same old C and R. </a:t>
            </a:r>
          </a:p>
          <a:p>
            <a:r>
              <a:rPr lang="en-US" sz="2000" dirty="0"/>
              <a:t>Due to the Lorentz contraction, the rulers measuring the circumference on the MGR have shrunk, but not the ones used for the radius.  Therefore, in the MGR measurement,</a:t>
            </a:r>
            <a:r>
              <a:rPr lang="en-US" sz="2000" u="sng" dirty="0"/>
              <a:t> C &gt; </a:t>
            </a:r>
            <a:r>
              <a:rPr lang="en-US" sz="2000" u="sng" dirty="0" smtClean="0"/>
              <a:t>2</a:t>
            </a:r>
            <a:r>
              <a:rPr lang="en-US" sz="2000" dirty="0" smtClean="0">
                <a:latin typeface="Symbol" pitchFamily="18" charset="2"/>
              </a:rPr>
              <a:t>π</a:t>
            </a:r>
            <a:r>
              <a:rPr lang="en-US" sz="2000" u="sng" dirty="0" smtClean="0"/>
              <a:t>R</a:t>
            </a:r>
            <a:r>
              <a:rPr lang="en-US" sz="2000" dirty="0"/>
              <a:t>.  Not only that, the ratio C/R depends on the radius of the circle. (It gets bigger for bigger R.)   </a:t>
            </a:r>
            <a:r>
              <a:rPr lang="en-US" sz="2000" u="sng" dirty="0"/>
              <a:t>This is not Euclid's plane geometry</a:t>
            </a:r>
            <a:r>
              <a:rPr lang="en-US" sz="2000" dirty="0"/>
              <a:t>, but rather resembles the sorts of geometries you get if you try to confine measurements to curved surfaces. No wonder it's hard to find straight lines with familiar properties!</a:t>
            </a:r>
          </a:p>
        </p:txBody>
      </p:sp>
    </p:spTree>
    <p:extLst>
      <p:ext uri="{BB962C8B-B14F-4D97-AF65-F5344CB8AC3E}">
        <p14:creationId xmlns:p14="http://schemas.microsoft.com/office/powerpoint/2010/main" val="30191456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smtClean="0">
                <a:solidFill>
                  <a:srgbClr val="C0504D"/>
                </a:solidFill>
              </a:rPr>
              <a:t>Curved Geometries</a:t>
            </a:r>
            <a:endParaRPr lang="en-US" sz="3600" dirty="0">
              <a:solidFill>
                <a:srgbClr val="C0504D"/>
              </a:solidFill>
            </a:endParaRPr>
          </a:p>
        </p:txBody>
      </p:sp>
      <p:sp>
        <p:nvSpPr>
          <p:cNvPr id="3" name="Content Placeholder 2"/>
          <p:cNvSpPr>
            <a:spLocks noGrp="1"/>
          </p:cNvSpPr>
          <p:nvPr>
            <p:ph idx="1"/>
          </p:nvPr>
        </p:nvSpPr>
        <p:spPr>
          <a:xfrm>
            <a:off x="152400" y="990600"/>
            <a:ext cx="8991600" cy="609600"/>
          </a:xfrm>
        </p:spPr>
        <p:txBody>
          <a:bodyPr>
            <a:normAutofit/>
          </a:bodyPr>
          <a:lstStyle/>
          <a:p>
            <a:pPr marL="0" indent="0">
              <a:buNone/>
            </a:pPr>
            <a:r>
              <a:rPr lang="en-US" sz="2000" dirty="0"/>
              <a:t>Here are 2-d surfaces in 3-d in which </a:t>
            </a:r>
            <a:r>
              <a:rPr lang="en-US" sz="2000" dirty="0" smtClean="0"/>
              <a:t>C</a:t>
            </a:r>
            <a:r>
              <a:rPr lang="en-US" sz="2000" dirty="0"/>
              <a:t>≠</a:t>
            </a:r>
            <a:r>
              <a:rPr lang="en-US" sz="2000" dirty="0" smtClean="0"/>
              <a:t>2πR</a:t>
            </a:r>
            <a:r>
              <a:rPr lang="en-US" sz="2000" b="1" dirty="0" smtClean="0">
                <a:latin typeface="Symbol" pitchFamily="18" charset="2"/>
              </a:rPr>
              <a:t> </a:t>
            </a:r>
            <a:endParaRPr lang="en-U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1524000"/>
            <a:ext cx="5070475" cy="187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txBox="1">
            <a:spLocks/>
          </p:cNvSpPr>
          <p:nvPr/>
        </p:nvSpPr>
        <p:spPr>
          <a:xfrm>
            <a:off x="0" y="4191000"/>
            <a:ext cx="8991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dirty="0"/>
          </a:p>
        </p:txBody>
      </p:sp>
      <p:sp>
        <p:nvSpPr>
          <p:cNvPr id="4" name="TextBox 3"/>
          <p:cNvSpPr txBox="1"/>
          <p:nvPr/>
        </p:nvSpPr>
        <p:spPr>
          <a:xfrm>
            <a:off x="-23648" y="3677215"/>
            <a:ext cx="9144000" cy="2246769"/>
          </a:xfrm>
          <a:prstGeom prst="rect">
            <a:avLst/>
          </a:prstGeom>
          <a:noFill/>
        </p:spPr>
        <p:txBody>
          <a:bodyPr wrap="square" rtlCol="0">
            <a:spAutoFit/>
          </a:bodyPr>
          <a:lstStyle/>
          <a:p>
            <a:r>
              <a:rPr lang="en-US" sz="2000" b="1" dirty="0"/>
              <a:t>If we want to accept non-uniformly accelerated frames as equally valid, we must accept such weird geometry as being the correct description of our 3-d space. In other words, we should be able to distinguish whether we </a:t>
            </a:r>
            <a:r>
              <a:rPr lang="en-US" sz="2000" b="1" dirty="0" smtClean="0"/>
              <a:t>are using </a:t>
            </a:r>
            <a:r>
              <a:rPr lang="en-US" sz="2000" b="1" dirty="0"/>
              <a:t>a non-uniformly accelerated frame by whether measurements confirm Euclid's axioms.</a:t>
            </a:r>
            <a:endParaRPr lang="en-US" sz="2000" dirty="0"/>
          </a:p>
          <a:p>
            <a:r>
              <a:rPr lang="en-US" sz="2000" b="1" dirty="0"/>
              <a:t> </a:t>
            </a:r>
            <a:endParaRPr lang="en-US" sz="2000" dirty="0"/>
          </a:p>
          <a:p>
            <a:r>
              <a:rPr lang="en-US" sz="2000" dirty="0"/>
              <a:t>Don't worry about whether the space looks like a piece of some hypothetical Euclidean higher dimensional space, which would have absolutely no physical significance.</a:t>
            </a:r>
            <a:r>
              <a:rPr lang="en-US" sz="2000" b="1" dirty="0"/>
              <a:t> </a:t>
            </a:r>
            <a:endParaRPr lang="en-US" sz="2000" dirty="0"/>
          </a:p>
        </p:txBody>
      </p:sp>
    </p:spTree>
    <p:extLst>
      <p:ext uri="{BB962C8B-B14F-4D97-AF65-F5344CB8AC3E}">
        <p14:creationId xmlns:p14="http://schemas.microsoft.com/office/powerpoint/2010/main" val="22551185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smtClean="0">
                <a:solidFill>
                  <a:srgbClr val="C0504D"/>
                </a:solidFill>
              </a:rPr>
              <a:t>Our Choice of Frames</a:t>
            </a:r>
            <a:endParaRPr lang="en-US" sz="3600" dirty="0">
              <a:solidFill>
                <a:srgbClr val="C0504D"/>
              </a:solidFill>
            </a:endParaRPr>
          </a:p>
        </p:txBody>
      </p:sp>
      <p:sp>
        <p:nvSpPr>
          <p:cNvPr id="3" name="Content Placeholder 2"/>
          <p:cNvSpPr>
            <a:spLocks noGrp="1"/>
          </p:cNvSpPr>
          <p:nvPr>
            <p:ph idx="1"/>
          </p:nvPr>
        </p:nvSpPr>
        <p:spPr>
          <a:xfrm>
            <a:off x="0" y="1219200"/>
            <a:ext cx="9144000" cy="5410200"/>
          </a:xfrm>
        </p:spPr>
        <p:txBody>
          <a:bodyPr>
            <a:normAutofit fontScale="55000" lnSpcReduction="20000"/>
          </a:bodyPr>
          <a:lstStyle/>
          <a:p>
            <a:pPr marL="0" indent="0">
              <a:buNone/>
            </a:pPr>
            <a:r>
              <a:rPr lang="en-US" dirty="0"/>
              <a:t>We already saw that the outside observers in a rotating frame think that the clocks at the middle are running fast. </a:t>
            </a:r>
            <a:r>
              <a:rPr lang="en-US" dirty="0" smtClean="0"/>
              <a:t> So </a:t>
            </a:r>
            <a:r>
              <a:rPr lang="en-US" dirty="0"/>
              <a:t>if we try to use a rotating frame, clock rates depend on position</a:t>
            </a:r>
            <a:r>
              <a:rPr lang="en-US" dirty="0" smtClean="0"/>
              <a:t>.</a:t>
            </a:r>
            <a:r>
              <a:rPr lang="en-US" dirty="0"/>
              <a:t> </a:t>
            </a:r>
          </a:p>
          <a:p>
            <a:pPr marL="0" indent="0">
              <a:buNone/>
            </a:pPr>
            <a:r>
              <a:rPr lang="en-US" sz="3800" b="1" u="sng" dirty="0">
                <a:solidFill>
                  <a:srgbClr val="C0504D"/>
                </a:solidFill>
              </a:rPr>
              <a:t>We have a choice:</a:t>
            </a:r>
            <a:endParaRPr lang="en-US" sz="3800" dirty="0">
              <a:solidFill>
                <a:srgbClr val="C0504D"/>
              </a:solidFill>
            </a:endParaRPr>
          </a:p>
          <a:p>
            <a:pPr marL="0" indent="0">
              <a:buNone/>
            </a:pPr>
            <a:r>
              <a:rPr lang="en-US" sz="3800" b="1" dirty="0"/>
              <a:t> </a:t>
            </a:r>
            <a:endParaRPr lang="en-US" sz="3800" dirty="0"/>
          </a:p>
          <a:p>
            <a:pPr lvl="1"/>
            <a:r>
              <a:rPr lang="en-US" sz="4400" b="1" dirty="0"/>
              <a:t>Reject accelerating reference frames, because they</a:t>
            </a:r>
            <a:endParaRPr lang="en-US" sz="4400" dirty="0"/>
          </a:p>
          <a:p>
            <a:pPr lvl="2"/>
            <a:r>
              <a:rPr lang="en-US" sz="3300" b="1" dirty="0"/>
              <a:t>require clock rates to depend on position, </a:t>
            </a:r>
            <a:endParaRPr lang="en-US" sz="3300" dirty="0"/>
          </a:p>
          <a:p>
            <a:pPr lvl="2"/>
            <a:r>
              <a:rPr lang="en-US" sz="3300" b="1" dirty="0"/>
              <a:t>violate Euclidean geometry </a:t>
            </a:r>
            <a:br>
              <a:rPr lang="en-US" sz="3300" b="1" dirty="0"/>
            </a:br>
            <a:r>
              <a:rPr lang="en-US" sz="3300" b="1" dirty="0"/>
              <a:t>(with reasonable definitions of length), </a:t>
            </a:r>
            <a:endParaRPr lang="en-US" sz="3300" dirty="0"/>
          </a:p>
          <a:p>
            <a:pPr lvl="2"/>
            <a:r>
              <a:rPr lang="en-US" sz="3300" b="1" dirty="0"/>
              <a:t>generally make a mess out of familiar laws of nature.</a:t>
            </a:r>
            <a:endParaRPr lang="en-US" sz="3300" dirty="0"/>
          </a:p>
          <a:p>
            <a:pPr marL="0" indent="0">
              <a:buNone/>
            </a:pPr>
            <a:r>
              <a:rPr lang="en-US" sz="5100" b="1" dirty="0"/>
              <a:t> </a:t>
            </a:r>
            <a:endParaRPr lang="en-US" sz="5100" dirty="0"/>
          </a:p>
          <a:p>
            <a:pPr lvl="1"/>
            <a:r>
              <a:rPr lang="en-US" sz="4400" b="1" dirty="0"/>
              <a:t>Accept accelerating frames, and make new laws of nature that have all those weird effects.</a:t>
            </a:r>
            <a:endParaRPr lang="en-US" sz="4400" dirty="0"/>
          </a:p>
          <a:p>
            <a:pPr marL="0" indent="0">
              <a:buNone/>
            </a:pPr>
            <a:r>
              <a:rPr lang="en-US" sz="3800" b="1" dirty="0"/>
              <a:t> </a:t>
            </a:r>
            <a:endParaRPr lang="en-US" sz="3800" dirty="0"/>
          </a:p>
          <a:p>
            <a:r>
              <a:rPr lang="en-US" sz="4400" b="1" dirty="0">
                <a:solidFill>
                  <a:srgbClr val="C0504D"/>
                </a:solidFill>
              </a:rPr>
              <a:t>Anyone in his or her right mind would choose (1). </a:t>
            </a:r>
            <a:endParaRPr lang="en-US" sz="4400" dirty="0" smtClean="0">
              <a:solidFill>
                <a:srgbClr val="C0504D"/>
              </a:solidFill>
            </a:endParaRPr>
          </a:p>
          <a:p>
            <a:pPr marL="0" indent="0">
              <a:buNone/>
            </a:pPr>
            <a:r>
              <a:rPr lang="en-US" sz="4400" b="1" dirty="0">
                <a:solidFill>
                  <a:srgbClr val="C0504D"/>
                </a:solidFill>
              </a:rPr>
              <a:t> </a:t>
            </a:r>
            <a:endParaRPr lang="en-US" sz="4400" dirty="0">
              <a:solidFill>
                <a:srgbClr val="C0504D"/>
              </a:solidFill>
            </a:endParaRPr>
          </a:p>
          <a:p>
            <a:r>
              <a:rPr lang="en-US" sz="4400" b="1" dirty="0">
                <a:solidFill>
                  <a:srgbClr val="C0504D"/>
                </a:solidFill>
              </a:rPr>
              <a:t>Why then do physicists choose (2)? </a:t>
            </a:r>
            <a:endParaRPr lang="en-US" sz="4400" dirty="0">
              <a:solidFill>
                <a:srgbClr val="C0504D"/>
              </a:solidFill>
            </a:endParaRPr>
          </a:p>
          <a:p>
            <a:endParaRPr lang="en-US" dirty="0"/>
          </a:p>
        </p:txBody>
      </p:sp>
    </p:spTree>
    <p:extLst>
      <p:ext uri="{BB962C8B-B14F-4D97-AF65-F5344CB8AC3E}">
        <p14:creationId xmlns:p14="http://schemas.microsoft.com/office/powerpoint/2010/main" val="73887417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C0504D"/>
                </a:solidFill>
              </a:rPr>
              <a:t>Why choose accelerating frames?</a:t>
            </a:r>
            <a:endParaRPr lang="en-US" sz="3600" dirty="0">
              <a:solidFill>
                <a:srgbClr val="C0504D"/>
              </a:solidFill>
            </a:endParaRPr>
          </a:p>
        </p:txBody>
      </p:sp>
      <p:sp>
        <p:nvSpPr>
          <p:cNvPr id="3" name="Content Placeholder 2"/>
          <p:cNvSpPr>
            <a:spLocks noGrp="1"/>
          </p:cNvSpPr>
          <p:nvPr>
            <p:ph idx="1"/>
          </p:nvPr>
        </p:nvSpPr>
        <p:spPr/>
        <p:txBody>
          <a:bodyPr>
            <a:normAutofit/>
          </a:bodyPr>
          <a:lstStyle/>
          <a:p>
            <a:r>
              <a:rPr lang="en-US" sz="2400" dirty="0" smtClean="0"/>
              <a:t>Our previous argument suggests that physicists do so because of some mental defect.</a:t>
            </a:r>
          </a:p>
          <a:p>
            <a:r>
              <a:rPr lang="en-US" sz="2400" dirty="0" smtClean="0"/>
              <a:t>To confirm that:</a:t>
            </a:r>
          </a:p>
          <a:p>
            <a:r>
              <a:rPr lang="en-US" sz="2400" dirty="0" smtClean="0"/>
              <a:t>Where do you feel gravity?</a:t>
            </a:r>
            <a:endParaRPr lang="en-US" sz="2400" dirty="0"/>
          </a:p>
        </p:txBody>
      </p:sp>
    </p:spTree>
    <p:extLst>
      <p:ext uri="{BB962C8B-B14F-4D97-AF65-F5344CB8AC3E}">
        <p14:creationId xmlns:p14="http://schemas.microsoft.com/office/powerpoint/2010/main" val="4872251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a:solidFill>
                  <a:srgbClr val="C0504D"/>
                </a:solidFill>
              </a:rPr>
              <a:t>The </a:t>
            </a:r>
            <a:r>
              <a:rPr lang="en-US" sz="3600" dirty="0" smtClean="0">
                <a:solidFill>
                  <a:srgbClr val="C0504D"/>
                </a:solidFill>
              </a:rPr>
              <a:t>equivalence principle</a:t>
            </a:r>
            <a:endParaRPr lang="en-US" sz="3600" dirty="0">
              <a:solidFill>
                <a:srgbClr val="C0504D"/>
              </a:solidFill>
            </a:endParaRPr>
          </a:p>
        </p:txBody>
      </p:sp>
      <p:sp>
        <p:nvSpPr>
          <p:cNvPr id="3" name="Content Placeholder 2"/>
          <p:cNvSpPr>
            <a:spLocks noGrp="1"/>
          </p:cNvSpPr>
          <p:nvPr>
            <p:ph idx="1"/>
          </p:nvPr>
        </p:nvSpPr>
        <p:spPr>
          <a:xfrm>
            <a:off x="0" y="1066800"/>
            <a:ext cx="9144000" cy="5791200"/>
          </a:xfrm>
        </p:spPr>
        <p:txBody>
          <a:bodyPr>
            <a:normAutofit fontScale="70000" lnSpcReduction="20000"/>
          </a:bodyPr>
          <a:lstStyle/>
          <a:p>
            <a:r>
              <a:rPr lang="en-US" dirty="0"/>
              <a:t>“The gravitational mass of a body is equal to its inertial mass.”   </a:t>
            </a:r>
          </a:p>
          <a:p>
            <a:r>
              <a:rPr lang="en-US" dirty="0"/>
              <a:t>Remember: inertial mass is the m that appears in p = mv or E = mc</a:t>
            </a:r>
            <a:r>
              <a:rPr lang="en-US" baseline="30000" dirty="0"/>
              <a:t>2</a:t>
            </a:r>
            <a:r>
              <a:rPr lang="en-US" dirty="0"/>
              <a:t> , or (approximately) F= ma. </a:t>
            </a:r>
          </a:p>
          <a:p>
            <a:r>
              <a:rPr lang="en-US" dirty="0"/>
              <a:t>Gravitational mass is the m that appears in Newton’s law of gravity: </a:t>
            </a:r>
            <a:r>
              <a:rPr lang="en-US" dirty="0" smtClean="0"/>
              <a:t/>
            </a:r>
            <a:br>
              <a:rPr lang="en-US" dirty="0" smtClean="0"/>
            </a:br>
            <a:r>
              <a:rPr lang="en-US" dirty="0" smtClean="0"/>
              <a:t>F </a:t>
            </a:r>
            <a:r>
              <a:rPr lang="en-US" dirty="0"/>
              <a:t>= </a:t>
            </a:r>
            <a:r>
              <a:rPr lang="en-US" dirty="0" err="1"/>
              <a:t>GMm</a:t>
            </a:r>
            <a:r>
              <a:rPr lang="en-US" dirty="0"/>
              <a:t>/r</a:t>
            </a:r>
            <a:r>
              <a:rPr lang="en-US" baseline="30000" dirty="0"/>
              <a:t>2</a:t>
            </a:r>
            <a:r>
              <a:rPr lang="en-US" dirty="0"/>
              <a:t>.  It tells us the strength of the gravitational force between two masses. It has been empirically determined that the two kinds of mass are exactly the same to within a part per trillion (10</a:t>
            </a:r>
            <a:r>
              <a:rPr lang="en-US" baseline="30000" dirty="0"/>
              <a:t>-12</a:t>
            </a:r>
            <a:r>
              <a:rPr lang="en-US" dirty="0"/>
              <a:t>). In other words, different types of mass all show the same acceleration (from a given starting velocity) in a gravitational field</a:t>
            </a:r>
          </a:p>
          <a:p>
            <a:r>
              <a:rPr lang="en-US" dirty="0"/>
              <a:t>When you calculate the gravitational acceleration of an object using </a:t>
            </a:r>
            <a:endParaRPr lang="en-US" dirty="0" smtClean="0"/>
          </a:p>
          <a:p>
            <a:pPr marL="0" indent="0">
              <a:buNone/>
            </a:pPr>
            <a:r>
              <a:rPr lang="en-US" dirty="0" smtClean="0"/>
              <a:t>        a </a:t>
            </a:r>
            <a:r>
              <a:rPr lang="en-US" dirty="0"/>
              <a:t>= F/m the object's own mass,  </a:t>
            </a:r>
            <a:r>
              <a:rPr lang="en-US" i="1" dirty="0"/>
              <a:t>m</a:t>
            </a:r>
            <a:r>
              <a:rPr lang="en-US" dirty="0"/>
              <a:t> </a:t>
            </a:r>
            <a:r>
              <a:rPr lang="en-US" i="1" dirty="0"/>
              <a:t>drops out</a:t>
            </a:r>
            <a:r>
              <a:rPr lang="en-US" dirty="0"/>
              <a:t>, </a:t>
            </a:r>
          </a:p>
          <a:p>
            <a:pPr lvl="1"/>
            <a:r>
              <a:rPr lang="en-US" dirty="0"/>
              <a:t>a =  GM/ r</a:t>
            </a:r>
            <a:r>
              <a:rPr lang="en-US" baseline="30000" dirty="0"/>
              <a:t>2</a:t>
            </a:r>
            <a:r>
              <a:rPr lang="en-US" dirty="0"/>
              <a:t>.  </a:t>
            </a:r>
          </a:p>
          <a:p>
            <a:r>
              <a:rPr lang="en-US" dirty="0"/>
              <a:t>The result is that gravity makes every </a:t>
            </a:r>
            <a:r>
              <a:rPr lang="en-US" dirty="0" smtClean="0"/>
              <a:t>object </a:t>
            </a:r>
            <a:r>
              <a:rPr lang="en-US" dirty="0"/>
              <a:t>accelerate together: the effect of gravity is completely describable classically by an acceleration field, as has been known since Galileo’s time.  </a:t>
            </a:r>
          </a:p>
          <a:p>
            <a:r>
              <a:rPr lang="en-US" dirty="0"/>
              <a:t>That means that you don't feel gravity in the same way that you feel other forces. Since all your parts are accelerating together, gravity creates no strains, tickles no nerves…</a:t>
            </a:r>
          </a:p>
          <a:p>
            <a:pPr lvl="1"/>
            <a:r>
              <a:rPr lang="en-US" dirty="0"/>
              <a:t>However, as Einstein put it, he was the first to “interpret” this fact.</a:t>
            </a:r>
          </a:p>
          <a:p>
            <a:endParaRPr lang="en-US" dirty="0"/>
          </a:p>
        </p:txBody>
      </p:sp>
    </p:spTree>
    <p:extLst>
      <p:ext uri="{BB962C8B-B14F-4D97-AF65-F5344CB8AC3E}">
        <p14:creationId xmlns:p14="http://schemas.microsoft.com/office/powerpoint/2010/main" val="62980402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600" dirty="0">
                <a:solidFill>
                  <a:srgbClr val="C0504D"/>
                </a:solidFill>
              </a:rPr>
              <a:t>The </a:t>
            </a:r>
            <a:r>
              <a:rPr lang="en-US" sz="3600" dirty="0" smtClean="0">
                <a:solidFill>
                  <a:srgbClr val="C0504D"/>
                </a:solidFill>
              </a:rPr>
              <a:t>equivalence </a:t>
            </a:r>
            <a:r>
              <a:rPr lang="en-US" sz="3600" dirty="0">
                <a:solidFill>
                  <a:srgbClr val="C0504D"/>
                </a:solidFill>
              </a:rPr>
              <a:t>principle</a:t>
            </a:r>
          </a:p>
        </p:txBody>
      </p:sp>
      <p:sp>
        <p:nvSpPr>
          <p:cNvPr id="3" name="Content Placeholder 2"/>
          <p:cNvSpPr>
            <a:spLocks noGrp="1"/>
          </p:cNvSpPr>
          <p:nvPr>
            <p:ph idx="1"/>
          </p:nvPr>
        </p:nvSpPr>
        <p:spPr>
          <a:xfrm>
            <a:off x="152400" y="914401"/>
            <a:ext cx="8915400" cy="2057399"/>
          </a:xfrm>
        </p:spPr>
        <p:txBody>
          <a:bodyPr>
            <a:normAutofit/>
          </a:bodyPr>
          <a:lstStyle/>
          <a:p>
            <a:r>
              <a:rPr lang="en-US" sz="2000" dirty="0"/>
              <a:t>Consider the famous “elevator” </a:t>
            </a:r>
            <a:r>
              <a:rPr lang="en-US" sz="2000" dirty="0" err="1"/>
              <a:t>gedanken</a:t>
            </a:r>
            <a:r>
              <a:rPr lang="en-US" sz="2000" dirty="0"/>
              <a:t> experiment. We are somewhere in intergalactic space, with no planets or other junk nearby.  Fred is resting at ease in his </a:t>
            </a:r>
            <a:r>
              <a:rPr lang="en-US" sz="2000" dirty="0" smtClean="0"/>
              <a:t>un-accelerated </a:t>
            </a:r>
            <a:r>
              <a:rPr lang="en-US" sz="2000" dirty="0"/>
              <a:t>reference frame.  Barney, on the other hand is inside a box and can’t see out.  </a:t>
            </a:r>
          </a:p>
          <a:p>
            <a:r>
              <a:rPr lang="en-US" sz="2000" dirty="0"/>
              <a:t>Suppose there is a rope attached to the box, and some external agent pulls on the rope, accelerating the box at exactly 9.8 m/s</a:t>
            </a:r>
            <a:r>
              <a:rPr lang="en-US" sz="2000" baseline="30000" dirty="0"/>
              <a:t>2</a:t>
            </a:r>
            <a:r>
              <a:rPr lang="en-US" sz="2000" dirty="0" smtClean="0"/>
              <a:t>.</a:t>
            </a:r>
            <a:endParaRPr lang="en-US" sz="20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414550885"/>
              </p:ext>
            </p:extLst>
          </p:nvPr>
        </p:nvGraphicFramePr>
        <p:xfrm>
          <a:off x="1371600" y="2895600"/>
          <a:ext cx="5867400" cy="1654175"/>
        </p:xfrm>
        <a:graphic>
          <a:graphicData uri="http://schemas.openxmlformats.org/presentationml/2006/ole">
            <mc:AlternateContent xmlns:mc="http://schemas.openxmlformats.org/markup-compatibility/2006">
              <mc:Choice xmlns:v="urn:schemas-microsoft-com:vml" Requires="v">
                <p:oleObj spid="_x0000_s5135" name="Picture" r:id="rId3" imgW="5865876" imgH="1656588" progId="Word.Picture.8">
                  <p:embed/>
                </p:oleObj>
              </mc:Choice>
              <mc:Fallback>
                <p:oleObj name="Picture" r:id="rId3" imgW="5865876" imgH="1656588"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895600"/>
                        <a:ext cx="5867400" cy="165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0" y="4572000"/>
            <a:ext cx="9144000" cy="1323439"/>
          </a:xfrm>
          <a:prstGeom prst="rect">
            <a:avLst/>
          </a:prstGeom>
          <a:noFill/>
        </p:spPr>
        <p:txBody>
          <a:bodyPr wrap="square" rtlCol="0">
            <a:spAutoFit/>
          </a:bodyPr>
          <a:lstStyle/>
          <a:p>
            <a:r>
              <a:rPr lang="en-US" sz="2000" dirty="0"/>
              <a:t>Fred says: “The box (and Barney) are accelerating.  So what?”</a:t>
            </a:r>
          </a:p>
          <a:p>
            <a:r>
              <a:rPr lang="en-US" sz="2000" dirty="0"/>
              <a:t>Barney says, “I am not accelerating.  I am in an elevator which is hanging from its cable in a gravitational </a:t>
            </a:r>
            <a:r>
              <a:rPr lang="en-US" sz="2000" dirty="0" smtClean="0"/>
              <a:t>field. </a:t>
            </a:r>
            <a:r>
              <a:rPr lang="en-US" sz="2000" dirty="0"/>
              <a:t>It's the same field that's making Fred fall, because no cable supports him</a:t>
            </a:r>
            <a:r>
              <a:rPr lang="en-US" sz="2000" dirty="0" smtClean="0"/>
              <a:t>.”     </a:t>
            </a:r>
            <a:r>
              <a:rPr lang="en-US" sz="2000" dirty="0" smtClean="0">
                <a:solidFill>
                  <a:srgbClr val="C0504D"/>
                </a:solidFill>
              </a:rPr>
              <a:t>Who </a:t>
            </a:r>
            <a:r>
              <a:rPr lang="en-US" sz="2000" dirty="0">
                <a:solidFill>
                  <a:srgbClr val="C0504D"/>
                </a:solidFill>
              </a:rPr>
              <a:t>is correct?  </a:t>
            </a:r>
            <a:endParaRPr lang="en-US" dirty="0">
              <a:solidFill>
                <a:srgbClr val="C0504D"/>
              </a:solidFill>
            </a:endParaRPr>
          </a:p>
        </p:txBody>
      </p:sp>
      <p:sp>
        <p:nvSpPr>
          <p:cNvPr id="9" name="TextBox 8"/>
          <p:cNvSpPr txBox="1"/>
          <p:nvPr/>
        </p:nvSpPr>
        <p:spPr>
          <a:xfrm>
            <a:off x="0" y="6019800"/>
            <a:ext cx="9144000" cy="707886"/>
          </a:xfrm>
          <a:prstGeom prst="rect">
            <a:avLst/>
          </a:prstGeom>
          <a:noFill/>
        </p:spPr>
        <p:txBody>
          <a:bodyPr wrap="square" rtlCol="0">
            <a:spAutoFit/>
          </a:bodyPr>
          <a:lstStyle/>
          <a:p>
            <a:r>
              <a:rPr lang="en-US" sz="2000" dirty="0" smtClean="0"/>
              <a:t>Einstein </a:t>
            </a:r>
            <a:r>
              <a:rPr lang="en-US" sz="2000" dirty="0"/>
              <a:t>insists that in the absence of a reason for preferring one point of view, one must accept both</a:t>
            </a:r>
            <a:r>
              <a:rPr lang="en-US" sz="2000" dirty="0" smtClean="0"/>
              <a:t>.</a:t>
            </a:r>
            <a:endParaRPr lang="en-US" sz="2000" dirty="0"/>
          </a:p>
        </p:txBody>
      </p:sp>
    </p:spTree>
    <p:extLst>
      <p:ext uri="{BB962C8B-B14F-4D97-AF65-F5344CB8AC3E}">
        <p14:creationId xmlns:p14="http://schemas.microsoft.com/office/powerpoint/2010/main" val="2270225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200" dirty="0"/>
              <a:t>Einstein proposed another </a:t>
            </a:r>
            <a:r>
              <a:rPr lang="en-US" sz="3200" dirty="0" smtClean="0"/>
              <a:t>generalization</a:t>
            </a:r>
            <a:endParaRPr lang="en-US" sz="3200" dirty="0"/>
          </a:p>
        </p:txBody>
      </p:sp>
      <p:sp>
        <p:nvSpPr>
          <p:cNvPr id="3" name="Content Placeholder 2"/>
          <p:cNvSpPr>
            <a:spLocks noGrp="1"/>
          </p:cNvSpPr>
          <p:nvPr>
            <p:ph idx="1"/>
          </p:nvPr>
        </p:nvSpPr>
        <p:spPr>
          <a:xfrm>
            <a:off x="0" y="1600200"/>
            <a:ext cx="9144000" cy="4525963"/>
          </a:xfrm>
        </p:spPr>
        <p:txBody>
          <a:bodyPr>
            <a:normAutofit/>
          </a:bodyPr>
          <a:lstStyle/>
          <a:p>
            <a:r>
              <a:rPr lang="en-US" u="sng" dirty="0">
                <a:solidFill>
                  <a:srgbClr val="C0504D"/>
                </a:solidFill>
              </a:rPr>
              <a:t>No measurement of any sort can detect a uniform gravitational field.  </a:t>
            </a:r>
            <a:br>
              <a:rPr lang="en-US" u="sng" dirty="0">
                <a:solidFill>
                  <a:srgbClr val="C0504D"/>
                </a:solidFill>
              </a:rPr>
            </a:br>
            <a:endParaRPr lang="en-US" dirty="0">
              <a:solidFill>
                <a:srgbClr val="C0504D"/>
              </a:solidFill>
            </a:endParaRPr>
          </a:p>
          <a:p>
            <a:pPr marL="457200" lvl="1" indent="0">
              <a:buNone/>
            </a:pPr>
            <a:r>
              <a:rPr lang="en-US" dirty="0"/>
              <a:t>And, by the way</a:t>
            </a:r>
            <a:r>
              <a:rPr lang="en-US" dirty="0" smtClean="0"/>
              <a:t>:</a:t>
            </a:r>
          </a:p>
          <a:p>
            <a:pPr marL="457200" lvl="1" indent="0">
              <a:buNone/>
            </a:pPr>
            <a:r>
              <a:rPr lang="en-US" u="sng" dirty="0" smtClean="0"/>
              <a:t> </a:t>
            </a:r>
            <a:endParaRPr lang="en-US" u="sng" dirty="0"/>
          </a:p>
          <a:p>
            <a:pPr marL="342900" lvl="1" indent="-342900">
              <a:buFont typeface="Arial" pitchFamily="34" charset="0"/>
              <a:buChar char="•"/>
            </a:pPr>
            <a:r>
              <a:rPr lang="en-US" u="sng" dirty="0" smtClean="0">
                <a:solidFill>
                  <a:srgbClr val="C0504D"/>
                </a:solidFill>
              </a:rPr>
              <a:t>No </a:t>
            </a:r>
            <a:r>
              <a:rPr lang="en-US" i="1" u="sng" dirty="0" smtClean="0">
                <a:solidFill>
                  <a:srgbClr val="C0504D"/>
                </a:solidFill>
              </a:rPr>
              <a:t>local</a:t>
            </a:r>
            <a:r>
              <a:rPr lang="en-US" u="sng" dirty="0" smtClean="0">
                <a:solidFill>
                  <a:srgbClr val="C0504D"/>
                </a:solidFill>
              </a:rPr>
              <a:t> measurement can detect </a:t>
            </a:r>
            <a:r>
              <a:rPr lang="en-US" i="1" u="sng" dirty="0" smtClean="0">
                <a:solidFill>
                  <a:srgbClr val="C0504D"/>
                </a:solidFill>
              </a:rPr>
              <a:t>any </a:t>
            </a:r>
            <a:r>
              <a:rPr lang="en-US" u="sng" dirty="0" smtClean="0">
                <a:solidFill>
                  <a:srgbClr val="C0504D"/>
                </a:solidFill>
              </a:rPr>
              <a:t>gravitational field.</a:t>
            </a:r>
            <a:endParaRPr lang="en-US" dirty="0" smtClean="0">
              <a:solidFill>
                <a:srgbClr val="C0504D"/>
              </a:solidFill>
            </a:endParaRPr>
          </a:p>
        </p:txBody>
      </p:sp>
    </p:spTree>
    <p:extLst>
      <p:ext uri="{BB962C8B-B14F-4D97-AF65-F5344CB8AC3E}">
        <p14:creationId xmlns:p14="http://schemas.microsoft.com/office/powerpoint/2010/main" val="13642478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a:solidFill>
                  <a:srgbClr val="C0504D"/>
                </a:solidFill>
              </a:rPr>
              <a:t>If we accept Einstein's </a:t>
            </a:r>
            <a:r>
              <a:rPr lang="en-US" sz="3600" dirty="0" smtClean="0">
                <a:solidFill>
                  <a:srgbClr val="C0504D"/>
                </a:solidFill>
              </a:rPr>
              <a:t>generalization…</a:t>
            </a:r>
            <a:endParaRPr lang="en-US" sz="3600" dirty="0">
              <a:solidFill>
                <a:srgbClr val="C0504D"/>
              </a:solidFill>
            </a:endParaRPr>
          </a:p>
        </p:txBody>
      </p:sp>
      <p:sp>
        <p:nvSpPr>
          <p:cNvPr id="3" name="Content Placeholder 2"/>
          <p:cNvSpPr>
            <a:spLocks noGrp="1"/>
          </p:cNvSpPr>
          <p:nvPr>
            <p:ph idx="1"/>
          </p:nvPr>
        </p:nvSpPr>
        <p:spPr>
          <a:xfrm>
            <a:off x="152400" y="1295400"/>
            <a:ext cx="8991600" cy="4830763"/>
          </a:xfrm>
        </p:spPr>
        <p:txBody>
          <a:bodyPr>
            <a:normAutofit fontScale="70000" lnSpcReduction="20000"/>
          </a:bodyPr>
          <a:lstStyle/>
          <a:p>
            <a:pPr marL="0" indent="0">
              <a:buNone/>
            </a:pPr>
            <a:r>
              <a:rPr lang="en-US" u="sng" dirty="0"/>
              <a:t>W</a:t>
            </a:r>
            <a:r>
              <a:rPr lang="en-US" u="sng" dirty="0" smtClean="0"/>
              <a:t>e </a:t>
            </a:r>
            <a:r>
              <a:rPr lang="en-US" u="sng" dirty="0"/>
              <a:t>cannot distinguish an accelerated frame from a gravitational field</a:t>
            </a:r>
            <a:r>
              <a:rPr lang="en-US" dirty="0"/>
              <a:t>. We said that no sane person would voluntarily accept accelerated frames, because they lead to all sorts of crazy effects. </a:t>
            </a:r>
            <a:endParaRPr lang="en-US" dirty="0" smtClean="0"/>
          </a:p>
          <a:p>
            <a:pPr marL="0" indent="0">
              <a:buNone/>
            </a:pPr>
            <a:endParaRPr lang="en-US" dirty="0"/>
          </a:p>
          <a:p>
            <a:r>
              <a:rPr lang="en-US" dirty="0"/>
              <a:t>If gravity were completely uniform, you could get rid of it by transforming to another reference frame.   Gravity can always be eliminated that way in a small region (</a:t>
            </a:r>
            <a:r>
              <a:rPr lang="en-US" i="1" dirty="0"/>
              <a:t>e.g.</a:t>
            </a:r>
            <a:r>
              <a:rPr lang="en-US" dirty="0"/>
              <a:t>, inside Barney’s elevator), but not over a large </a:t>
            </a:r>
            <a:r>
              <a:rPr lang="en-US" dirty="0" err="1"/>
              <a:t>spacetime</a:t>
            </a:r>
            <a:r>
              <a:rPr lang="en-US" dirty="0"/>
              <a:t> domain, because there is an uneven distribution of matter</a:t>
            </a:r>
            <a:r>
              <a:rPr lang="en-US" dirty="0" smtClean="0"/>
              <a:t>.</a:t>
            </a:r>
          </a:p>
          <a:p>
            <a:endParaRPr lang="en-US" dirty="0"/>
          </a:p>
          <a:p>
            <a:r>
              <a:rPr lang="en-US" dirty="0"/>
              <a:t>So no sane person can reject a universe with gravity: you can't get rid of gravity without getting rid of everything. The gravity isn't uniform, so our actual reference frames are like the ones with non-uniform accelerations</a:t>
            </a:r>
            <a:r>
              <a:rPr lang="en-US" dirty="0" smtClean="0"/>
              <a:t>.</a:t>
            </a:r>
          </a:p>
          <a:p>
            <a:endParaRPr lang="en-US" dirty="0"/>
          </a:p>
          <a:p>
            <a:r>
              <a:rPr lang="en-US" u="sng" dirty="0"/>
              <a:t>If Einstein is right, then a world with gravity has all those bizarre effects we found for accelerating frames, whether you like them or not.</a:t>
            </a:r>
            <a:endParaRPr lang="en-US" dirty="0"/>
          </a:p>
        </p:txBody>
      </p:sp>
    </p:spTree>
    <p:extLst>
      <p:ext uri="{BB962C8B-B14F-4D97-AF65-F5344CB8AC3E}">
        <p14:creationId xmlns:p14="http://schemas.microsoft.com/office/powerpoint/2010/main" val="35517416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a:t>The twin </a:t>
            </a:r>
            <a:r>
              <a:rPr lang="en-US" u="sng" dirty="0" smtClean="0"/>
              <a:t>paradox</a:t>
            </a:r>
            <a:endParaRPr lang="en-US" dirty="0"/>
          </a:p>
        </p:txBody>
      </p:sp>
      <p:sp>
        <p:nvSpPr>
          <p:cNvPr id="3" name="Content Placeholder 2"/>
          <p:cNvSpPr>
            <a:spLocks noGrp="1"/>
          </p:cNvSpPr>
          <p:nvPr>
            <p:ph idx="1"/>
          </p:nvPr>
        </p:nvSpPr>
        <p:spPr>
          <a:xfrm>
            <a:off x="241738" y="1066800"/>
            <a:ext cx="8534400" cy="1447800"/>
          </a:xfrm>
        </p:spPr>
        <p:txBody>
          <a:bodyPr/>
          <a:lstStyle/>
          <a:p>
            <a:pPr marL="0" indent="0">
              <a:buNone/>
            </a:pPr>
            <a:r>
              <a:rPr lang="en-US" sz="2000" dirty="0"/>
              <a:t>Suppose Alice and Beth are twins.  Alice sets off in her rocket so fast that the time dilation factor becomes 10.  She travels away from Earth for 10 years, as measured by Beth, who has remained on Earth.  Alice then turns around and returns to Earth at the same rapid pace.  </a:t>
            </a:r>
          </a:p>
          <a:p>
            <a:endParaRPr lang="en-US" dirty="0"/>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888" y="2209800"/>
            <a:ext cx="5610225" cy="160972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34159" y="3995678"/>
            <a:ext cx="8991600" cy="2862322"/>
          </a:xfrm>
          <a:prstGeom prst="rect">
            <a:avLst/>
          </a:prstGeom>
          <a:noFill/>
        </p:spPr>
        <p:txBody>
          <a:bodyPr wrap="square" rtlCol="0">
            <a:spAutoFit/>
          </a:bodyPr>
          <a:lstStyle/>
          <a:p>
            <a:r>
              <a:rPr lang="en-US" sz="2000" dirty="0"/>
              <a:t>When Alice returns home, Beth has aged 20 years.  How much has Alice aged?</a:t>
            </a:r>
          </a:p>
          <a:p>
            <a:r>
              <a:rPr lang="en-US" sz="2000" dirty="0"/>
              <a:t>There </a:t>
            </a:r>
            <a:r>
              <a:rPr lang="en-US" sz="2000" u="sng" dirty="0"/>
              <a:t>appears</a:t>
            </a:r>
            <a:r>
              <a:rPr lang="en-US" sz="2000" dirty="0"/>
              <a:t> to be a paradox. According to the Lorentz transformation, during the time Alice is travelling:</a:t>
            </a:r>
          </a:p>
          <a:p>
            <a:r>
              <a:rPr lang="en-US" sz="2000" u="sng" dirty="0"/>
              <a:t>Beth says</a:t>
            </a:r>
            <a:r>
              <a:rPr lang="en-US" sz="2000" dirty="0"/>
              <a:t>: I measure Alice’s clock to be running slow by a factor of ten, so </a:t>
            </a:r>
            <a:r>
              <a:rPr lang="en-US" sz="2000" b="1" dirty="0"/>
              <a:t>she</a:t>
            </a:r>
            <a:r>
              <a:rPr lang="en-US" sz="2000" dirty="0"/>
              <a:t> has aged only two years.</a:t>
            </a:r>
          </a:p>
          <a:p>
            <a:r>
              <a:rPr lang="en-US" sz="2000" u="sng" dirty="0"/>
              <a:t>Alice says</a:t>
            </a:r>
            <a:r>
              <a:rPr lang="en-US" sz="2000" dirty="0"/>
              <a:t>: My clock is fine.  I measure Beth’s clock to be running slow by a factor of ten, so she has aged only 2 years.  </a:t>
            </a:r>
          </a:p>
          <a:p>
            <a:r>
              <a:rPr lang="en-US" sz="2000" dirty="0"/>
              <a:t>They start and end standing right next to each other, so a direct comparison of clocks is possible.  Who is correct</a:t>
            </a:r>
            <a:r>
              <a:rPr lang="en-US" sz="2000" dirty="0" smtClean="0"/>
              <a:t>?</a:t>
            </a:r>
            <a:endParaRPr lang="en-US" sz="2000" dirty="0"/>
          </a:p>
        </p:txBody>
      </p:sp>
    </p:spTree>
    <p:extLst>
      <p:ext uri="{BB962C8B-B14F-4D97-AF65-F5344CB8AC3E}">
        <p14:creationId xmlns:p14="http://schemas.microsoft.com/office/powerpoint/2010/main" val="32056669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Twin Non-Paradox</a:t>
            </a:r>
            <a:endParaRPr lang="en-US" dirty="0"/>
          </a:p>
        </p:txBody>
      </p:sp>
      <p:sp>
        <p:nvSpPr>
          <p:cNvPr id="3" name="Content Placeholder 2"/>
          <p:cNvSpPr>
            <a:spLocks noGrp="1"/>
          </p:cNvSpPr>
          <p:nvPr>
            <p:ph idx="1"/>
          </p:nvPr>
        </p:nvSpPr>
        <p:spPr>
          <a:xfrm>
            <a:off x="0" y="990600"/>
            <a:ext cx="9144000" cy="5867400"/>
          </a:xfrm>
        </p:spPr>
        <p:txBody>
          <a:bodyPr>
            <a:normAutofit fontScale="70000" lnSpcReduction="20000"/>
          </a:bodyPr>
          <a:lstStyle/>
          <a:p>
            <a:r>
              <a:rPr lang="en-US" dirty="0"/>
              <a:t>The answer is that Alice, the twin who turned around, has aged less. </a:t>
            </a:r>
            <a:endParaRPr lang="en-US" dirty="0" smtClean="0"/>
          </a:p>
          <a:p>
            <a:r>
              <a:rPr lang="en-US" dirty="0" smtClean="0"/>
              <a:t>The </a:t>
            </a:r>
            <a:r>
              <a:rPr lang="en-US" dirty="0"/>
              <a:t>situation is not symmetrical, because in order to return to Earth, Alice must have </a:t>
            </a:r>
            <a:r>
              <a:rPr lang="en-US" dirty="0" smtClean="0"/>
              <a:t>accelerated. Our </a:t>
            </a:r>
            <a:r>
              <a:rPr lang="en-US" dirty="0"/>
              <a:t>descriptions of how things looked to different observers (Lorentz transformations) so far do not describe accelerated observers, so we only know how things look to Beth. </a:t>
            </a:r>
            <a:endParaRPr lang="en-US" dirty="0" smtClean="0"/>
          </a:p>
          <a:p>
            <a:r>
              <a:rPr lang="en-US" dirty="0" smtClean="0"/>
              <a:t>Of </a:t>
            </a:r>
            <a:r>
              <a:rPr lang="en-US" dirty="0"/>
              <a:t>course Alice must agree that Beth is older, when they now stand side-by side. Now we can put together a conclusion about how Beth must have looked to Alice while Alice was accelerating. While turning back (accelerating toward earth), </a:t>
            </a:r>
            <a:r>
              <a:rPr lang="en-US" dirty="0" smtClean="0"/>
              <a:t> Alice </a:t>
            </a:r>
            <a:r>
              <a:rPr lang="en-US" dirty="0"/>
              <a:t>must observe Beth's clock to be running fast, not slow</a:t>
            </a:r>
            <a:r>
              <a:rPr lang="en-US" dirty="0" smtClean="0"/>
              <a:t>.</a:t>
            </a:r>
            <a:r>
              <a:rPr lang="en-US" dirty="0"/>
              <a:t> </a:t>
            </a:r>
          </a:p>
          <a:p>
            <a:r>
              <a:rPr lang="en-US" dirty="0" smtClean="0"/>
              <a:t>So this </a:t>
            </a:r>
            <a:r>
              <a:rPr lang="en-US" dirty="0"/>
              <a:t>is </a:t>
            </a:r>
            <a:r>
              <a:rPr lang="en-US" u="sng" dirty="0"/>
              <a:t>not a paradox at all </a:t>
            </a:r>
            <a:r>
              <a:rPr lang="en-US" dirty="0"/>
              <a:t>but just a reminder that the SR transformations only work between reference frames which are not accelerating (</a:t>
            </a:r>
            <a:r>
              <a:rPr lang="en-US" i="1" dirty="0"/>
              <a:t>at least</a:t>
            </a:r>
            <a:r>
              <a:rPr lang="en-US" dirty="0"/>
              <a:t> with respect to each other, leaving aside the question of absolute acceleration.) But you can also see that from SR we can draw conclusions about how things </a:t>
            </a:r>
            <a:r>
              <a:rPr lang="en-US" i="1" dirty="0"/>
              <a:t>must</a:t>
            </a:r>
            <a:r>
              <a:rPr lang="en-US" dirty="0"/>
              <a:t> look to accelerating observers.</a:t>
            </a:r>
          </a:p>
          <a:p>
            <a:r>
              <a:rPr lang="en-US" dirty="0"/>
              <a:t>Let's go further in seeing how things look to accelerating observers. In particular, let's look for ways in which the simple laws of physics might get messed up in their frames</a:t>
            </a:r>
            <a:r>
              <a:rPr lang="en-US" dirty="0" smtClean="0"/>
              <a:t>.</a:t>
            </a:r>
            <a:endParaRPr lang="en-US" dirty="0"/>
          </a:p>
        </p:txBody>
      </p:sp>
    </p:spTree>
    <p:extLst>
      <p:ext uri="{BB962C8B-B14F-4D97-AF65-F5344CB8AC3E}">
        <p14:creationId xmlns:p14="http://schemas.microsoft.com/office/powerpoint/2010/main" val="4889025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600" dirty="0" smtClean="0">
                <a:solidFill>
                  <a:schemeClr val="accent2"/>
                </a:solidFill>
              </a:rPr>
              <a:t>Defining Coordinates</a:t>
            </a:r>
            <a:endParaRPr lang="en-US" sz="3600" dirty="0">
              <a:solidFill>
                <a:schemeClr val="accent2"/>
              </a:solidFill>
            </a:endParaRPr>
          </a:p>
        </p:txBody>
      </p:sp>
      <p:sp>
        <p:nvSpPr>
          <p:cNvPr id="3" name="Content Placeholder 2"/>
          <p:cNvSpPr>
            <a:spLocks noGrp="1"/>
          </p:cNvSpPr>
          <p:nvPr>
            <p:ph idx="1"/>
          </p:nvPr>
        </p:nvSpPr>
        <p:spPr>
          <a:xfrm>
            <a:off x="0" y="762000"/>
            <a:ext cx="8991600" cy="2971800"/>
          </a:xfrm>
        </p:spPr>
        <p:txBody>
          <a:bodyPr>
            <a:normAutofit/>
          </a:bodyPr>
          <a:lstStyle/>
          <a:p>
            <a:pPr marL="0" indent="0">
              <a:buNone/>
            </a:pPr>
            <a:r>
              <a:rPr lang="en-US" sz="2000" dirty="0" smtClean="0"/>
              <a:t>Einstein insisted </a:t>
            </a:r>
            <a:r>
              <a:rPr lang="en-US" sz="2000" dirty="0"/>
              <a:t>on the (</a:t>
            </a:r>
            <a:r>
              <a:rPr lang="en-US" sz="2000" dirty="0" err="1"/>
              <a:t>Machean</a:t>
            </a:r>
            <a:r>
              <a:rPr lang="en-US" sz="2000" dirty="0"/>
              <a:t>) idea that each observer must construct his own view of space and time by some actual </a:t>
            </a:r>
            <a:r>
              <a:rPr lang="en-US" sz="2000" i="1" dirty="0"/>
              <a:t>observable operations</a:t>
            </a:r>
            <a:r>
              <a:rPr lang="en-US" sz="2000" dirty="0"/>
              <a:t>: “we entirely shun the vague word ‘space,’ of which, we must honestly acknowledge, we cannot form the slightest conception, and we replace it by ‘motion relative to a practically rigid body of reference.’ ” With no absolute space or time to rely on, we need an operational definition of position and time measurements.  </a:t>
            </a:r>
          </a:p>
          <a:p>
            <a:pPr marL="0" indent="0">
              <a:buNone/>
            </a:pPr>
            <a:r>
              <a:rPr lang="en-US" sz="2000" dirty="0"/>
              <a:t>So let’s replace Newtonian </a:t>
            </a:r>
            <a:r>
              <a:rPr lang="en-US" sz="2000" dirty="0" smtClean="0"/>
              <a:t/>
            </a:r>
            <a:br>
              <a:rPr lang="en-US" sz="2000" dirty="0" smtClean="0"/>
            </a:br>
            <a:r>
              <a:rPr lang="en-US" sz="2000" dirty="0" smtClean="0"/>
              <a:t>space </a:t>
            </a:r>
            <a:r>
              <a:rPr lang="en-US" sz="2000" dirty="0"/>
              <a:t>&amp; time </a:t>
            </a:r>
            <a:r>
              <a:rPr lang="en-US" sz="2000" dirty="0" smtClean="0"/>
              <a:t>by </a:t>
            </a:r>
            <a:r>
              <a:rPr lang="en-US" sz="2000" dirty="0"/>
              <a:t>an </a:t>
            </a:r>
            <a:r>
              <a:rPr lang="en-US" sz="2000" dirty="0" smtClean="0"/>
              <a:t>ensemble of</a:t>
            </a:r>
            <a:br>
              <a:rPr lang="en-US" sz="2000" dirty="0" smtClean="0"/>
            </a:br>
            <a:r>
              <a:rPr lang="en-US" sz="2000" dirty="0" smtClean="0"/>
              <a:t>meter sticks and </a:t>
            </a:r>
            <a:r>
              <a:rPr lang="en-US" sz="2000" dirty="0"/>
              <a:t>clocks</a:t>
            </a: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21557911"/>
              </p:ext>
            </p:extLst>
          </p:nvPr>
        </p:nvGraphicFramePr>
        <p:xfrm>
          <a:off x="3546349" y="2590801"/>
          <a:ext cx="5574003" cy="2971800"/>
        </p:xfrm>
        <a:graphic>
          <a:graphicData uri="http://schemas.openxmlformats.org/presentationml/2006/ole">
            <mc:AlternateContent xmlns:mc="http://schemas.openxmlformats.org/markup-compatibility/2006">
              <mc:Choice xmlns:v="urn:schemas-microsoft-com:vml" Requires="v">
                <p:oleObj spid="_x0000_s2078" name="Picture" r:id="rId3" imgW="4267200" imgH="2273808" progId="Word.Picture.8">
                  <p:embed/>
                </p:oleObj>
              </mc:Choice>
              <mc:Fallback>
                <p:oleObj name="Picture" r:id="rId3" imgW="4267200" imgH="2273808"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6349" y="2590801"/>
                        <a:ext cx="5574003" cy="2971800"/>
                      </a:xfrm>
                      <a:prstGeom prst="rect">
                        <a:avLst/>
                      </a:prstGeom>
                      <a:noFill/>
                    </p:spPr>
                  </p:pic>
                </p:oleObj>
              </mc:Fallback>
            </mc:AlternateContent>
          </a:graphicData>
        </a:graphic>
      </p:graphicFrame>
      <p:sp>
        <p:nvSpPr>
          <p:cNvPr id="6" name="TextBox 5"/>
          <p:cNvSpPr txBox="1"/>
          <p:nvPr/>
        </p:nvSpPr>
        <p:spPr>
          <a:xfrm>
            <a:off x="152400" y="3718679"/>
            <a:ext cx="3352800" cy="3139321"/>
          </a:xfrm>
          <a:prstGeom prst="rect">
            <a:avLst/>
          </a:prstGeom>
          <a:noFill/>
        </p:spPr>
        <p:txBody>
          <a:bodyPr wrap="square" rtlCol="0">
            <a:spAutoFit/>
          </a:bodyPr>
          <a:lstStyle/>
          <a:p>
            <a:r>
              <a:rPr lang="en-US" dirty="0"/>
              <a:t>Distribute a set of clocks on a lattice.  Clock synchronization is done by sending a round trip signal between two clocks.  The signal is assumed to arrive at the second clock halfway between emission and reception by the first. The position of each clock is measured similarly.  Half of the round trip time, divided by c, gives the distance</a:t>
            </a:r>
            <a:r>
              <a:rPr lang="en-US" dirty="0" smtClean="0"/>
              <a:t>.</a:t>
            </a:r>
            <a:endParaRPr lang="en-US" dirty="0"/>
          </a:p>
        </p:txBody>
      </p:sp>
      <p:sp>
        <p:nvSpPr>
          <p:cNvPr id="7" name="TextBox 6"/>
          <p:cNvSpPr txBox="1"/>
          <p:nvPr/>
        </p:nvSpPr>
        <p:spPr>
          <a:xfrm>
            <a:off x="4233041" y="5795159"/>
            <a:ext cx="4495800" cy="923330"/>
          </a:xfrm>
          <a:prstGeom prst="rect">
            <a:avLst/>
          </a:prstGeom>
          <a:noFill/>
        </p:spPr>
        <p:txBody>
          <a:bodyPr wrap="square" rtlCol="0">
            <a:spAutoFit/>
          </a:bodyPr>
          <a:lstStyle/>
          <a:p>
            <a:r>
              <a:rPr lang="en-US" dirty="0"/>
              <a:t/>
            </a:r>
            <a:br>
              <a:rPr lang="en-US" dirty="0"/>
            </a:br>
            <a:r>
              <a:rPr lang="en-US" dirty="0"/>
              <a:t>How do we test if our frame is inertial?</a:t>
            </a:r>
          </a:p>
          <a:p>
            <a:endParaRPr lang="en-US" dirty="0"/>
          </a:p>
        </p:txBody>
      </p:sp>
    </p:spTree>
    <p:extLst>
      <p:ext uri="{BB962C8B-B14F-4D97-AF65-F5344CB8AC3E}">
        <p14:creationId xmlns:p14="http://schemas.microsoft.com/office/powerpoint/2010/main" val="16019647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smtClean="0">
                <a:solidFill>
                  <a:srgbClr val="C0504D"/>
                </a:solidFill>
              </a:rPr>
              <a:t>Do Inertial Frames Exist?</a:t>
            </a:r>
            <a:endParaRPr lang="en-US" sz="3600" dirty="0">
              <a:solidFill>
                <a:srgbClr val="C0504D"/>
              </a:solidFill>
            </a:endParaRPr>
          </a:p>
        </p:txBody>
      </p:sp>
      <p:sp>
        <p:nvSpPr>
          <p:cNvPr id="3" name="Content Placeholder 2"/>
          <p:cNvSpPr>
            <a:spLocks noGrp="1"/>
          </p:cNvSpPr>
          <p:nvPr>
            <p:ph idx="1"/>
          </p:nvPr>
        </p:nvSpPr>
        <p:spPr>
          <a:xfrm>
            <a:off x="0" y="1143000"/>
            <a:ext cx="9144000" cy="4983163"/>
          </a:xfrm>
        </p:spPr>
        <p:txBody>
          <a:bodyPr>
            <a:normAutofit fontScale="70000" lnSpcReduction="20000"/>
          </a:bodyPr>
          <a:lstStyle/>
          <a:p>
            <a:r>
              <a:rPr lang="en-US" dirty="0"/>
              <a:t>Einstein's operational recipe (make a bunch of identical rods and clocks, build a lattice of the rods to mount the clocks on, check the clock synchrony with light rays) also allows you to </a:t>
            </a:r>
            <a:r>
              <a:rPr lang="en-US" i="1" dirty="0"/>
              <a:t>check if Special Relativity is correct</a:t>
            </a:r>
            <a:r>
              <a:rPr lang="en-US" dirty="0"/>
              <a:t>. It </a:t>
            </a:r>
            <a:r>
              <a:rPr lang="en-US" i="1" dirty="0"/>
              <a:t>assumes</a:t>
            </a:r>
            <a:r>
              <a:rPr lang="en-US" dirty="0"/>
              <a:t> that once the clocks are synchronized by this procedure, they will stay synchronized. (It also makes other assumptions, but we needn't think about them.)</a:t>
            </a:r>
          </a:p>
          <a:p>
            <a:pPr marL="0" indent="0">
              <a:buNone/>
            </a:pPr>
            <a:endParaRPr lang="en-US" dirty="0"/>
          </a:p>
          <a:p>
            <a:r>
              <a:rPr lang="en-US" dirty="0"/>
              <a:t>So while you are getting used to the ideas that:</a:t>
            </a:r>
          </a:p>
          <a:p>
            <a:pPr lvl="1"/>
            <a:r>
              <a:rPr lang="en-US" sz="3200" dirty="0"/>
              <a:t>Aristotle and instinct are wrong, there is no absolute rest frame.</a:t>
            </a:r>
          </a:p>
          <a:p>
            <a:pPr lvl="1"/>
            <a:r>
              <a:rPr lang="en-US" sz="3200" dirty="0"/>
              <a:t>Newton and Galileo are wrong,  there is no absolute time or distance.</a:t>
            </a:r>
          </a:p>
          <a:p>
            <a:pPr marL="0" indent="0">
              <a:buNone/>
            </a:pPr>
            <a:r>
              <a:rPr lang="en-US" dirty="0"/>
              <a:t> </a:t>
            </a:r>
          </a:p>
          <a:p>
            <a:r>
              <a:rPr lang="en-US" dirty="0"/>
              <a:t>Einstein has at least opened the possibility that his Special Relativity also is wrong, there may be no inertial frames.</a:t>
            </a:r>
          </a:p>
          <a:p>
            <a:pPr marL="0" indent="0">
              <a:buNone/>
            </a:pPr>
            <a:r>
              <a:rPr lang="en-US" dirty="0"/>
              <a:t> </a:t>
            </a:r>
          </a:p>
          <a:p>
            <a:r>
              <a:rPr lang="en-US" dirty="0"/>
              <a:t>Einstein’s recipe for building a coordinate frame from rigid sticks already has a problem:</a:t>
            </a:r>
          </a:p>
          <a:p>
            <a:endParaRPr lang="en-US" dirty="0"/>
          </a:p>
        </p:txBody>
      </p:sp>
    </p:spTree>
    <p:extLst>
      <p:ext uri="{BB962C8B-B14F-4D97-AF65-F5344CB8AC3E}">
        <p14:creationId xmlns:p14="http://schemas.microsoft.com/office/powerpoint/2010/main" val="20031736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600" dirty="0" smtClean="0">
                <a:solidFill>
                  <a:srgbClr val="C0504D"/>
                </a:solidFill>
              </a:rPr>
              <a:t>Can we follow Einstein’s Recipe?</a:t>
            </a:r>
            <a:endParaRPr lang="en-US" sz="3600" dirty="0">
              <a:solidFill>
                <a:srgbClr val="C0504D"/>
              </a:solidFill>
            </a:endParaRPr>
          </a:p>
        </p:txBody>
      </p:sp>
      <p:sp>
        <p:nvSpPr>
          <p:cNvPr id="3" name="Content Placeholder 2"/>
          <p:cNvSpPr>
            <a:spLocks noGrp="1"/>
          </p:cNvSpPr>
          <p:nvPr>
            <p:ph idx="1"/>
          </p:nvPr>
        </p:nvSpPr>
        <p:spPr>
          <a:xfrm>
            <a:off x="0" y="1219200"/>
            <a:ext cx="8991600" cy="4906963"/>
          </a:xfrm>
        </p:spPr>
        <p:txBody>
          <a:bodyPr>
            <a:normAutofit/>
          </a:bodyPr>
          <a:lstStyle/>
          <a:p>
            <a:r>
              <a:rPr lang="en-US" sz="2000" dirty="0"/>
              <a:t>Rigid bodies cannot exist if Special Relativity is correct</a:t>
            </a:r>
            <a:r>
              <a:rPr lang="en-US" sz="2000" dirty="0" smtClean="0"/>
              <a:t>.</a:t>
            </a:r>
            <a:r>
              <a:rPr lang="en-US" sz="2000" dirty="0"/>
              <a:t> </a:t>
            </a:r>
          </a:p>
          <a:p>
            <a:pPr lvl="1"/>
            <a:r>
              <a:rPr lang="en-US" sz="2000" dirty="0"/>
              <a:t>Otherwise you could wiggle one end of a stick and transmit a signal to the other end infinitely fast.</a:t>
            </a:r>
          </a:p>
          <a:p>
            <a:pPr marL="0" indent="0">
              <a:buNone/>
            </a:pPr>
            <a:endParaRPr lang="en-US" sz="2000" dirty="0"/>
          </a:p>
          <a:p>
            <a:r>
              <a:rPr lang="en-US" sz="2000" dirty="0"/>
              <a:t>Each atom only feels forces from its neighbors after a delay- the forces are transmitted at the speed of light. So if a force acts on any part, it always distorts the object at least temporarily.</a:t>
            </a:r>
            <a:br>
              <a:rPr lang="en-US" sz="2000" dirty="0"/>
            </a:br>
            <a:r>
              <a:rPr lang="en-US" sz="2000" dirty="0"/>
              <a:t/>
            </a:r>
            <a:br>
              <a:rPr lang="en-US" sz="2000" dirty="0"/>
            </a:br>
            <a:r>
              <a:rPr lang="en-US" sz="2000" dirty="0"/>
              <a:t>We also don't know if the clocks will stay synchronized. </a:t>
            </a:r>
            <a:r>
              <a:rPr lang="en-US" sz="2000" dirty="0" smtClean="0"/>
              <a:t/>
            </a:r>
            <a:br>
              <a:rPr lang="en-US" sz="2000" dirty="0" smtClean="0"/>
            </a:br>
            <a:r>
              <a:rPr lang="en-US" sz="2000" dirty="0" smtClean="0"/>
              <a:t>So </a:t>
            </a:r>
            <a:r>
              <a:rPr lang="en-US" sz="2000" u="sng" dirty="0"/>
              <a:t>the existence of inertial frames is not simply given</a:t>
            </a:r>
            <a:r>
              <a:rPr lang="en-US" sz="2000" dirty="0" smtClean="0"/>
              <a:t>.</a:t>
            </a:r>
            <a:endParaRPr lang="en-US" sz="2000" dirty="0"/>
          </a:p>
        </p:txBody>
      </p:sp>
    </p:spTree>
    <p:extLst>
      <p:ext uri="{BB962C8B-B14F-4D97-AF65-F5344CB8AC3E}">
        <p14:creationId xmlns:p14="http://schemas.microsoft.com/office/powerpoint/2010/main" val="34183518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01000" cy="762000"/>
          </a:xfrm>
        </p:spPr>
        <p:txBody>
          <a:bodyPr>
            <a:normAutofit/>
          </a:bodyPr>
          <a:lstStyle/>
          <a:p>
            <a:r>
              <a:rPr lang="en-US" sz="3600" dirty="0" smtClean="0">
                <a:solidFill>
                  <a:srgbClr val="C0504D"/>
                </a:solidFill>
              </a:rPr>
              <a:t>Accelerating Clocks</a:t>
            </a:r>
            <a:endParaRPr lang="en-US" sz="3600" dirty="0">
              <a:solidFill>
                <a:srgbClr val="C0504D"/>
              </a:solidFill>
            </a:endParaRPr>
          </a:p>
        </p:txBody>
      </p:sp>
      <p:sp>
        <p:nvSpPr>
          <p:cNvPr id="3" name="Content Placeholder 2"/>
          <p:cNvSpPr>
            <a:spLocks noGrp="1"/>
          </p:cNvSpPr>
          <p:nvPr>
            <p:ph idx="1"/>
          </p:nvPr>
        </p:nvSpPr>
        <p:spPr>
          <a:xfrm>
            <a:off x="8466" y="672305"/>
            <a:ext cx="9135533" cy="860818"/>
          </a:xfrm>
        </p:spPr>
        <p:txBody>
          <a:bodyPr>
            <a:normAutofit lnSpcReduction="10000"/>
          </a:bodyPr>
          <a:lstStyle/>
          <a:p>
            <a:r>
              <a:rPr lang="en-US" sz="1800" dirty="0"/>
              <a:t> We saw that clock rates must appear different to an accelerated observer. Let's investigate further. Here's a pair of our simple two-mirror clocks viewed over a brief interval during which they accelerate toward our left, at rest in the middle of the </a:t>
            </a:r>
            <a:r>
              <a:rPr lang="en-US" sz="1800" dirty="0" smtClean="0"/>
              <a:t>time interval</a:t>
            </a:r>
            <a:r>
              <a:rPr lang="en-US" sz="1800" dirty="0"/>
              <a:t>.</a:t>
            </a:r>
          </a:p>
          <a:p>
            <a:endParaRPr lang="en-US" dirty="0"/>
          </a:p>
        </p:txBody>
      </p:sp>
      <p:grpSp>
        <p:nvGrpSpPr>
          <p:cNvPr id="36" name="Group 35"/>
          <p:cNvGrpSpPr/>
          <p:nvPr/>
        </p:nvGrpSpPr>
        <p:grpSpPr>
          <a:xfrm>
            <a:off x="321470" y="2727325"/>
            <a:ext cx="1281113" cy="1187450"/>
            <a:chOff x="-12700" y="2270125"/>
            <a:chExt cx="1281113" cy="1187450"/>
          </a:xfrm>
        </p:grpSpPr>
        <p:sp>
          <p:nvSpPr>
            <p:cNvPr id="4" name="Text Box 9"/>
            <p:cNvSpPr txBox="1">
              <a:spLocks noChangeArrowheads="1"/>
            </p:cNvSpPr>
            <p:nvPr/>
          </p:nvSpPr>
          <p:spPr bwMode="auto">
            <a:xfrm flipH="1">
              <a:off x="79375" y="2452688"/>
              <a:ext cx="549275"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Line 6"/>
            <p:cNvSpPr>
              <a:spLocks noChangeShapeType="1"/>
            </p:cNvSpPr>
            <p:nvPr/>
          </p:nvSpPr>
          <p:spPr bwMode="auto">
            <a:xfrm>
              <a:off x="719138" y="2270125"/>
              <a:ext cx="0" cy="11874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Line 26"/>
            <p:cNvSpPr>
              <a:spLocks noChangeShapeType="1"/>
            </p:cNvSpPr>
            <p:nvPr/>
          </p:nvSpPr>
          <p:spPr bwMode="auto">
            <a:xfrm>
              <a:off x="993775" y="2270125"/>
              <a:ext cx="0" cy="11874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Line 25"/>
            <p:cNvSpPr>
              <a:spLocks noChangeShapeType="1"/>
            </p:cNvSpPr>
            <p:nvPr/>
          </p:nvSpPr>
          <p:spPr bwMode="auto">
            <a:xfrm>
              <a:off x="1268413" y="2270125"/>
              <a:ext cx="0" cy="11874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5"/>
            <p:cNvSpPr>
              <a:spLocks noChangeShapeType="1"/>
            </p:cNvSpPr>
            <p:nvPr/>
          </p:nvSpPr>
          <p:spPr bwMode="auto">
            <a:xfrm flipH="1">
              <a:off x="719138" y="2817813"/>
              <a:ext cx="92075"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4"/>
            <p:cNvSpPr>
              <a:spLocks noChangeShapeType="1"/>
            </p:cNvSpPr>
            <p:nvPr/>
          </p:nvSpPr>
          <p:spPr bwMode="auto">
            <a:xfrm>
              <a:off x="719138" y="2727325"/>
              <a:ext cx="92075"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24"/>
            <p:cNvSpPr>
              <a:spLocks noChangeShapeType="1"/>
            </p:cNvSpPr>
            <p:nvPr/>
          </p:nvSpPr>
          <p:spPr bwMode="auto">
            <a:xfrm>
              <a:off x="1085850" y="2817813"/>
              <a:ext cx="182563"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Line 8"/>
            <p:cNvSpPr>
              <a:spLocks noChangeShapeType="1"/>
            </p:cNvSpPr>
            <p:nvPr/>
          </p:nvSpPr>
          <p:spPr bwMode="auto">
            <a:xfrm flipH="1">
              <a:off x="-12700" y="2452688"/>
              <a:ext cx="5492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7" name="Group 36"/>
          <p:cNvGrpSpPr/>
          <p:nvPr/>
        </p:nvGrpSpPr>
        <p:grpSpPr>
          <a:xfrm>
            <a:off x="412751" y="1459176"/>
            <a:ext cx="2468563" cy="1189037"/>
            <a:chOff x="-103188" y="544513"/>
            <a:chExt cx="2468563" cy="1189037"/>
          </a:xfrm>
        </p:grpSpPr>
        <p:sp>
          <p:nvSpPr>
            <p:cNvPr id="5" name="Line 29"/>
            <p:cNvSpPr>
              <a:spLocks noChangeShapeType="1"/>
            </p:cNvSpPr>
            <p:nvPr/>
          </p:nvSpPr>
          <p:spPr bwMode="auto">
            <a:xfrm>
              <a:off x="536575" y="544513"/>
              <a:ext cx="0" cy="11890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Line 28"/>
            <p:cNvSpPr>
              <a:spLocks noChangeShapeType="1"/>
            </p:cNvSpPr>
            <p:nvPr/>
          </p:nvSpPr>
          <p:spPr bwMode="auto">
            <a:xfrm>
              <a:off x="811213" y="544513"/>
              <a:ext cx="0" cy="11890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Line 1"/>
            <p:cNvSpPr>
              <a:spLocks noChangeShapeType="1"/>
            </p:cNvSpPr>
            <p:nvPr/>
          </p:nvSpPr>
          <p:spPr bwMode="auto">
            <a:xfrm>
              <a:off x="1085850" y="544513"/>
              <a:ext cx="0" cy="11890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27"/>
            <p:cNvSpPr>
              <a:spLocks noChangeShapeType="1"/>
            </p:cNvSpPr>
            <p:nvPr/>
          </p:nvSpPr>
          <p:spPr bwMode="auto">
            <a:xfrm>
              <a:off x="628650" y="1171575"/>
              <a:ext cx="365125" cy="0"/>
            </a:xfrm>
            <a:prstGeom prst="line">
              <a:avLst/>
            </a:prstGeom>
            <a:noFill/>
            <a:ln w="9525">
              <a:solidFill>
                <a:srgbClr val="FF66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 Box 3"/>
            <p:cNvSpPr txBox="1">
              <a:spLocks noChangeArrowheads="1"/>
            </p:cNvSpPr>
            <p:nvPr/>
          </p:nvSpPr>
          <p:spPr bwMode="auto">
            <a:xfrm>
              <a:off x="1450975" y="806450"/>
              <a:ext cx="914400" cy="914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Line 2"/>
            <p:cNvSpPr>
              <a:spLocks noChangeShapeType="1"/>
            </p:cNvSpPr>
            <p:nvPr/>
          </p:nvSpPr>
          <p:spPr bwMode="auto">
            <a:xfrm>
              <a:off x="1358900" y="898525"/>
              <a:ext cx="5492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Text Box 21"/>
            <p:cNvSpPr txBox="1">
              <a:spLocks noChangeArrowheads="1"/>
            </p:cNvSpPr>
            <p:nvPr/>
          </p:nvSpPr>
          <p:spPr bwMode="auto">
            <a:xfrm flipH="1">
              <a:off x="79375" y="806450"/>
              <a:ext cx="365125" cy="2746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Line 20"/>
            <p:cNvSpPr>
              <a:spLocks noChangeShapeType="1"/>
            </p:cNvSpPr>
            <p:nvPr/>
          </p:nvSpPr>
          <p:spPr bwMode="auto">
            <a:xfrm flipH="1">
              <a:off x="-103188" y="806450"/>
              <a:ext cx="5476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7" name="Text Box 19"/>
          <p:cNvSpPr txBox="1">
            <a:spLocks noChangeArrowheads="1"/>
          </p:cNvSpPr>
          <p:nvPr/>
        </p:nvSpPr>
        <p:spPr bwMode="auto">
          <a:xfrm>
            <a:off x="2785597" y="1533122"/>
            <a:ext cx="4237037" cy="110623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The light leaves the middle,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starting the clock tick on both sides</a:t>
            </a:r>
            <a:r>
              <a:rPr kumimoji="0" lang="en-US" sz="1800" b="0" i="0" u="none" strike="noStrike" cap="none" normalizeH="0" baseline="0" dirty="0" smtClean="0">
                <a:ln>
                  <a:noFill/>
                </a:ln>
                <a:solidFill>
                  <a:schemeClr val="tx1"/>
                </a:solidFill>
                <a:effectLst/>
                <a:latin typeface="Times"/>
                <a:ea typeface="Times New Roman" pitchFamily="18"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ext Box 12"/>
          <p:cNvSpPr txBox="1">
            <a:spLocks noChangeArrowheads="1"/>
          </p:cNvSpPr>
          <p:nvPr/>
        </p:nvSpPr>
        <p:spPr bwMode="auto">
          <a:xfrm>
            <a:off x="2785597" y="2648214"/>
            <a:ext cx="4834403" cy="1347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The light reaches the left side, which was moving toward it,</a:t>
            </a:r>
            <a:r>
              <a:rPr lang="en-US" sz="800" dirty="0">
                <a:latin typeface="Arial" pitchFamily="34" charset="0"/>
                <a:cs typeface="Arial" pitchFamily="34" charset="0"/>
              </a:rPr>
              <a:t> </a:t>
            </a: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before reaching the right side, </a:t>
            </a:r>
            <a:r>
              <a:rPr lang="en-US" sz="800" dirty="0">
                <a:latin typeface="Arial" pitchFamily="34" charset="0"/>
                <a:cs typeface="Arial" pitchFamily="34" charset="0"/>
              </a:rPr>
              <a:t> </a:t>
            </a: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which moved away.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Text Box 18"/>
          <p:cNvSpPr txBox="1">
            <a:spLocks noChangeArrowheads="1"/>
          </p:cNvSpPr>
          <p:nvPr/>
        </p:nvSpPr>
        <p:spPr bwMode="auto">
          <a:xfrm>
            <a:off x="2881314" y="4179623"/>
            <a:ext cx="4834404" cy="1279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The left-side tick finishes, as the middle side moves toward that light</a:t>
            </a:r>
            <a:r>
              <a:rPr lang="en-US" sz="800" dirty="0" smtClean="0">
                <a:latin typeface="Arial" pitchFamily="34" charset="0"/>
                <a:cs typeface="Arial" pitchFamily="34" charset="0"/>
              </a:rPr>
              <a:t>. </a:t>
            </a:r>
            <a:r>
              <a:rPr kumimoji="0" lang="en-US" sz="1800" b="0" i="0" u="none" strike="noStrike" cap="none" normalizeH="0" baseline="0" dirty="0" smtClean="0">
                <a:ln>
                  <a:noFill/>
                </a:ln>
                <a:solidFill>
                  <a:schemeClr val="tx1"/>
                </a:solidFill>
                <a:effectLst/>
                <a:latin typeface="Helvetica"/>
                <a:ea typeface="Times New Roman" pitchFamily="18" charset="0"/>
                <a:cs typeface="Times New Roman" pitchFamily="18" charset="0"/>
              </a:rPr>
              <a:t>The right-side tick doesn't, as the middle moves away from it.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5" name="Group 34"/>
          <p:cNvGrpSpPr/>
          <p:nvPr/>
        </p:nvGrpSpPr>
        <p:grpSpPr>
          <a:xfrm>
            <a:off x="320676" y="3995473"/>
            <a:ext cx="2560638" cy="1189038"/>
            <a:chOff x="-195263" y="3914775"/>
            <a:chExt cx="2560638" cy="1189038"/>
          </a:xfrm>
        </p:grpSpPr>
        <p:sp>
          <p:nvSpPr>
            <p:cNvPr id="17" name="Line 7"/>
            <p:cNvSpPr>
              <a:spLocks noChangeShapeType="1"/>
            </p:cNvSpPr>
            <p:nvPr/>
          </p:nvSpPr>
          <p:spPr bwMode="auto">
            <a:xfrm>
              <a:off x="536575" y="3914775"/>
              <a:ext cx="0" cy="11890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14"/>
            <p:cNvSpPr>
              <a:spLocks noChangeShapeType="1"/>
            </p:cNvSpPr>
            <p:nvPr/>
          </p:nvSpPr>
          <p:spPr bwMode="auto">
            <a:xfrm>
              <a:off x="811213" y="3914775"/>
              <a:ext cx="0" cy="11890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17"/>
            <p:cNvSpPr>
              <a:spLocks noChangeShapeType="1"/>
            </p:cNvSpPr>
            <p:nvPr/>
          </p:nvSpPr>
          <p:spPr bwMode="auto">
            <a:xfrm>
              <a:off x="1085850" y="3914775"/>
              <a:ext cx="0" cy="11890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Text Box 23"/>
            <p:cNvSpPr txBox="1">
              <a:spLocks noChangeArrowheads="1"/>
            </p:cNvSpPr>
            <p:nvPr/>
          </p:nvSpPr>
          <p:spPr bwMode="auto">
            <a:xfrm flipH="1">
              <a:off x="1450975" y="4098925"/>
              <a:ext cx="914400" cy="914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Line 22"/>
            <p:cNvSpPr>
              <a:spLocks noChangeShapeType="1"/>
            </p:cNvSpPr>
            <p:nvPr/>
          </p:nvSpPr>
          <p:spPr bwMode="auto">
            <a:xfrm flipH="1">
              <a:off x="1358900" y="4189413"/>
              <a:ext cx="5492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Text Box 11"/>
            <p:cNvSpPr txBox="1">
              <a:spLocks noChangeArrowheads="1"/>
            </p:cNvSpPr>
            <p:nvPr/>
          </p:nvSpPr>
          <p:spPr bwMode="auto">
            <a:xfrm flipH="1">
              <a:off x="-103188" y="4189413"/>
              <a:ext cx="549276" cy="365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a:ea typeface="Times New Roman" pitchFamily="18" charset="0"/>
                  <a:cs typeface="Times New Roman" pitchFamily="18"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Line 10"/>
            <p:cNvSpPr>
              <a:spLocks noChangeShapeType="1"/>
            </p:cNvSpPr>
            <p:nvPr/>
          </p:nvSpPr>
          <p:spPr bwMode="auto">
            <a:xfrm flipH="1">
              <a:off x="-195263" y="4189413"/>
              <a:ext cx="5492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13"/>
            <p:cNvSpPr>
              <a:spLocks noChangeShapeType="1"/>
            </p:cNvSpPr>
            <p:nvPr/>
          </p:nvSpPr>
          <p:spPr bwMode="auto">
            <a:xfrm>
              <a:off x="628650" y="4464050"/>
              <a:ext cx="182563"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6"/>
            <p:cNvSpPr>
              <a:spLocks noChangeShapeType="1"/>
            </p:cNvSpPr>
            <p:nvPr/>
          </p:nvSpPr>
          <p:spPr bwMode="auto">
            <a:xfrm flipH="1">
              <a:off x="901700" y="4464050"/>
              <a:ext cx="184150" cy="0"/>
            </a:xfrm>
            <a:prstGeom prst="line">
              <a:avLst/>
            </a:prstGeom>
            <a:noFill/>
            <a:ln w="9525">
              <a:solidFill>
                <a:srgbClr val="FF66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2" name="Text Box 15"/>
          <p:cNvSpPr txBox="1">
            <a:spLocks noChangeArrowheads="1"/>
          </p:cNvSpPr>
          <p:nvPr/>
        </p:nvSpPr>
        <p:spPr bwMode="auto">
          <a:xfrm>
            <a:off x="0" y="5841205"/>
            <a:ext cx="9144000" cy="10167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sng" strike="noStrike" cap="none" normalizeH="0" baseline="0" dirty="0" smtClean="0">
                <a:ln>
                  <a:noFill/>
                </a:ln>
                <a:solidFill>
                  <a:schemeClr val="tx1"/>
                </a:solidFill>
                <a:effectLst/>
                <a:latin typeface="Helvetica"/>
                <a:ea typeface="Times New Roman" pitchFamily="18" charset="0"/>
                <a:cs typeface="Times New Roman" pitchFamily="18" charset="0"/>
              </a:rPr>
              <a:t>An observer can conclude </a:t>
            </a:r>
            <a:r>
              <a:rPr kumimoji="0" lang="en-US" sz="2000" b="0" i="1" u="sng" strike="noStrike" cap="none" normalizeH="0" baseline="0" dirty="0" smtClean="0">
                <a:ln>
                  <a:noFill/>
                </a:ln>
                <a:solidFill>
                  <a:schemeClr val="tx1"/>
                </a:solidFill>
                <a:effectLst/>
                <a:latin typeface="Helvetica"/>
                <a:ea typeface="Times New Roman" pitchFamily="18" charset="0"/>
                <a:cs typeface="Times New Roman" pitchFamily="18" charset="0"/>
              </a:rPr>
              <a:t>objectively</a:t>
            </a:r>
            <a:r>
              <a:rPr kumimoji="0" lang="en-US" sz="2000" b="0" i="0" u="sng" strike="noStrike" cap="none" normalizeH="0" baseline="0" dirty="0" smtClean="0">
                <a:ln>
                  <a:noFill/>
                </a:ln>
                <a:solidFill>
                  <a:schemeClr val="tx1"/>
                </a:solidFill>
                <a:effectLst/>
                <a:latin typeface="Helvetica"/>
                <a:ea typeface="Times New Roman" pitchFamily="18" charset="0"/>
                <a:cs typeface="Times New Roman" pitchFamily="18" charset="0"/>
              </a:rPr>
              <a:t> that the left clock is running faster than the right clock. </a:t>
            </a:r>
            <a:r>
              <a:rPr lang="en-US" sz="2000" dirty="0">
                <a:latin typeface="Arial" pitchFamily="34" charset="0"/>
                <a:cs typeface="Arial" pitchFamily="34" charset="0"/>
              </a:rPr>
              <a:t> </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(e.g. by film exposed on only the left  side)</a:t>
            </a:r>
            <a:r>
              <a:rPr lang="en-US" sz="2000" dirty="0" smtClean="0">
                <a:latin typeface="Arial" pitchFamily="34" charset="0"/>
                <a:cs typeface="Arial" pitchFamily="34" charset="0"/>
              </a:rPr>
              <a:t>. </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The clock the acceleration is </a:t>
            </a:r>
            <a:r>
              <a:rPr kumimoji="0" lang="en-US" sz="2000" b="0" i="1" u="none" strike="noStrike" cap="none" normalizeH="0" baseline="0" dirty="0" smtClean="0">
                <a:ln>
                  <a:noFill/>
                </a:ln>
                <a:solidFill>
                  <a:schemeClr val="tx1"/>
                </a:solidFill>
                <a:effectLst/>
                <a:latin typeface="Helvetica"/>
                <a:ea typeface="Times New Roman" pitchFamily="18" charset="0"/>
                <a:cs typeface="Times New Roman" pitchFamily="18" charset="0"/>
              </a:rPr>
              <a:t>toward</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runs </a:t>
            </a:r>
            <a:r>
              <a:rPr kumimoji="0" lang="en-US" sz="2000" b="0" i="1" u="none" strike="noStrike" cap="none" normalizeH="0" baseline="0" dirty="0" smtClean="0">
                <a:ln>
                  <a:noFill/>
                </a:ln>
                <a:solidFill>
                  <a:schemeClr val="tx1"/>
                </a:solidFill>
                <a:effectLst/>
                <a:latin typeface="Helvetica"/>
                <a:ea typeface="Times New Roman" pitchFamily="18" charset="0"/>
                <a:cs typeface="Times New Roman" pitchFamily="18" charset="0"/>
              </a:rPr>
              <a:t>fast</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the clock the acceleration is </a:t>
            </a:r>
            <a:r>
              <a:rPr kumimoji="0" lang="en-US" sz="2000" b="0" i="1" u="none" strike="noStrike" cap="none" normalizeH="0" baseline="0" dirty="0" smtClean="0">
                <a:ln>
                  <a:noFill/>
                </a:ln>
                <a:solidFill>
                  <a:schemeClr val="tx1"/>
                </a:solidFill>
                <a:effectLst/>
                <a:latin typeface="Helvetica"/>
                <a:ea typeface="Times New Roman" pitchFamily="18" charset="0"/>
                <a:cs typeface="Times New Roman" pitchFamily="18" charset="0"/>
              </a:rPr>
              <a:t>from</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 runs </a:t>
            </a:r>
            <a:r>
              <a:rPr kumimoji="0" lang="en-US" sz="2000" b="0" i="1" u="none" strike="noStrike" cap="none" normalizeH="0" baseline="0" dirty="0" smtClean="0">
                <a:ln>
                  <a:noFill/>
                </a:ln>
                <a:solidFill>
                  <a:schemeClr val="tx1"/>
                </a:solidFill>
                <a:effectLst/>
                <a:latin typeface="Helvetica"/>
                <a:ea typeface="Times New Roman" pitchFamily="18" charset="0"/>
                <a:cs typeface="Times New Roman" pitchFamily="18" charset="0"/>
              </a:rPr>
              <a:t>slow</a:t>
            </a:r>
            <a:r>
              <a:rPr kumimoji="0" lang="en-US" sz="2000" b="0" i="0" u="none" strike="noStrike" cap="none" normalizeH="0" baseline="0" dirty="0" smtClean="0">
                <a:ln>
                  <a:noFill/>
                </a:ln>
                <a:solidFill>
                  <a:schemeClr val="tx1"/>
                </a:solidFill>
                <a:effectLst/>
                <a:latin typeface="Helvetica"/>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Rectangle 3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3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smtClean="0">
                <a:ln>
                  <a:noFill/>
                </a:ln>
                <a:solidFill>
                  <a:srgbClr val="FF0000"/>
                </a:solidFill>
                <a:effectLst/>
                <a:latin typeface="Helvetica"/>
                <a:ea typeface="Times New Roman" pitchFamily="18" charset="0"/>
                <a:cs typeface="Times New Roman" pitchFamily="18" charset="0"/>
              </a:rPr>
              <a:t/>
            </a:r>
            <a:br>
              <a:rPr kumimoji="0" lang="en-US" sz="2400" b="0" i="0" u="sng" strike="noStrike" cap="none" normalizeH="0" baseline="0" smtClean="0">
                <a:ln>
                  <a:noFill/>
                </a:ln>
                <a:solidFill>
                  <a:srgbClr val="FF0000"/>
                </a:solidFill>
                <a:effectLst/>
                <a:latin typeface="Helvetica"/>
                <a:ea typeface="Times New Roman" pitchFamily="18" charset="0"/>
                <a:cs typeface="Times New Roman" pitchFamily="18"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5613480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r>
              <a:rPr lang="en-US" sz="3600" dirty="0" smtClean="0">
                <a:solidFill>
                  <a:srgbClr val="C0504D"/>
                </a:solidFill>
              </a:rPr>
              <a:t>Time and Position</a:t>
            </a:r>
            <a:endParaRPr lang="en-US" sz="3600" dirty="0">
              <a:solidFill>
                <a:srgbClr val="C0504D"/>
              </a:solidFill>
            </a:endParaRPr>
          </a:p>
        </p:txBody>
      </p:sp>
      <p:sp>
        <p:nvSpPr>
          <p:cNvPr id="3" name="Content Placeholder 2"/>
          <p:cNvSpPr>
            <a:spLocks noGrp="1"/>
          </p:cNvSpPr>
          <p:nvPr>
            <p:ph idx="1"/>
          </p:nvPr>
        </p:nvSpPr>
        <p:spPr>
          <a:xfrm>
            <a:off x="0" y="838200"/>
            <a:ext cx="9144000" cy="5364163"/>
          </a:xfrm>
        </p:spPr>
        <p:txBody>
          <a:bodyPr>
            <a:normAutofit/>
          </a:bodyPr>
          <a:lstStyle/>
          <a:p>
            <a:r>
              <a:rPr lang="en-US" sz="2200" dirty="0" smtClean="0"/>
              <a:t>We could make a whole stack of these clocks, applying the same argument to each. The farther the clocks are away in the direction the acceleration is toward, the faster they run. The farther they are away in the opposite direction, the slower they run.</a:t>
            </a:r>
            <a:br>
              <a:rPr lang="en-US" sz="2200" dirty="0" smtClean="0"/>
            </a:br>
            <a:r>
              <a:rPr lang="en-US" sz="2200" dirty="0" smtClean="0"/>
              <a:t> </a:t>
            </a:r>
          </a:p>
          <a:p>
            <a:r>
              <a:rPr lang="en-US" sz="2200" dirty="0" smtClean="0"/>
              <a:t>Everybody agrees on this, even if they can't agree on which clock is "right".</a:t>
            </a:r>
            <a:br>
              <a:rPr lang="en-US" sz="2200" dirty="0" smtClean="0"/>
            </a:br>
            <a:r>
              <a:rPr lang="en-US" sz="2200" dirty="0" smtClean="0"/>
              <a:t>(</a:t>
            </a:r>
            <a:r>
              <a:rPr lang="en-US" sz="2200" i="1" dirty="0" smtClean="0"/>
              <a:t>unlike</a:t>
            </a:r>
            <a:r>
              <a:rPr lang="en-US" sz="2200" dirty="0" smtClean="0"/>
              <a:t> disagreement between inertial frames, in which they can't agree on who's faster.)</a:t>
            </a:r>
            <a:br>
              <a:rPr lang="en-US" sz="2200" dirty="0" smtClean="0"/>
            </a:br>
            <a:r>
              <a:rPr lang="en-US" sz="2200" dirty="0" smtClean="0"/>
              <a:t> </a:t>
            </a:r>
          </a:p>
          <a:p>
            <a:r>
              <a:rPr lang="en-US" sz="2200" dirty="0" smtClean="0"/>
              <a:t>Notice that this effect is just what we needed in the twin "paradox".</a:t>
            </a:r>
            <a:br>
              <a:rPr lang="en-US" sz="2200" dirty="0" smtClean="0"/>
            </a:br>
            <a:r>
              <a:rPr lang="en-US" sz="2200" dirty="0" smtClean="0"/>
              <a:t>As Alice accelerated </a:t>
            </a:r>
            <a:r>
              <a:rPr lang="en-US" sz="2200" u="sng" dirty="0" smtClean="0"/>
              <a:t>toward </a:t>
            </a:r>
            <a:r>
              <a:rPr lang="en-US" sz="2200" dirty="0" smtClean="0"/>
              <a:t>Beth, (while turning back) she concluded that Beth's clock's were running fast.</a:t>
            </a:r>
            <a:r>
              <a:rPr lang="en-US" dirty="0" smtClean="0"/>
              <a:t/>
            </a:r>
            <a:br>
              <a:rPr lang="en-US" dirty="0" smtClean="0"/>
            </a:br>
            <a:endParaRPr lang="en-US" dirty="0"/>
          </a:p>
        </p:txBody>
      </p:sp>
    </p:spTree>
    <p:extLst>
      <p:ext uri="{BB962C8B-B14F-4D97-AF65-F5344CB8AC3E}">
        <p14:creationId xmlns:p14="http://schemas.microsoft.com/office/powerpoint/2010/main" val="20655522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4000" dirty="0" smtClean="0">
                <a:solidFill>
                  <a:srgbClr val="C0504D"/>
                </a:solidFill>
              </a:rPr>
              <a:t>How Big an Effect?</a:t>
            </a:r>
            <a:endParaRPr lang="en-US" sz="4000" dirty="0">
              <a:solidFill>
                <a:srgbClr val="C0504D"/>
              </a:solidFill>
            </a:endParaRPr>
          </a:p>
        </p:txBody>
      </p:sp>
      <p:sp>
        <p:nvSpPr>
          <p:cNvPr id="3" name="Content Placeholder 2"/>
          <p:cNvSpPr>
            <a:spLocks noGrp="1"/>
          </p:cNvSpPr>
          <p:nvPr>
            <p:ph idx="1"/>
          </p:nvPr>
        </p:nvSpPr>
        <p:spPr>
          <a:xfrm>
            <a:off x="262758" y="685800"/>
            <a:ext cx="8229600" cy="381000"/>
          </a:xfrm>
        </p:spPr>
        <p:txBody>
          <a:bodyPr>
            <a:normAutofit lnSpcReduction="10000"/>
          </a:bodyPr>
          <a:lstStyle/>
          <a:p>
            <a:pPr marL="0" indent="0">
              <a:buNone/>
            </a:pPr>
            <a:r>
              <a:rPr lang="en-US" sz="2000" dirty="0" smtClean="0"/>
              <a:t>Let’s calculate the </a:t>
            </a:r>
            <a:r>
              <a:rPr lang="en-US" sz="2000" dirty="0"/>
              <a:t>effect of the acceleration is on clock rates:</a:t>
            </a:r>
          </a:p>
          <a:p>
            <a:endParaRPr lang="en-US" dirty="0"/>
          </a:p>
        </p:txBody>
      </p:sp>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58" y="1006196"/>
            <a:ext cx="2430463" cy="221773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624904" y="1006196"/>
            <a:ext cx="6439268" cy="1908215"/>
          </a:xfrm>
          <a:prstGeom prst="rect">
            <a:avLst/>
          </a:prstGeom>
          <a:noFill/>
        </p:spPr>
        <p:txBody>
          <a:bodyPr wrap="square" rtlCol="0">
            <a:spAutoFit/>
          </a:bodyPr>
          <a:lstStyle/>
          <a:p>
            <a:r>
              <a:rPr lang="en-US" sz="2000" dirty="0"/>
              <a:t>B is a massive object, </a:t>
            </a:r>
            <a:br>
              <a:rPr lang="en-US" sz="2000" dirty="0"/>
            </a:br>
            <a:r>
              <a:rPr lang="en-US" sz="2000" dirty="0"/>
              <a:t>A is less massive, </a:t>
            </a:r>
            <a:r>
              <a:rPr lang="en-US" sz="2000" dirty="0" smtClean="0"/>
              <a:t> held </a:t>
            </a:r>
            <a:r>
              <a:rPr lang="en-US" sz="2000" dirty="0"/>
              <a:t>in orbit by a string.</a:t>
            </a:r>
          </a:p>
          <a:p>
            <a:r>
              <a:rPr lang="en-US" sz="2000" dirty="0" smtClean="0"/>
              <a:t>B  </a:t>
            </a:r>
            <a:r>
              <a:rPr lang="en-US" sz="2000" dirty="0"/>
              <a:t>~doesn't  accelerate.</a:t>
            </a:r>
            <a:r>
              <a:rPr lang="en-US" sz="2000" dirty="0" smtClean="0">
                <a:effectLst/>
              </a:rPr>
              <a:t> </a:t>
            </a:r>
          </a:p>
          <a:p>
            <a:r>
              <a:rPr lang="en-US" sz="2000" dirty="0" smtClean="0"/>
              <a:t>B </a:t>
            </a:r>
            <a:r>
              <a:rPr lang="en-US" sz="2000" dirty="0"/>
              <a:t>says A's clock runs slow </a:t>
            </a:r>
            <a:r>
              <a:rPr lang="en-US" sz="2000" dirty="0" smtClean="0"/>
              <a:t> </a:t>
            </a:r>
            <a:br>
              <a:rPr lang="en-US" sz="2000" dirty="0" smtClean="0"/>
            </a:br>
            <a:r>
              <a:rPr lang="en-US" sz="2000" dirty="0" smtClean="0"/>
              <a:t> </a:t>
            </a:r>
            <a:r>
              <a:rPr lang="en-US" sz="2000" dirty="0"/>
              <a:t>by a factor </a:t>
            </a:r>
            <a:r>
              <a:rPr lang="en-US" sz="2000" dirty="0" smtClean="0"/>
              <a:t>of</a:t>
            </a:r>
            <a:r>
              <a:rPr lang="en-US" dirty="0"/>
              <a:t>:</a:t>
            </a:r>
          </a:p>
          <a:p>
            <a:endParaRPr lang="en-US" dirty="0"/>
          </a:p>
        </p:txBody>
      </p:sp>
      <p:pic>
        <p:nvPicPr>
          <p:cNvPr id="410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3517" y="1900450"/>
            <a:ext cx="1485900" cy="7143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86710" y="2914411"/>
            <a:ext cx="9067800" cy="3785652"/>
          </a:xfrm>
          <a:prstGeom prst="rect">
            <a:avLst/>
          </a:prstGeom>
          <a:noFill/>
        </p:spPr>
        <p:txBody>
          <a:bodyPr wrap="square" rtlCol="0">
            <a:spAutoFit/>
          </a:bodyPr>
          <a:lstStyle/>
          <a:p>
            <a:r>
              <a:rPr lang="en-US" sz="2000" dirty="0" smtClean="0"/>
              <a:t>			What does A say about B?</a:t>
            </a:r>
          </a:p>
          <a:p>
            <a:r>
              <a:rPr lang="en-US" sz="2000" dirty="0" smtClean="0"/>
              <a:t>If A weren't accelerating, she would see B as slowed by a factor of 1/</a:t>
            </a:r>
            <a:r>
              <a:rPr lang="en-US" sz="2000" dirty="0" err="1" smtClean="0">
                <a:latin typeface="Symbol" pitchFamily="18" charset="2"/>
              </a:rPr>
              <a:t>γ</a:t>
            </a:r>
            <a:r>
              <a:rPr lang="en-US" sz="2000" dirty="0" smtClean="0"/>
              <a:t>. But since A circles B repeatedly, they can compare times on each orbit, with </a:t>
            </a:r>
            <a:r>
              <a:rPr lang="en-US" sz="2000" u="sng" dirty="0" smtClean="0"/>
              <a:t>no change in signal transmission times</a:t>
            </a:r>
            <a:r>
              <a:rPr lang="en-US" sz="2000" dirty="0" smtClean="0"/>
              <a:t>. So A and B must agree about who is faster and by what factor.  Thus A also thinks that B's time runs faster by a factor of </a:t>
            </a:r>
            <a:r>
              <a:rPr lang="en-US" sz="2000" dirty="0" err="1">
                <a:latin typeface="Symbol" pitchFamily="18" charset="2"/>
              </a:rPr>
              <a:t>γ</a:t>
            </a:r>
            <a:r>
              <a:rPr lang="en-US" sz="2000" dirty="0" smtClean="0"/>
              <a:t> . The net effect of A's acceleration in speeding the rate at which </a:t>
            </a:r>
            <a:br>
              <a:rPr lang="en-US" sz="2000" dirty="0" smtClean="0"/>
            </a:br>
            <a:r>
              <a:rPr lang="en-US" sz="2000" dirty="0" smtClean="0"/>
              <a:t>A sees B's clocks run is thus a factor of:</a:t>
            </a:r>
          </a:p>
          <a:p>
            <a:r>
              <a:rPr lang="en-US" sz="2000" dirty="0"/>
              <a:t>T</a:t>
            </a:r>
            <a:r>
              <a:rPr lang="en-US" sz="2000" dirty="0" smtClean="0"/>
              <a:t>his agrees with our argument from</a:t>
            </a:r>
          </a:p>
          <a:p>
            <a:r>
              <a:rPr lang="en-US" sz="2000" dirty="0" smtClean="0"/>
              <a:t>stacked light clocks: the clock rate increases with the distance in the direction of the acceleration, decreases the other way. This is also just the amount needed to get Beth and Alice to agree.  (We won't try to make the argument accurate beyond the linear term in the acceleration- we would have to worry about who measures  "a" and "R".)</a:t>
            </a:r>
            <a:endParaRPr lang="en-US" sz="2000" dirty="0"/>
          </a:p>
        </p:txBody>
      </p:sp>
      <p:sp>
        <p:nvSpPr>
          <p:cNvPr id="16"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ext uri="{D42A27DB-BD31-4B8C-83A1-F6EECF244321}">
                <p14:modId xmlns:p14="http://schemas.microsoft.com/office/powerpoint/2010/main" val="3139905571"/>
              </p:ext>
            </p:extLst>
          </p:nvPr>
        </p:nvGraphicFramePr>
        <p:xfrm>
          <a:off x="5034529" y="4495800"/>
          <a:ext cx="3063875" cy="936625"/>
        </p:xfrm>
        <a:graphic>
          <a:graphicData uri="http://schemas.openxmlformats.org/presentationml/2006/ole">
            <mc:AlternateContent xmlns:mc="http://schemas.openxmlformats.org/markup-compatibility/2006">
              <mc:Choice xmlns:v="urn:schemas-microsoft-com:vml" Requires="v">
                <p:oleObj spid="_x0000_s4137" name="Equation" r:id="rId5" imgW="3060700" imgH="939800" progId="Equation.DSMT4">
                  <p:embed/>
                </p:oleObj>
              </mc:Choice>
              <mc:Fallback>
                <p:oleObj name="Equation" r:id="rId5" imgW="3060700" imgH="939800" progId="Equation.DSMT4">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34529" y="4495800"/>
                        <a:ext cx="3063875" cy="936625"/>
                      </a:xfrm>
                      <a:prstGeom prst="rect">
                        <a:avLst/>
                      </a:prstGeom>
                      <a:noFill/>
                      <a:ln>
                        <a:solidFill>
                          <a:schemeClr val="tx1"/>
                        </a:solidFill>
                      </a:ln>
                    </p:spPr>
                  </p:pic>
                </p:oleObj>
              </mc:Fallback>
            </mc:AlternateContent>
          </a:graphicData>
        </a:graphic>
      </p:graphicFrame>
    </p:spTree>
    <p:extLst>
      <p:ext uri="{BB962C8B-B14F-4D97-AF65-F5344CB8AC3E}">
        <p14:creationId xmlns:p14="http://schemas.microsoft.com/office/powerpoint/2010/main" val="16216817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1878</Words>
  <Application>Microsoft Macintosh PowerPoint</Application>
  <PresentationFormat>On-screen Show (4:3)</PresentationFormat>
  <Paragraphs>139</Paragraphs>
  <Slides>19</Slides>
  <Notes>0</Notes>
  <HiddenSlides>1</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Office Theme</vt:lpstr>
      <vt:lpstr>Picture</vt:lpstr>
      <vt:lpstr>Equation</vt:lpstr>
      <vt:lpstr>What sort of things happen in accelerated frames? Why use them?</vt:lpstr>
      <vt:lpstr>The twin paradox</vt:lpstr>
      <vt:lpstr>Twin Non-Paradox</vt:lpstr>
      <vt:lpstr>Defining Coordinates</vt:lpstr>
      <vt:lpstr>Do Inertial Frames Exist?</vt:lpstr>
      <vt:lpstr>Can we follow Einstein’s Recipe?</vt:lpstr>
      <vt:lpstr>Accelerating Clocks</vt:lpstr>
      <vt:lpstr>Time and Position</vt:lpstr>
      <vt:lpstr>How Big an Effect?</vt:lpstr>
      <vt:lpstr>The Accelerating Observer</vt:lpstr>
      <vt:lpstr>Oddities of Accelerating Frames</vt:lpstr>
      <vt:lpstr>Non-uniform Acceleration</vt:lpstr>
      <vt:lpstr>Curved Geometries</vt:lpstr>
      <vt:lpstr>Our Choice of Frames</vt:lpstr>
      <vt:lpstr>Why choose accelerating frames?</vt:lpstr>
      <vt:lpstr>The equivalence principle</vt:lpstr>
      <vt:lpstr>The equivalence principle</vt:lpstr>
      <vt:lpstr>Einstein proposed another generalization</vt:lpstr>
      <vt:lpstr>If we accept Einstein's generalization…</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Physics</dc:creator>
  <cp:lastModifiedBy>David Ceperley</cp:lastModifiedBy>
  <cp:revision>27</cp:revision>
  <dcterms:created xsi:type="dcterms:W3CDTF">2013-08-01T15:41:18Z</dcterms:created>
  <dcterms:modified xsi:type="dcterms:W3CDTF">2015-02-26T17:18:07Z</dcterms:modified>
</cp:coreProperties>
</file>