
<file path=[Content_Types].xml><?xml version="1.0" encoding="utf-8"?>
<Types xmlns="http://schemas.openxmlformats.org/package/2006/content-types">
  <Default Extension="png" ContentType="image/pn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62" r:id="rId5"/>
    <p:sldId id="263" r:id="rId6"/>
    <p:sldId id="274" r:id="rId7"/>
    <p:sldId id="264" r:id="rId8"/>
    <p:sldId id="266" r:id="rId9"/>
    <p:sldId id="265" r:id="rId10"/>
    <p:sldId id="267" r:id="rId11"/>
    <p:sldId id="276" r:id="rId12"/>
    <p:sldId id="268" r:id="rId13"/>
    <p:sldId id="269" r:id="rId14"/>
    <p:sldId id="270" r:id="rId15"/>
    <p:sldId id="271" r:id="rId16"/>
    <p:sldId id="272" r:id="rId17"/>
    <p:sldId id="273" r:id="rId18"/>
    <p:sldId id="275"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391028-3179-4F09-B1EC-79977F34E960}" type="datetimeFigureOut">
              <a:rPr lang="en-US" smtClean="0"/>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A7E88-7A99-445D-9216-B417F8CED294}" type="slidenum">
              <a:rPr lang="en-US" smtClean="0"/>
              <a:t>‹#›</a:t>
            </a:fld>
            <a:endParaRPr lang="en-US"/>
          </a:p>
        </p:txBody>
      </p:sp>
    </p:spTree>
    <p:extLst>
      <p:ext uri="{BB962C8B-B14F-4D97-AF65-F5344CB8AC3E}">
        <p14:creationId xmlns:p14="http://schemas.microsoft.com/office/powerpoint/2010/main" val="3582384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391028-3179-4F09-B1EC-79977F34E960}" type="datetimeFigureOut">
              <a:rPr lang="en-US" smtClean="0"/>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A7E88-7A99-445D-9216-B417F8CED294}" type="slidenum">
              <a:rPr lang="en-US" smtClean="0"/>
              <a:t>‹#›</a:t>
            </a:fld>
            <a:endParaRPr lang="en-US"/>
          </a:p>
        </p:txBody>
      </p:sp>
    </p:spTree>
    <p:extLst>
      <p:ext uri="{BB962C8B-B14F-4D97-AF65-F5344CB8AC3E}">
        <p14:creationId xmlns:p14="http://schemas.microsoft.com/office/powerpoint/2010/main" val="3149607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391028-3179-4F09-B1EC-79977F34E960}" type="datetimeFigureOut">
              <a:rPr lang="en-US" smtClean="0"/>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A7E88-7A99-445D-9216-B417F8CED294}" type="slidenum">
              <a:rPr lang="en-US" smtClean="0"/>
              <a:t>‹#›</a:t>
            </a:fld>
            <a:endParaRPr lang="en-US"/>
          </a:p>
        </p:txBody>
      </p:sp>
    </p:spTree>
    <p:extLst>
      <p:ext uri="{BB962C8B-B14F-4D97-AF65-F5344CB8AC3E}">
        <p14:creationId xmlns:p14="http://schemas.microsoft.com/office/powerpoint/2010/main" val="3216827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391028-3179-4F09-B1EC-79977F34E960}" type="datetimeFigureOut">
              <a:rPr lang="en-US" smtClean="0"/>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A7E88-7A99-445D-9216-B417F8CED294}" type="slidenum">
              <a:rPr lang="en-US" smtClean="0"/>
              <a:t>‹#›</a:t>
            </a:fld>
            <a:endParaRPr lang="en-US"/>
          </a:p>
        </p:txBody>
      </p:sp>
    </p:spTree>
    <p:extLst>
      <p:ext uri="{BB962C8B-B14F-4D97-AF65-F5344CB8AC3E}">
        <p14:creationId xmlns:p14="http://schemas.microsoft.com/office/powerpoint/2010/main" val="3318451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391028-3179-4F09-B1EC-79977F34E960}" type="datetimeFigureOut">
              <a:rPr lang="en-US" smtClean="0"/>
              <a:t>10/8/2013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A7E88-7A99-445D-9216-B417F8CED294}" type="slidenum">
              <a:rPr lang="en-US" smtClean="0"/>
              <a:t>‹#›</a:t>
            </a:fld>
            <a:endParaRPr lang="en-US"/>
          </a:p>
        </p:txBody>
      </p:sp>
    </p:spTree>
    <p:extLst>
      <p:ext uri="{BB962C8B-B14F-4D97-AF65-F5344CB8AC3E}">
        <p14:creationId xmlns:p14="http://schemas.microsoft.com/office/powerpoint/2010/main" val="1130316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391028-3179-4F09-B1EC-79977F34E960}" type="datetimeFigureOut">
              <a:rPr lang="en-US" smtClean="0"/>
              <a:t>10/8/2013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0A7E88-7A99-445D-9216-B417F8CED294}" type="slidenum">
              <a:rPr lang="en-US" smtClean="0"/>
              <a:t>‹#›</a:t>
            </a:fld>
            <a:endParaRPr lang="en-US"/>
          </a:p>
        </p:txBody>
      </p:sp>
    </p:spTree>
    <p:extLst>
      <p:ext uri="{BB962C8B-B14F-4D97-AF65-F5344CB8AC3E}">
        <p14:creationId xmlns:p14="http://schemas.microsoft.com/office/powerpoint/2010/main" val="668288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391028-3179-4F09-B1EC-79977F34E960}" type="datetimeFigureOut">
              <a:rPr lang="en-US" smtClean="0"/>
              <a:t>10/8/2013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0A7E88-7A99-445D-9216-B417F8CED294}" type="slidenum">
              <a:rPr lang="en-US" smtClean="0"/>
              <a:t>‹#›</a:t>
            </a:fld>
            <a:endParaRPr lang="en-US"/>
          </a:p>
        </p:txBody>
      </p:sp>
    </p:spTree>
    <p:extLst>
      <p:ext uri="{BB962C8B-B14F-4D97-AF65-F5344CB8AC3E}">
        <p14:creationId xmlns:p14="http://schemas.microsoft.com/office/powerpoint/2010/main" val="1740676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391028-3179-4F09-B1EC-79977F34E960}" type="datetimeFigureOut">
              <a:rPr lang="en-US" smtClean="0"/>
              <a:t>10/8/2013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0A7E88-7A99-445D-9216-B417F8CED294}" type="slidenum">
              <a:rPr lang="en-US" smtClean="0"/>
              <a:t>‹#›</a:t>
            </a:fld>
            <a:endParaRPr lang="en-US"/>
          </a:p>
        </p:txBody>
      </p:sp>
    </p:spTree>
    <p:extLst>
      <p:ext uri="{BB962C8B-B14F-4D97-AF65-F5344CB8AC3E}">
        <p14:creationId xmlns:p14="http://schemas.microsoft.com/office/powerpoint/2010/main" val="372635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391028-3179-4F09-B1EC-79977F34E960}" type="datetimeFigureOut">
              <a:rPr lang="en-US" smtClean="0"/>
              <a:t>10/8/2013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0A7E88-7A99-445D-9216-B417F8CED294}" type="slidenum">
              <a:rPr lang="en-US" smtClean="0"/>
              <a:t>‹#›</a:t>
            </a:fld>
            <a:endParaRPr lang="en-US"/>
          </a:p>
        </p:txBody>
      </p:sp>
    </p:spTree>
    <p:extLst>
      <p:ext uri="{BB962C8B-B14F-4D97-AF65-F5344CB8AC3E}">
        <p14:creationId xmlns:p14="http://schemas.microsoft.com/office/powerpoint/2010/main" val="3900512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391028-3179-4F09-B1EC-79977F34E960}" type="datetimeFigureOut">
              <a:rPr lang="en-US" smtClean="0"/>
              <a:t>10/8/2013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0A7E88-7A99-445D-9216-B417F8CED294}" type="slidenum">
              <a:rPr lang="en-US" smtClean="0"/>
              <a:t>‹#›</a:t>
            </a:fld>
            <a:endParaRPr lang="en-US"/>
          </a:p>
        </p:txBody>
      </p:sp>
    </p:spTree>
    <p:extLst>
      <p:ext uri="{BB962C8B-B14F-4D97-AF65-F5344CB8AC3E}">
        <p14:creationId xmlns:p14="http://schemas.microsoft.com/office/powerpoint/2010/main" val="994197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391028-3179-4F09-B1EC-79977F34E960}" type="datetimeFigureOut">
              <a:rPr lang="en-US" smtClean="0"/>
              <a:t>10/8/2013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0A7E88-7A99-445D-9216-B417F8CED294}" type="slidenum">
              <a:rPr lang="en-US" smtClean="0"/>
              <a:t>‹#›</a:t>
            </a:fld>
            <a:endParaRPr lang="en-US"/>
          </a:p>
        </p:txBody>
      </p:sp>
    </p:spTree>
    <p:extLst>
      <p:ext uri="{BB962C8B-B14F-4D97-AF65-F5344CB8AC3E}">
        <p14:creationId xmlns:p14="http://schemas.microsoft.com/office/powerpoint/2010/main" val="2545258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391028-3179-4F09-B1EC-79977F34E960}" type="datetimeFigureOut">
              <a:rPr lang="en-US" smtClean="0"/>
              <a:t>10/8/2013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0A7E88-7A99-445D-9216-B417F8CED294}" type="slidenum">
              <a:rPr lang="en-US" smtClean="0"/>
              <a:t>‹#›</a:t>
            </a:fld>
            <a:endParaRPr lang="en-US"/>
          </a:p>
        </p:txBody>
      </p:sp>
    </p:spTree>
    <p:extLst>
      <p:ext uri="{BB962C8B-B14F-4D97-AF65-F5344CB8AC3E}">
        <p14:creationId xmlns:p14="http://schemas.microsoft.com/office/powerpoint/2010/main" val="3530388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
            <a:ext cx="7772400" cy="1470025"/>
          </a:xfrm>
        </p:spPr>
        <p:txBody>
          <a:bodyPr/>
          <a:lstStyle/>
          <a:p>
            <a:r>
              <a:rPr lang="en-US" dirty="0"/>
              <a:t>Gravity and accelerating frames</a:t>
            </a:r>
          </a:p>
        </p:txBody>
      </p:sp>
      <p:sp>
        <p:nvSpPr>
          <p:cNvPr id="3" name="Subtitle 2"/>
          <p:cNvSpPr>
            <a:spLocks noGrp="1"/>
          </p:cNvSpPr>
          <p:nvPr>
            <p:ph type="subTitle" idx="1"/>
          </p:nvPr>
        </p:nvSpPr>
        <p:spPr>
          <a:xfrm>
            <a:off x="381000" y="1371600"/>
            <a:ext cx="8458200" cy="3581400"/>
          </a:xfrm>
        </p:spPr>
        <p:txBody>
          <a:bodyPr>
            <a:normAutofit/>
          </a:bodyPr>
          <a:lstStyle/>
          <a:p>
            <a:pPr lvl="0" algn="l"/>
            <a:r>
              <a:rPr lang="en-US" dirty="0" smtClean="0">
                <a:solidFill>
                  <a:schemeClr val="tx1"/>
                </a:solidFill>
              </a:rPr>
              <a:t>implications </a:t>
            </a:r>
            <a:r>
              <a:rPr lang="en-US" dirty="0">
                <a:solidFill>
                  <a:schemeClr val="tx1"/>
                </a:solidFill>
              </a:rPr>
              <a:t>of equivalence</a:t>
            </a:r>
          </a:p>
          <a:p>
            <a:pPr lvl="0" algn="l"/>
            <a:r>
              <a:rPr lang="en-US" dirty="0">
                <a:solidFill>
                  <a:schemeClr val="tx1"/>
                </a:solidFill>
              </a:rPr>
              <a:t>Is curvature necessary?</a:t>
            </a:r>
          </a:p>
          <a:p>
            <a:pPr lvl="0" algn="l"/>
            <a:r>
              <a:rPr lang="en-US" dirty="0">
                <a:solidFill>
                  <a:schemeClr val="tx1"/>
                </a:solidFill>
              </a:rPr>
              <a:t>Gravitational waves - space is real</a:t>
            </a:r>
          </a:p>
          <a:p>
            <a:pPr lvl="0" algn="l"/>
            <a:r>
              <a:rPr lang="en-US" dirty="0">
                <a:solidFill>
                  <a:schemeClr val="tx1"/>
                </a:solidFill>
              </a:rPr>
              <a:t>Singularities</a:t>
            </a:r>
          </a:p>
          <a:p>
            <a:pPr lvl="0" algn="l"/>
            <a:r>
              <a:rPr lang="en-US" dirty="0">
                <a:solidFill>
                  <a:schemeClr val="tx1"/>
                </a:solidFill>
              </a:rPr>
              <a:t>Global properties of GR: intro to cosmology</a:t>
            </a:r>
          </a:p>
          <a:p>
            <a:pPr lvl="0" algn="l"/>
            <a:r>
              <a:rPr lang="en-US" dirty="0">
                <a:solidFill>
                  <a:schemeClr val="tx1"/>
                </a:solidFill>
              </a:rPr>
              <a:t>Topology, time travel, and other oddities</a:t>
            </a:r>
          </a:p>
          <a:p>
            <a:pPr algn="l"/>
            <a:endParaRPr lang="en-US" dirty="0"/>
          </a:p>
        </p:txBody>
      </p:sp>
      <p:sp>
        <p:nvSpPr>
          <p:cNvPr id="4" name="TextBox 3"/>
          <p:cNvSpPr txBox="1"/>
          <p:nvPr/>
        </p:nvSpPr>
        <p:spPr>
          <a:xfrm>
            <a:off x="228600" y="4876800"/>
            <a:ext cx="8915400" cy="1846659"/>
          </a:xfrm>
          <a:prstGeom prst="rect">
            <a:avLst/>
          </a:prstGeom>
          <a:noFill/>
        </p:spPr>
        <p:txBody>
          <a:bodyPr wrap="square" rtlCol="0">
            <a:spAutoFit/>
          </a:bodyPr>
          <a:lstStyle/>
          <a:p>
            <a:pPr algn="ctr"/>
            <a:r>
              <a:rPr lang="en-US" sz="3200" u="sng" dirty="0"/>
              <a:t>Next time</a:t>
            </a:r>
            <a:endParaRPr lang="en-US" sz="3200" dirty="0"/>
          </a:p>
          <a:p>
            <a:pPr lvl="0"/>
            <a:r>
              <a:rPr lang="en-US" sz="3200" dirty="0"/>
              <a:t>Cosmology</a:t>
            </a:r>
          </a:p>
          <a:p>
            <a:r>
              <a:rPr lang="en-US" sz="3200" dirty="0"/>
              <a:t>Philosophical implications  </a:t>
            </a:r>
          </a:p>
          <a:p>
            <a:endParaRPr lang="en-US" dirty="0"/>
          </a:p>
        </p:txBody>
      </p:sp>
    </p:spTree>
    <p:extLst>
      <p:ext uri="{BB962C8B-B14F-4D97-AF65-F5344CB8AC3E}">
        <p14:creationId xmlns:p14="http://schemas.microsoft.com/office/powerpoint/2010/main" val="3748785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img001"/>
          <p:cNvPicPr>
            <a:picLocks noChangeAspect="1" noChangeArrowheads="1"/>
          </p:cNvPicPr>
          <p:nvPr/>
        </p:nvPicPr>
        <p:blipFill rotWithShape="1">
          <a:blip r:embed="rId2">
            <a:extLst>
              <a:ext uri="{28A0092B-C50C-407E-A947-70E740481C1C}">
                <a14:useLocalDpi xmlns:a14="http://schemas.microsoft.com/office/drawing/2010/main" val="0"/>
              </a:ext>
            </a:extLst>
          </a:blip>
          <a:srcRect l="6364" t="37260" r="31971" b="19056"/>
          <a:stretch/>
        </p:blipFill>
        <p:spPr bwMode="auto">
          <a:xfrm>
            <a:off x="4756420" y="914400"/>
            <a:ext cx="4387580" cy="2325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0"/>
            <a:ext cx="8229600" cy="914400"/>
          </a:xfrm>
        </p:spPr>
        <p:txBody>
          <a:bodyPr/>
          <a:lstStyle/>
          <a:p>
            <a:r>
              <a:rPr lang="en-US" u="sng" dirty="0"/>
              <a:t>Back to the twins</a:t>
            </a:r>
            <a:endParaRPr lang="en-US" dirty="0"/>
          </a:p>
        </p:txBody>
      </p:sp>
      <p:sp>
        <p:nvSpPr>
          <p:cNvPr id="3" name="Content Placeholder 2"/>
          <p:cNvSpPr>
            <a:spLocks noGrp="1"/>
          </p:cNvSpPr>
          <p:nvPr>
            <p:ph idx="1"/>
          </p:nvPr>
        </p:nvSpPr>
        <p:spPr>
          <a:xfrm>
            <a:off x="152400" y="1066800"/>
            <a:ext cx="5029200" cy="1676400"/>
          </a:xfrm>
        </p:spPr>
        <p:txBody>
          <a:bodyPr>
            <a:normAutofit/>
          </a:bodyPr>
          <a:lstStyle/>
          <a:p>
            <a:r>
              <a:rPr lang="en-US" sz="2400" dirty="0"/>
              <a:t>What if Alice doesn't accelerate back toward Earth  using rockets, but instead just slings around using gravity from some big </a:t>
            </a:r>
            <a:r>
              <a:rPr lang="en-US" sz="2400" dirty="0" smtClean="0"/>
              <a:t>planet?</a:t>
            </a:r>
            <a:endParaRPr lang="en-US" sz="2400" dirty="0"/>
          </a:p>
        </p:txBody>
      </p:sp>
      <p:sp>
        <p:nvSpPr>
          <p:cNvPr id="4" name="TextBox 3"/>
          <p:cNvSpPr txBox="1"/>
          <p:nvPr/>
        </p:nvSpPr>
        <p:spPr>
          <a:xfrm>
            <a:off x="0" y="3048000"/>
            <a:ext cx="9144000" cy="2246769"/>
          </a:xfrm>
          <a:prstGeom prst="rect">
            <a:avLst/>
          </a:prstGeom>
          <a:noFill/>
        </p:spPr>
        <p:txBody>
          <a:bodyPr wrap="square" rtlCol="0">
            <a:spAutoFit/>
          </a:bodyPr>
          <a:lstStyle/>
          <a:p>
            <a:r>
              <a:rPr lang="en-US" sz="2000" u="sng" dirty="0"/>
              <a:t>She feels no </a:t>
            </a:r>
            <a:r>
              <a:rPr lang="en-US" sz="2000" u="sng" dirty="0" smtClean="0"/>
              <a:t>accelerations</a:t>
            </a:r>
            <a:r>
              <a:rPr lang="en-US" sz="2000" dirty="0" smtClean="0"/>
              <a:t>, at least not like she would feel a non-gravitational force. </a:t>
            </a:r>
            <a:r>
              <a:rPr lang="en-US" sz="2000" dirty="0"/>
              <a:t>So we can't argue anymore that the one who's younger is the one who "feels no accelerations"- neither twin </a:t>
            </a:r>
            <a:r>
              <a:rPr lang="en-US" sz="2000" i="1" dirty="0"/>
              <a:t>feels </a:t>
            </a:r>
            <a:r>
              <a:rPr lang="en-US" sz="2000" dirty="0"/>
              <a:t>any accelerations. Nonetheless, Alice is younger, because she spent time DOWN in the gravitational field of that big planet, so her clocks were all running </a:t>
            </a:r>
            <a:r>
              <a:rPr lang="en-US" sz="2000" i="1" dirty="0"/>
              <a:t>slow</a:t>
            </a:r>
            <a:r>
              <a:rPr lang="en-US" sz="2000" dirty="0"/>
              <a:t>. </a:t>
            </a:r>
            <a:r>
              <a:rPr lang="en-US" sz="2000" dirty="0" smtClean="0"/>
              <a:t> The only evidence she would “feel” would be that clocks on one side of her ship would run faster than the other- an effect down by a factor of ship size/orbit size from the twin effect.</a:t>
            </a:r>
          </a:p>
        </p:txBody>
      </p:sp>
      <p:sp>
        <p:nvSpPr>
          <p:cNvPr id="6" name="TextBox 5"/>
          <p:cNvSpPr txBox="1"/>
          <p:nvPr/>
        </p:nvSpPr>
        <p:spPr>
          <a:xfrm>
            <a:off x="0" y="5410200"/>
            <a:ext cx="9144000" cy="1323439"/>
          </a:xfrm>
          <a:prstGeom prst="rect">
            <a:avLst/>
          </a:prstGeom>
          <a:noFill/>
        </p:spPr>
        <p:txBody>
          <a:bodyPr wrap="square" rtlCol="0">
            <a:spAutoFit/>
          </a:bodyPr>
          <a:lstStyle/>
          <a:p>
            <a:r>
              <a:rPr lang="en-US" sz="2000" dirty="0" smtClean="0"/>
              <a:t>You </a:t>
            </a:r>
            <a:r>
              <a:rPr lang="en-US" sz="2000" dirty="0"/>
              <a:t>can see G.R. outgrow some of the arguments which led into it. Now we are abandoning the deconstructive phase of asking what traditional constructs are not required by experience. We've got a new theory, and are cranking out results to see if the predictions agree with measurements, not worrying about the philosophy.</a:t>
            </a:r>
          </a:p>
        </p:txBody>
      </p:sp>
    </p:spTree>
    <p:extLst>
      <p:ext uri="{BB962C8B-B14F-4D97-AF65-F5344CB8AC3E}">
        <p14:creationId xmlns:p14="http://schemas.microsoft.com/office/powerpoint/2010/main" val="41869516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dirty="0" smtClean="0"/>
              <a:t>Choices of Coordinates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00522067"/>
              </p:ext>
            </p:extLst>
          </p:nvPr>
        </p:nvGraphicFramePr>
        <p:xfrm>
          <a:off x="5334000" y="762000"/>
          <a:ext cx="3505200" cy="2926080"/>
        </p:xfrm>
        <a:graphic>
          <a:graphicData uri="http://schemas.openxmlformats.org/drawingml/2006/table">
            <a:tbl>
              <a:tblPr>
                <a:effectLst/>
                <a:tableStyleId>{5C22544A-7EE6-4342-B048-85BDC9FD1C3A}</a:tableStyleId>
              </a:tblPr>
              <a:tblGrid>
                <a:gridCol w="350520"/>
                <a:gridCol w="350520"/>
                <a:gridCol w="350520"/>
                <a:gridCol w="350520"/>
                <a:gridCol w="350520"/>
                <a:gridCol w="350520"/>
                <a:gridCol w="350520"/>
                <a:gridCol w="350520"/>
                <a:gridCol w="350520"/>
                <a:gridCol w="350520"/>
              </a:tblGrid>
              <a:tr h="323850">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23850">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23850">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23850">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23850">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04800">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23850">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23850">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bl>
          </a:graphicData>
        </a:graphic>
      </p:graphicFrame>
      <p:sp>
        <p:nvSpPr>
          <p:cNvPr id="5" name="TextBox 4"/>
          <p:cNvSpPr txBox="1"/>
          <p:nvPr/>
        </p:nvSpPr>
        <p:spPr>
          <a:xfrm>
            <a:off x="5181600" y="3810000"/>
            <a:ext cx="3962400" cy="369332"/>
          </a:xfrm>
          <a:prstGeom prst="rect">
            <a:avLst/>
          </a:prstGeom>
          <a:noFill/>
        </p:spPr>
        <p:txBody>
          <a:bodyPr wrap="square" rtlCol="0">
            <a:spAutoFit/>
          </a:bodyPr>
          <a:lstStyle/>
          <a:p>
            <a:r>
              <a:rPr lang="en-US" dirty="0" smtClean="0"/>
              <a:t>0    1     2     3     4    5    6     7    8     9    10        </a:t>
            </a:r>
            <a:endParaRPr lang="en-US" dirty="0"/>
          </a:p>
        </p:txBody>
      </p:sp>
      <p:sp>
        <p:nvSpPr>
          <p:cNvPr id="6" name="TextBox 5"/>
          <p:cNvSpPr txBox="1"/>
          <p:nvPr/>
        </p:nvSpPr>
        <p:spPr>
          <a:xfrm>
            <a:off x="4800600" y="609600"/>
            <a:ext cx="457200" cy="3333818"/>
          </a:xfrm>
          <a:prstGeom prst="rect">
            <a:avLst/>
          </a:prstGeom>
          <a:noFill/>
        </p:spPr>
        <p:txBody>
          <a:bodyPr wrap="square" rtlCol="0">
            <a:spAutoFit/>
          </a:bodyPr>
          <a:lstStyle/>
          <a:p>
            <a:pPr>
              <a:lnSpc>
                <a:spcPts val="2300"/>
              </a:lnSpc>
            </a:pPr>
            <a:r>
              <a:rPr lang="en-US" dirty="0" smtClean="0"/>
              <a:t>0    1     2     3     4    5    6     7    8     9    10        </a:t>
            </a:r>
            <a:endParaRPr lang="en-US" dirty="0"/>
          </a:p>
        </p:txBody>
      </p:sp>
      <p:cxnSp>
        <p:nvCxnSpPr>
          <p:cNvPr id="8" name="Straight Connector 7"/>
          <p:cNvCxnSpPr/>
          <p:nvPr/>
        </p:nvCxnSpPr>
        <p:spPr>
          <a:xfrm flipV="1">
            <a:off x="5334000" y="762000"/>
            <a:ext cx="0" cy="2895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5638800" y="762000"/>
            <a:ext cx="76200" cy="2895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flipV="1">
            <a:off x="5867400" y="762000"/>
            <a:ext cx="152400" cy="2895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V="1">
            <a:off x="6705600" y="762000"/>
            <a:ext cx="228600" cy="2895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V="1">
            <a:off x="7086600" y="762000"/>
            <a:ext cx="685800" cy="2895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7467600" y="762000"/>
            <a:ext cx="457200" cy="2895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flipH="1" flipV="1">
            <a:off x="8077200" y="762000"/>
            <a:ext cx="76200" cy="2971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flipV="1">
            <a:off x="6400800" y="762000"/>
            <a:ext cx="228600" cy="2971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flipV="1">
            <a:off x="8458200" y="762000"/>
            <a:ext cx="228600" cy="2895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V="1">
            <a:off x="8839200" y="762000"/>
            <a:ext cx="0" cy="2895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334000" y="1143000"/>
            <a:ext cx="3505200" cy="152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33" name="Curved Connector 32"/>
          <p:cNvCxnSpPr/>
          <p:nvPr/>
        </p:nvCxnSpPr>
        <p:spPr>
          <a:xfrm flipV="1">
            <a:off x="5334000" y="2743200"/>
            <a:ext cx="3505200" cy="228600"/>
          </a:xfrm>
          <a:prstGeom prst="curvedConnector3">
            <a:avLst/>
          </a:prstGeom>
        </p:spPr>
        <p:style>
          <a:lnRef idx="2">
            <a:schemeClr val="accent1"/>
          </a:lnRef>
          <a:fillRef idx="0">
            <a:schemeClr val="accent1"/>
          </a:fillRef>
          <a:effectRef idx="1">
            <a:schemeClr val="accent1"/>
          </a:effectRef>
          <a:fontRef idx="minor">
            <a:schemeClr val="tx1"/>
          </a:fontRef>
        </p:style>
      </p:cxnSp>
      <p:sp>
        <p:nvSpPr>
          <p:cNvPr id="37" name="Freeform 36"/>
          <p:cNvSpPr/>
          <p:nvPr/>
        </p:nvSpPr>
        <p:spPr>
          <a:xfrm>
            <a:off x="5321300" y="1498600"/>
            <a:ext cx="3517900" cy="330200"/>
          </a:xfrm>
          <a:custGeom>
            <a:avLst/>
            <a:gdLst>
              <a:gd name="connsiteX0" fmla="*/ 0 w 4775200"/>
              <a:gd name="connsiteY0" fmla="*/ 0 h 876300"/>
              <a:gd name="connsiteX1" fmla="*/ 1625600 w 4775200"/>
              <a:gd name="connsiteY1" fmla="*/ 254000 h 876300"/>
              <a:gd name="connsiteX2" fmla="*/ 1638300 w 4775200"/>
              <a:gd name="connsiteY2" fmla="*/ 266700 h 876300"/>
              <a:gd name="connsiteX3" fmla="*/ 3505200 w 4775200"/>
              <a:gd name="connsiteY3" fmla="*/ 203200 h 876300"/>
              <a:gd name="connsiteX4" fmla="*/ 4152900 w 4775200"/>
              <a:gd name="connsiteY4" fmla="*/ 381000 h 876300"/>
              <a:gd name="connsiteX5" fmla="*/ 4775200 w 4775200"/>
              <a:gd name="connsiteY5" fmla="*/ 876300 h 876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75200" h="876300">
                <a:moveTo>
                  <a:pt x="0" y="0"/>
                </a:moveTo>
                <a:lnTo>
                  <a:pt x="1625600" y="254000"/>
                </a:lnTo>
                <a:cubicBezTo>
                  <a:pt x="1898650" y="298450"/>
                  <a:pt x="1638300" y="266700"/>
                  <a:pt x="1638300" y="266700"/>
                </a:cubicBezTo>
                <a:cubicBezTo>
                  <a:pt x="1951567" y="258233"/>
                  <a:pt x="3086100" y="184150"/>
                  <a:pt x="3505200" y="203200"/>
                </a:cubicBezTo>
                <a:cubicBezTo>
                  <a:pt x="3924300" y="222250"/>
                  <a:pt x="3941233" y="268817"/>
                  <a:pt x="4152900" y="381000"/>
                </a:cubicBezTo>
                <a:cubicBezTo>
                  <a:pt x="4364567" y="493183"/>
                  <a:pt x="4775200" y="876300"/>
                  <a:pt x="4775200" y="87630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8" name="Freeform 37"/>
          <p:cNvSpPr/>
          <p:nvPr/>
        </p:nvSpPr>
        <p:spPr>
          <a:xfrm>
            <a:off x="5334000" y="2209800"/>
            <a:ext cx="3505200" cy="381000"/>
          </a:xfrm>
          <a:custGeom>
            <a:avLst/>
            <a:gdLst>
              <a:gd name="connsiteX0" fmla="*/ 0 w 4775200"/>
              <a:gd name="connsiteY0" fmla="*/ 0 h 876300"/>
              <a:gd name="connsiteX1" fmla="*/ 1625600 w 4775200"/>
              <a:gd name="connsiteY1" fmla="*/ 254000 h 876300"/>
              <a:gd name="connsiteX2" fmla="*/ 1638300 w 4775200"/>
              <a:gd name="connsiteY2" fmla="*/ 266700 h 876300"/>
              <a:gd name="connsiteX3" fmla="*/ 3505200 w 4775200"/>
              <a:gd name="connsiteY3" fmla="*/ 203200 h 876300"/>
              <a:gd name="connsiteX4" fmla="*/ 4152900 w 4775200"/>
              <a:gd name="connsiteY4" fmla="*/ 381000 h 876300"/>
              <a:gd name="connsiteX5" fmla="*/ 4775200 w 4775200"/>
              <a:gd name="connsiteY5" fmla="*/ 876300 h 876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75200" h="876300">
                <a:moveTo>
                  <a:pt x="0" y="0"/>
                </a:moveTo>
                <a:lnTo>
                  <a:pt x="1625600" y="254000"/>
                </a:lnTo>
                <a:cubicBezTo>
                  <a:pt x="1898650" y="298450"/>
                  <a:pt x="1638300" y="266700"/>
                  <a:pt x="1638300" y="266700"/>
                </a:cubicBezTo>
                <a:cubicBezTo>
                  <a:pt x="1951567" y="258233"/>
                  <a:pt x="3086100" y="184150"/>
                  <a:pt x="3505200" y="203200"/>
                </a:cubicBezTo>
                <a:cubicBezTo>
                  <a:pt x="3924300" y="222250"/>
                  <a:pt x="3941233" y="268817"/>
                  <a:pt x="4152900" y="381000"/>
                </a:cubicBezTo>
                <a:cubicBezTo>
                  <a:pt x="4364567" y="493183"/>
                  <a:pt x="4775200" y="876300"/>
                  <a:pt x="4775200" y="87630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9" name="Freeform 38"/>
          <p:cNvSpPr/>
          <p:nvPr/>
        </p:nvSpPr>
        <p:spPr>
          <a:xfrm>
            <a:off x="5334000" y="1828800"/>
            <a:ext cx="3505200" cy="381000"/>
          </a:xfrm>
          <a:custGeom>
            <a:avLst/>
            <a:gdLst>
              <a:gd name="connsiteX0" fmla="*/ 0 w 4775200"/>
              <a:gd name="connsiteY0" fmla="*/ 0 h 876300"/>
              <a:gd name="connsiteX1" fmla="*/ 1625600 w 4775200"/>
              <a:gd name="connsiteY1" fmla="*/ 254000 h 876300"/>
              <a:gd name="connsiteX2" fmla="*/ 1638300 w 4775200"/>
              <a:gd name="connsiteY2" fmla="*/ 266700 h 876300"/>
              <a:gd name="connsiteX3" fmla="*/ 3505200 w 4775200"/>
              <a:gd name="connsiteY3" fmla="*/ 203200 h 876300"/>
              <a:gd name="connsiteX4" fmla="*/ 4152900 w 4775200"/>
              <a:gd name="connsiteY4" fmla="*/ 381000 h 876300"/>
              <a:gd name="connsiteX5" fmla="*/ 4775200 w 4775200"/>
              <a:gd name="connsiteY5" fmla="*/ 876300 h 876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75200" h="876300">
                <a:moveTo>
                  <a:pt x="0" y="0"/>
                </a:moveTo>
                <a:lnTo>
                  <a:pt x="1625600" y="254000"/>
                </a:lnTo>
                <a:cubicBezTo>
                  <a:pt x="1898650" y="298450"/>
                  <a:pt x="1638300" y="266700"/>
                  <a:pt x="1638300" y="266700"/>
                </a:cubicBezTo>
                <a:cubicBezTo>
                  <a:pt x="1951567" y="258233"/>
                  <a:pt x="3086100" y="184150"/>
                  <a:pt x="3505200" y="203200"/>
                </a:cubicBezTo>
                <a:cubicBezTo>
                  <a:pt x="3924300" y="222250"/>
                  <a:pt x="3941233" y="268817"/>
                  <a:pt x="4152900" y="381000"/>
                </a:cubicBezTo>
                <a:cubicBezTo>
                  <a:pt x="4364567" y="493183"/>
                  <a:pt x="4775200" y="876300"/>
                  <a:pt x="4775200" y="87630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0" name="Freeform 39"/>
          <p:cNvSpPr/>
          <p:nvPr/>
        </p:nvSpPr>
        <p:spPr>
          <a:xfrm>
            <a:off x="5334000" y="3352800"/>
            <a:ext cx="3505200" cy="228600"/>
          </a:xfrm>
          <a:custGeom>
            <a:avLst/>
            <a:gdLst>
              <a:gd name="connsiteX0" fmla="*/ 0 w 4775200"/>
              <a:gd name="connsiteY0" fmla="*/ 0 h 876300"/>
              <a:gd name="connsiteX1" fmla="*/ 1625600 w 4775200"/>
              <a:gd name="connsiteY1" fmla="*/ 254000 h 876300"/>
              <a:gd name="connsiteX2" fmla="*/ 1638300 w 4775200"/>
              <a:gd name="connsiteY2" fmla="*/ 266700 h 876300"/>
              <a:gd name="connsiteX3" fmla="*/ 3505200 w 4775200"/>
              <a:gd name="connsiteY3" fmla="*/ 203200 h 876300"/>
              <a:gd name="connsiteX4" fmla="*/ 4152900 w 4775200"/>
              <a:gd name="connsiteY4" fmla="*/ 381000 h 876300"/>
              <a:gd name="connsiteX5" fmla="*/ 4775200 w 4775200"/>
              <a:gd name="connsiteY5" fmla="*/ 876300 h 876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75200" h="876300">
                <a:moveTo>
                  <a:pt x="0" y="0"/>
                </a:moveTo>
                <a:lnTo>
                  <a:pt x="1625600" y="254000"/>
                </a:lnTo>
                <a:cubicBezTo>
                  <a:pt x="1898650" y="298450"/>
                  <a:pt x="1638300" y="266700"/>
                  <a:pt x="1638300" y="266700"/>
                </a:cubicBezTo>
                <a:cubicBezTo>
                  <a:pt x="1951567" y="258233"/>
                  <a:pt x="3086100" y="184150"/>
                  <a:pt x="3505200" y="203200"/>
                </a:cubicBezTo>
                <a:cubicBezTo>
                  <a:pt x="3924300" y="222250"/>
                  <a:pt x="3941233" y="268817"/>
                  <a:pt x="4152900" y="381000"/>
                </a:cubicBezTo>
                <a:cubicBezTo>
                  <a:pt x="4364567" y="493183"/>
                  <a:pt x="4775200" y="876300"/>
                  <a:pt x="4775200" y="876300"/>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cxnSp>
        <p:nvCxnSpPr>
          <p:cNvPr id="42" name="Straight Connector 41"/>
          <p:cNvCxnSpPr/>
          <p:nvPr/>
        </p:nvCxnSpPr>
        <p:spPr>
          <a:xfrm flipH="1" flipV="1">
            <a:off x="5334000" y="2590800"/>
            <a:ext cx="3505200" cy="76200"/>
          </a:xfrm>
          <a:prstGeom prst="line">
            <a:avLst/>
          </a:prstGeom>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11293" y="990600"/>
            <a:ext cx="4553225" cy="1323439"/>
          </a:xfrm>
          <a:prstGeom prst="rect">
            <a:avLst/>
          </a:prstGeom>
          <a:noFill/>
        </p:spPr>
        <p:txBody>
          <a:bodyPr wrap="none" rtlCol="0">
            <a:spAutoFit/>
          </a:bodyPr>
          <a:lstStyle/>
          <a:p>
            <a:r>
              <a:rPr lang="en-US" sz="2000" dirty="0" smtClean="0"/>
              <a:t>Either of these grids (black or blue)  is OK!</a:t>
            </a:r>
            <a:br>
              <a:rPr lang="en-US" sz="2000" dirty="0" smtClean="0"/>
            </a:br>
            <a:endParaRPr lang="en-US" sz="2000" dirty="0" smtClean="0"/>
          </a:p>
          <a:p>
            <a:r>
              <a:rPr lang="en-US" sz="2000" dirty="0" smtClean="0"/>
              <a:t>How can you keep the same </a:t>
            </a:r>
            <a:br>
              <a:rPr lang="en-US" sz="2000" dirty="0" smtClean="0"/>
            </a:br>
            <a:r>
              <a:rPr lang="en-US" sz="2000" dirty="0" smtClean="0"/>
              <a:t>laws of physics?</a:t>
            </a:r>
            <a:endParaRPr lang="en-US" sz="2000" dirty="0"/>
          </a:p>
        </p:txBody>
      </p:sp>
      <p:sp>
        <p:nvSpPr>
          <p:cNvPr id="47" name="TextBox 46"/>
          <p:cNvSpPr txBox="1"/>
          <p:nvPr/>
        </p:nvSpPr>
        <p:spPr>
          <a:xfrm>
            <a:off x="0" y="2895600"/>
            <a:ext cx="4114800" cy="2246769"/>
          </a:xfrm>
          <a:prstGeom prst="rect">
            <a:avLst/>
          </a:prstGeom>
          <a:noFill/>
        </p:spPr>
        <p:txBody>
          <a:bodyPr wrap="square" rtlCol="0">
            <a:spAutoFit/>
          </a:bodyPr>
          <a:lstStyle/>
          <a:p>
            <a:r>
              <a:rPr lang="en-US" sz="2000" dirty="0" smtClean="0"/>
              <a:t>Distances are a function not just of the difference in the coordinate labels but also of a “metric tensor” field defined at each coordinate point. That’s not an increase in complication because gravity already required some sort of field like that.</a:t>
            </a:r>
            <a:endParaRPr lang="en-US" sz="2000" dirty="0"/>
          </a:p>
        </p:txBody>
      </p:sp>
    </p:spTree>
    <p:extLst>
      <p:ext uri="{BB962C8B-B14F-4D97-AF65-F5344CB8AC3E}">
        <p14:creationId xmlns:p14="http://schemas.microsoft.com/office/powerpoint/2010/main" val="4228895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dirty="0"/>
              <a:t>What will our straight lines be?</a:t>
            </a:r>
          </a:p>
        </p:txBody>
      </p:sp>
      <p:sp>
        <p:nvSpPr>
          <p:cNvPr id="3" name="Content Placeholder 2"/>
          <p:cNvSpPr>
            <a:spLocks noGrp="1"/>
          </p:cNvSpPr>
          <p:nvPr>
            <p:ph idx="1"/>
          </p:nvPr>
        </p:nvSpPr>
        <p:spPr>
          <a:xfrm>
            <a:off x="0" y="685801"/>
            <a:ext cx="9144000" cy="4571999"/>
          </a:xfrm>
        </p:spPr>
        <p:txBody>
          <a:bodyPr>
            <a:normAutofit/>
          </a:bodyPr>
          <a:lstStyle/>
          <a:p>
            <a:r>
              <a:rPr lang="en-US" sz="2000" dirty="0"/>
              <a:t>If a good definition of a straight line is "the path followed by an object which experiences no forces" we must recognize:</a:t>
            </a:r>
          </a:p>
          <a:p>
            <a:r>
              <a:rPr lang="en-US" sz="2000" dirty="0"/>
              <a:t>Gravity is not experienced: in principle a gravitational field cannot be felt locally. </a:t>
            </a:r>
          </a:p>
          <a:p>
            <a:r>
              <a:rPr lang="en-US" sz="2000" dirty="0" smtClean="0"/>
              <a:t>A</a:t>
            </a:r>
            <a:r>
              <a:rPr lang="en-US" sz="2000" u="sng" dirty="0" smtClean="0"/>
              <a:t> </a:t>
            </a:r>
            <a:r>
              <a:rPr lang="en-US" sz="2000" u="sng" dirty="0"/>
              <a:t>straight line would then be a path followed by some small object in the presence of no influences other than gravity, i.e. in free fall. </a:t>
            </a:r>
            <a:endParaRPr lang="en-US" sz="2000" dirty="0"/>
          </a:p>
          <a:p>
            <a:pPr lvl="1"/>
            <a:r>
              <a:rPr lang="en-US" sz="2000" u="sng" dirty="0"/>
              <a:t>These are called </a:t>
            </a:r>
            <a:r>
              <a:rPr lang="en-US" sz="2000" u="sng" dirty="0" err="1"/>
              <a:t>spacetime</a:t>
            </a:r>
            <a:r>
              <a:rPr lang="en-US" sz="2000" u="sng" dirty="0"/>
              <a:t> geodesics</a:t>
            </a:r>
            <a:endParaRPr lang="en-US" sz="2000" dirty="0"/>
          </a:p>
          <a:p>
            <a:pPr lvl="1"/>
            <a:r>
              <a:rPr lang="en-US" sz="2000" dirty="0"/>
              <a:t>This is the non-Euclidean generalization </a:t>
            </a:r>
            <a:r>
              <a:rPr lang="en-US" sz="2000" dirty="0" smtClean="0"/>
              <a:t/>
            </a:r>
            <a:br>
              <a:rPr lang="en-US" sz="2000" dirty="0" smtClean="0"/>
            </a:br>
            <a:r>
              <a:rPr lang="en-US" sz="2000" dirty="0" smtClean="0"/>
              <a:t>of </a:t>
            </a:r>
            <a:r>
              <a:rPr lang="en-US" sz="2000" dirty="0"/>
              <a:t>Newton’s 1</a:t>
            </a:r>
            <a:r>
              <a:rPr lang="en-US" sz="2000" baseline="30000" dirty="0"/>
              <a:t>st</a:t>
            </a:r>
            <a:r>
              <a:rPr lang="en-US" sz="2000" dirty="0"/>
              <a:t> law.</a:t>
            </a:r>
          </a:p>
          <a:p>
            <a:r>
              <a:rPr lang="en-US" sz="2000" dirty="0"/>
              <a:t>A geodesic is defined to be the shortest </a:t>
            </a:r>
            <a:r>
              <a:rPr lang="en-US" sz="2000" dirty="0" smtClean="0"/>
              <a:t>line between</a:t>
            </a:r>
            <a:br>
              <a:rPr lang="en-US" sz="2000" dirty="0" smtClean="0"/>
            </a:br>
            <a:r>
              <a:rPr lang="en-US" sz="2000" dirty="0" smtClean="0"/>
              <a:t>two </a:t>
            </a:r>
            <a:r>
              <a:rPr lang="en-US" sz="2000" dirty="0"/>
              <a:t>points on a surface. </a:t>
            </a:r>
            <a:r>
              <a:rPr lang="en-US" sz="2000" dirty="0" smtClean="0"/>
              <a:t>In </a:t>
            </a:r>
            <a:r>
              <a:rPr lang="en-US" sz="2000" dirty="0" err="1"/>
              <a:t>spacetime</a:t>
            </a:r>
            <a:r>
              <a:rPr lang="en-US" sz="2000" dirty="0"/>
              <a:t>, this is </a:t>
            </a:r>
            <a:r>
              <a:rPr lang="en-US" sz="2000" dirty="0" smtClean="0"/>
              <a:t/>
            </a:r>
            <a:br>
              <a:rPr lang="en-US" sz="2000" dirty="0" smtClean="0"/>
            </a:br>
            <a:r>
              <a:rPr lang="en-US" sz="2000" dirty="0" smtClean="0"/>
              <a:t>generalized </a:t>
            </a:r>
            <a:r>
              <a:rPr lang="en-US" sz="2000" dirty="0"/>
              <a:t>to be </a:t>
            </a:r>
            <a:r>
              <a:rPr lang="en-US" sz="2000" dirty="0" smtClean="0"/>
              <a:t>the</a:t>
            </a:r>
            <a:r>
              <a:rPr lang="en-US" sz="2000" dirty="0"/>
              <a:t> </a:t>
            </a:r>
            <a:r>
              <a:rPr lang="en-US" sz="2000" dirty="0" smtClean="0"/>
              <a:t> world </a:t>
            </a:r>
            <a:r>
              <a:rPr lang="en-US" sz="2000" dirty="0"/>
              <a:t>line which has the </a:t>
            </a:r>
            <a:r>
              <a:rPr lang="en-US" sz="2000" dirty="0" smtClean="0"/>
              <a:t/>
            </a:r>
            <a:br>
              <a:rPr lang="en-US" sz="2000" dirty="0" smtClean="0"/>
            </a:br>
            <a:r>
              <a:rPr lang="en-US" sz="2000" dirty="0" smtClean="0"/>
              <a:t>largest </a:t>
            </a:r>
            <a:r>
              <a:rPr lang="en-US" sz="2000" dirty="0"/>
              <a:t>interval </a:t>
            </a:r>
            <a:r>
              <a:rPr lang="en-US" sz="2000" dirty="0" smtClean="0"/>
              <a:t>between </a:t>
            </a:r>
            <a:r>
              <a:rPr lang="en-US" sz="2000" dirty="0"/>
              <a:t>two events (4-d points</a:t>
            </a:r>
            <a:r>
              <a:rPr lang="en-US" sz="2000" dirty="0" smtClean="0"/>
              <a:t>).</a:t>
            </a:r>
          </a:p>
          <a:p>
            <a:pPr lvl="1"/>
            <a:r>
              <a:rPr lang="en-US" sz="1600" dirty="0" smtClean="0"/>
              <a:t> </a:t>
            </a:r>
            <a:r>
              <a:rPr lang="en-US" sz="1600" dirty="0"/>
              <a:t>(“Largest” is an artifact of the - sign.) </a:t>
            </a: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1200" y="2514600"/>
            <a:ext cx="3178175" cy="191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37312" y="4549775"/>
            <a:ext cx="2706688"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0" y="5226784"/>
            <a:ext cx="6476914" cy="1631216"/>
          </a:xfrm>
          <a:prstGeom prst="rect">
            <a:avLst/>
          </a:prstGeom>
          <a:noFill/>
        </p:spPr>
        <p:txBody>
          <a:bodyPr wrap="square" rtlCol="0">
            <a:spAutoFit/>
          </a:bodyPr>
          <a:lstStyle/>
          <a:p>
            <a:pPr marL="0" lvl="1"/>
            <a:r>
              <a:rPr lang="en-US" sz="2000" dirty="0">
                <a:cs typeface="Arial" pitchFamily="34" charset="0"/>
              </a:rPr>
              <a:t>On the sphere there are no parallel lines.  All geodesics intersect.  </a:t>
            </a:r>
            <a:br>
              <a:rPr lang="en-US" sz="2000" dirty="0">
                <a:cs typeface="Arial" pitchFamily="34" charset="0"/>
              </a:rPr>
            </a:br>
            <a:r>
              <a:rPr lang="en-US" sz="2000" dirty="0">
                <a:cs typeface="Arial" pitchFamily="34" charset="0"/>
              </a:rPr>
              <a:t>Similarly, the interpretation of the trajectory of a dropped ball near the Earth is that its world line appears to start out parallel to the Earth’s, but inevitably intersects it</a:t>
            </a:r>
            <a:r>
              <a:rPr lang="en-US" sz="2000" dirty="0" smtClean="0">
                <a:cs typeface="Arial" pitchFamily="34" charset="0"/>
              </a:rPr>
              <a:t>.</a:t>
            </a:r>
            <a:endParaRPr lang="en-US" sz="2000" dirty="0">
              <a:cs typeface="Arial" pitchFamily="34" charset="0"/>
            </a:endParaRPr>
          </a:p>
        </p:txBody>
      </p:sp>
    </p:spTree>
    <p:extLst>
      <p:ext uri="{BB962C8B-B14F-4D97-AF65-F5344CB8AC3E}">
        <p14:creationId xmlns:p14="http://schemas.microsoft.com/office/powerpoint/2010/main" val="1338879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u="sng" dirty="0"/>
              <a:t>Do we need curved </a:t>
            </a:r>
            <a:r>
              <a:rPr lang="en-US" u="sng" dirty="0" err="1"/>
              <a:t>spacetime</a:t>
            </a:r>
            <a:r>
              <a:rPr lang="en-US" u="sng" dirty="0"/>
              <a:t>?</a:t>
            </a:r>
            <a:endParaRPr lang="en-US" dirty="0"/>
          </a:p>
        </p:txBody>
      </p:sp>
      <p:sp>
        <p:nvSpPr>
          <p:cNvPr id="3" name="Content Placeholder 2"/>
          <p:cNvSpPr>
            <a:spLocks noGrp="1"/>
          </p:cNvSpPr>
          <p:nvPr>
            <p:ph idx="1"/>
          </p:nvPr>
        </p:nvSpPr>
        <p:spPr>
          <a:xfrm>
            <a:off x="0" y="1066800"/>
            <a:ext cx="9144000" cy="5562600"/>
          </a:xfrm>
        </p:spPr>
        <p:txBody>
          <a:bodyPr>
            <a:normAutofit fontScale="92500" lnSpcReduction="20000"/>
          </a:bodyPr>
          <a:lstStyle/>
          <a:p>
            <a:r>
              <a:rPr lang="en-US" sz="2600" dirty="0"/>
              <a:t>Just to be sure it is </a:t>
            </a:r>
            <a:r>
              <a:rPr lang="en-US" sz="2600" dirty="0" smtClean="0"/>
              <a:t>clear:</a:t>
            </a:r>
            <a:br>
              <a:rPr lang="en-US" sz="2600" dirty="0" smtClean="0"/>
            </a:br>
            <a:r>
              <a:rPr lang="en-US" sz="2600" dirty="0" smtClean="0"/>
              <a:t>The </a:t>
            </a:r>
            <a:r>
              <a:rPr lang="en-US" sz="2600" dirty="0"/>
              <a:t>2-d examples of curved surfaces allow us to look at things from “outside.”  However, a </a:t>
            </a:r>
            <a:r>
              <a:rPr lang="en-US" sz="2600" dirty="0" smtClean="0"/>
              <a:t>2</a:t>
            </a:r>
            <a:r>
              <a:rPr lang="en-US" sz="2600" dirty="0"/>
              <a:t>-d person confined to the surface and with no knowledge of the 3</a:t>
            </a:r>
            <a:r>
              <a:rPr lang="en-US" sz="2600" baseline="30000" dirty="0"/>
              <a:t>rd</a:t>
            </a:r>
            <a:r>
              <a:rPr lang="en-US" sz="2600" dirty="0"/>
              <a:t> </a:t>
            </a:r>
            <a:r>
              <a:rPr lang="en-US" sz="2600" dirty="0" smtClean="0"/>
              <a:t>dimension could </a:t>
            </a:r>
            <a:r>
              <a:rPr lang="en-US" sz="2600" dirty="0"/>
              <a:t>still infer the </a:t>
            </a:r>
            <a:r>
              <a:rPr lang="en-US" sz="2600" i="1" dirty="0"/>
              <a:t>curvature from his own geometrical measurements</a:t>
            </a:r>
            <a:r>
              <a:rPr lang="en-US" sz="2600" dirty="0"/>
              <a:t> (</a:t>
            </a:r>
            <a:r>
              <a:rPr lang="en-US" sz="2600" i="1" dirty="0"/>
              <a:t>e.g.</a:t>
            </a:r>
            <a:r>
              <a:rPr lang="en-US" sz="2600" dirty="0"/>
              <a:t>, the angles of triangles).  That’s the situation we 4-d people find ourselves in. The curvature can be completely defined and all experimental predictions, </a:t>
            </a:r>
            <a:r>
              <a:rPr lang="en-US" sz="2600" dirty="0" smtClean="0"/>
              <a:t>etc. </a:t>
            </a:r>
            <a:r>
              <a:rPr lang="en-US" sz="2600" dirty="0"/>
              <a:t>made with </a:t>
            </a:r>
            <a:r>
              <a:rPr lang="en-US" sz="2600" i="1" dirty="0"/>
              <a:t>no reference to some other dimensions</a:t>
            </a:r>
            <a:r>
              <a:rPr lang="en-US" sz="2600" dirty="0" smtClean="0"/>
              <a:t>.</a:t>
            </a:r>
            <a:br>
              <a:rPr lang="en-US" sz="2600" dirty="0" smtClean="0"/>
            </a:br>
            <a:endParaRPr lang="en-US" sz="2600" dirty="0"/>
          </a:p>
          <a:p>
            <a:pPr lvl="1"/>
            <a:r>
              <a:rPr lang="en-US" sz="2200" dirty="0" smtClean="0"/>
              <a:t>This </a:t>
            </a:r>
            <a:r>
              <a:rPr lang="en-US" sz="2200" dirty="0"/>
              <a:t>claim does not mean that no other dimensions exist, just that they are irrelevant to the question of whether our familiar dimensions form a flat space</a:t>
            </a:r>
            <a:r>
              <a:rPr lang="en-US" sz="2200" dirty="0" smtClean="0"/>
              <a:t>.</a:t>
            </a:r>
            <a:br>
              <a:rPr lang="en-US" sz="2200" dirty="0" smtClean="0"/>
            </a:br>
            <a:endParaRPr lang="en-US" sz="2200" dirty="0"/>
          </a:p>
          <a:p>
            <a:r>
              <a:rPr lang="en-US" sz="2600" dirty="0"/>
              <a:t>The immediate question is do we need curved </a:t>
            </a:r>
            <a:r>
              <a:rPr lang="en-US" sz="2600" dirty="0" err="1"/>
              <a:t>spacetime</a:t>
            </a:r>
            <a:r>
              <a:rPr lang="en-US" sz="2600" dirty="0"/>
              <a:t>, or can we get away with “flat” geometry?  (</a:t>
            </a:r>
            <a:r>
              <a:rPr lang="en-US" sz="2600" dirty="0" err="1"/>
              <a:t>Sklar</a:t>
            </a:r>
            <a:r>
              <a:rPr lang="en-US" sz="2600" dirty="0"/>
              <a:t>, 55-67) We have already seen that if we want to put accelerated observers on a par with inertial ones, we need curvature.  If we don’t do this, then we need to say that the forces accelerated observers </a:t>
            </a:r>
            <a:r>
              <a:rPr lang="en-US" sz="2600" dirty="0" smtClean="0"/>
              <a:t>experience </a:t>
            </a:r>
            <a:r>
              <a:rPr lang="en-US" sz="2600" dirty="0"/>
              <a:t>are </a:t>
            </a:r>
            <a:r>
              <a:rPr lang="en-US" sz="2600" dirty="0" err="1"/>
              <a:t>pseudoforces</a:t>
            </a:r>
            <a:r>
              <a:rPr lang="en-US" sz="2600" dirty="0"/>
              <a:t> akin to the centrifugal force.  Are these two views equivalent?</a:t>
            </a:r>
          </a:p>
          <a:p>
            <a:endParaRPr lang="en-US" dirty="0"/>
          </a:p>
        </p:txBody>
      </p:sp>
    </p:spTree>
    <p:extLst>
      <p:ext uri="{BB962C8B-B14F-4D97-AF65-F5344CB8AC3E}">
        <p14:creationId xmlns:p14="http://schemas.microsoft.com/office/powerpoint/2010/main" val="831176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dirty="0" smtClean="0"/>
              <a:t>Global vs. Local</a:t>
            </a:r>
            <a:endParaRPr lang="en-US" dirty="0"/>
          </a:p>
        </p:txBody>
      </p:sp>
      <p:sp>
        <p:nvSpPr>
          <p:cNvPr id="3" name="Content Placeholder 2"/>
          <p:cNvSpPr>
            <a:spLocks noGrp="1"/>
          </p:cNvSpPr>
          <p:nvPr>
            <p:ph idx="1"/>
          </p:nvPr>
        </p:nvSpPr>
        <p:spPr>
          <a:xfrm>
            <a:off x="0" y="762000"/>
            <a:ext cx="9144000" cy="6096000"/>
          </a:xfrm>
        </p:spPr>
        <p:txBody>
          <a:bodyPr>
            <a:noAutofit/>
          </a:bodyPr>
          <a:lstStyle/>
          <a:p>
            <a:r>
              <a:rPr lang="en-US" sz="2000" dirty="0"/>
              <a:t>They are equivalent locally (if no singularities), but not globally. Only special configurations of gravity (uniform gravity, for example) can be completely eliminated by going to an accelerated reference frame.  In particular, </a:t>
            </a:r>
            <a:r>
              <a:rPr lang="en-US" sz="2000" dirty="0" err="1"/>
              <a:t>nonuniform</a:t>
            </a:r>
            <a:r>
              <a:rPr lang="en-US" sz="2000" dirty="0"/>
              <a:t> gravity gives tidal forces which can’t be transformed away.  One can maintain flat geometry if one attributes effects such as the slowing of clocks to dynamics (similar to the pre-SR Lorentz contraction, etc.), but that gains one nothing and is vulnerable to the same criticism (it’s </a:t>
            </a:r>
            <a:r>
              <a:rPr lang="en-US" sz="2000" i="1" dirty="0"/>
              <a:t>ad hoc</a:t>
            </a:r>
            <a:r>
              <a:rPr lang="en-US" sz="2000" dirty="0"/>
              <a:t>) that Einstein made of the pre-SR theories.</a:t>
            </a:r>
          </a:p>
          <a:p>
            <a:r>
              <a:rPr lang="en-US" sz="2000" dirty="0"/>
              <a:t>Imagine the universe really had the topology of a sphere, that has global consequences (</a:t>
            </a:r>
            <a:r>
              <a:rPr lang="en-US" sz="2000" i="1" dirty="0"/>
              <a:t>e.g.</a:t>
            </a:r>
            <a:r>
              <a:rPr lang="en-US" sz="2000" dirty="0"/>
              <a:t>, one might be able to go around) which can’t happen in flat space. The large scale geometry of the universe is still not known. (More on this later.) </a:t>
            </a:r>
            <a:r>
              <a:rPr lang="en-US" sz="2000" dirty="0" smtClean="0"/>
              <a:t>However, </a:t>
            </a:r>
            <a:r>
              <a:rPr lang="en-US" sz="2000" dirty="0"/>
              <a:t>it </a:t>
            </a:r>
            <a:r>
              <a:rPr lang="en-US" sz="2000" dirty="0" smtClean="0"/>
              <a:t>has been shown mathematically that </a:t>
            </a:r>
            <a:r>
              <a:rPr lang="en-US" sz="2000" dirty="0"/>
              <a:t>the geometry must have at least one singularity- an infinite deviation from the simple flat-space picture- which would be extremely hard to mimic in some fancy flat-space model.</a:t>
            </a:r>
          </a:p>
          <a:p>
            <a:r>
              <a:rPr lang="en-US" sz="2000" dirty="0"/>
              <a:t>Furthermore, GR makes many detailed predictions which have been beautifully confirmed, and which beat the predictions of a whole slew of rivals- most of which also have curved space, anyway. There is no competing theory with the </a:t>
            </a:r>
            <a:r>
              <a:rPr lang="en-US" sz="2000" dirty="0" smtClean="0"/>
              <a:t>same simplicity </a:t>
            </a:r>
            <a:r>
              <a:rPr lang="en-US" sz="2000" dirty="0"/>
              <a:t>and predictive power, except theories whose predictions are already known to be wrong</a:t>
            </a:r>
            <a:r>
              <a:rPr lang="en-US" sz="2000" dirty="0" smtClean="0"/>
              <a:t>.</a:t>
            </a:r>
            <a:endParaRPr lang="en-US" sz="2000" dirty="0"/>
          </a:p>
        </p:txBody>
      </p:sp>
    </p:spTree>
    <p:extLst>
      <p:ext uri="{BB962C8B-B14F-4D97-AF65-F5344CB8AC3E}">
        <p14:creationId xmlns:p14="http://schemas.microsoft.com/office/powerpoint/2010/main" val="2653395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u="sng" dirty="0"/>
              <a:t>Some conceptual </a:t>
            </a:r>
            <a:r>
              <a:rPr lang="en-US" u="sng" dirty="0" smtClean="0"/>
              <a:t>implications</a:t>
            </a:r>
            <a:endParaRPr lang="en-US" dirty="0"/>
          </a:p>
        </p:txBody>
      </p:sp>
      <p:sp>
        <p:nvSpPr>
          <p:cNvPr id="3" name="Content Placeholder 2"/>
          <p:cNvSpPr>
            <a:spLocks noGrp="1"/>
          </p:cNvSpPr>
          <p:nvPr>
            <p:ph idx="1"/>
          </p:nvPr>
        </p:nvSpPr>
        <p:spPr>
          <a:xfrm>
            <a:off x="228600" y="1219200"/>
            <a:ext cx="8915400" cy="4906963"/>
          </a:xfrm>
        </p:spPr>
        <p:txBody>
          <a:bodyPr>
            <a:normAutofit/>
          </a:bodyPr>
          <a:lstStyle/>
          <a:p>
            <a:r>
              <a:rPr lang="en-US" sz="2400" dirty="0" err="1" smtClean="0"/>
              <a:t>Spacetime</a:t>
            </a:r>
            <a:r>
              <a:rPr lang="en-US" sz="2400" dirty="0" smtClean="0"/>
              <a:t> </a:t>
            </a:r>
            <a:r>
              <a:rPr lang="en-US" sz="2400" dirty="0"/>
              <a:t>is beginning to become more substantial than it was (contrary to Einstein’s original motivation).  The geometry of </a:t>
            </a:r>
            <a:r>
              <a:rPr lang="en-US" sz="2400" dirty="0" err="1"/>
              <a:t>spacetime</a:t>
            </a:r>
            <a:r>
              <a:rPr lang="en-US" sz="2400" dirty="0"/>
              <a:t> varies from place to place in a way that is observable.  We’ll see next time that it’s even more real than this.</a:t>
            </a:r>
          </a:p>
          <a:p>
            <a:r>
              <a:rPr lang="en-US" sz="2400" dirty="0" smtClean="0"/>
              <a:t>Elevating </a:t>
            </a:r>
            <a:r>
              <a:rPr lang="en-US" sz="2400" dirty="0"/>
              <a:t>unexplained “coincidences” (the equivalence principle) into general postulates succeeded again</a:t>
            </a:r>
            <a:r>
              <a:rPr lang="en-US" sz="2400" dirty="0" smtClean="0"/>
              <a:t>.</a:t>
            </a:r>
          </a:p>
          <a:p>
            <a:pPr lvl="1"/>
            <a:r>
              <a:rPr lang="en-US" sz="2000" dirty="0" smtClean="0"/>
              <a:t>Will it work in general?</a:t>
            </a:r>
            <a:endParaRPr lang="en-US" sz="2000" dirty="0"/>
          </a:p>
          <a:p>
            <a:r>
              <a:rPr lang="en-US" sz="2400" dirty="0" smtClean="0"/>
              <a:t>Geometry </a:t>
            </a:r>
            <a:r>
              <a:rPr lang="en-US" sz="2400" dirty="0"/>
              <a:t>is empirical. </a:t>
            </a:r>
            <a:br>
              <a:rPr lang="en-US" sz="2400" dirty="0"/>
            </a:br>
            <a:r>
              <a:rPr lang="en-US" sz="2400" dirty="0"/>
              <a:t> </a:t>
            </a:r>
            <a:r>
              <a:rPr lang="en-US" sz="2400" u="sng" dirty="0"/>
              <a:t>Kant was wrong</a:t>
            </a:r>
            <a:r>
              <a:rPr lang="en-US" sz="2400" dirty="0"/>
              <a:t> that it was only possible to conceive of the world in Euclidean terms. </a:t>
            </a:r>
            <a:br>
              <a:rPr lang="en-US" sz="2400" dirty="0"/>
            </a:br>
            <a:r>
              <a:rPr lang="en-US" sz="2400" dirty="0"/>
              <a:t>               The world violates Euclid's axioms.</a:t>
            </a:r>
          </a:p>
          <a:p>
            <a:endParaRPr lang="en-US" dirty="0"/>
          </a:p>
        </p:txBody>
      </p:sp>
    </p:spTree>
    <p:extLst>
      <p:ext uri="{BB962C8B-B14F-4D97-AF65-F5344CB8AC3E}">
        <p14:creationId xmlns:p14="http://schemas.microsoft.com/office/powerpoint/2010/main" val="2031009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38200"/>
          </a:xfrm>
        </p:spPr>
        <p:txBody>
          <a:bodyPr/>
          <a:lstStyle/>
          <a:p>
            <a:r>
              <a:rPr lang="en-US" u="sng" dirty="0"/>
              <a:t>Is space real?</a:t>
            </a:r>
            <a:endParaRPr lang="en-US" dirty="0"/>
          </a:p>
        </p:txBody>
      </p:sp>
      <p:sp>
        <p:nvSpPr>
          <p:cNvPr id="3" name="Content Placeholder 2"/>
          <p:cNvSpPr>
            <a:spLocks noGrp="1"/>
          </p:cNvSpPr>
          <p:nvPr>
            <p:ph idx="1"/>
          </p:nvPr>
        </p:nvSpPr>
        <p:spPr>
          <a:xfrm>
            <a:off x="0" y="914400"/>
            <a:ext cx="9144000" cy="5715000"/>
          </a:xfrm>
        </p:spPr>
        <p:txBody>
          <a:bodyPr>
            <a:normAutofit fontScale="70000" lnSpcReduction="20000"/>
          </a:bodyPr>
          <a:lstStyle/>
          <a:p>
            <a:r>
              <a:rPr lang="en-US" sz="2900" dirty="0"/>
              <a:t>If GR forces us into non-Euclidean geometry, does this </a:t>
            </a:r>
            <a:r>
              <a:rPr lang="en-US" sz="2900" dirty="0" smtClean="0"/>
              <a:t>require </a:t>
            </a:r>
            <a:r>
              <a:rPr lang="en-US" sz="2900" dirty="0"/>
              <a:t>that space is “real”? </a:t>
            </a:r>
            <a:endParaRPr lang="en-US" sz="2900" dirty="0" smtClean="0"/>
          </a:p>
          <a:p>
            <a:pPr lvl="1"/>
            <a:r>
              <a:rPr lang="en-US" sz="2900" dirty="0" smtClean="0"/>
              <a:t>A </a:t>
            </a:r>
            <a:r>
              <a:rPr lang="en-US" sz="2900" dirty="0" err="1"/>
              <a:t>relationist</a:t>
            </a:r>
            <a:r>
              <a:rPr lang="en-US" sz="2900" dirty="0"/>
              <a:t> would say that this only implies that the geometrical relations between objects is not what we thought.  No substantive </a:t>
            </a:r>
            <a:r>
              <a:rPr lang="en-US" sz="2900" dirty="0" err="1"/>
              <a:t>spacetime</a:t>
            </a:r>
            <a:r>
              <a:rPr lang="en-US" sz="2900" dirty="0"/>
              <a:t> is required.</a:t>
            </a:r>
          </a:p>
          <a:p>
            <a:r>
              <a:rPr lang="en-US" sz="2900" dirty="0"/>
              <a:t>However, there are two new </a:t>
            </a:r>
            <a:r>
              <a:rPr lang="en-US" sz="2900" dirty="0" err="1"/>
              <a:t>substantivalist</a:t>
            </a:r>
            <a:r>
              <a:rPr lang="en-US" sz="2900" dirty="0"/>
              <a:t> arguments.</a:t>
            </a:r>
          </a:p>
          <a:p>
            <a:pPr lvl="1"/>
            <a:r>
              <a:rPr lang="en-US" sz="2900" dirty="0"/>
              <a:t>In GR the gravitational interaction between objects is mediated by the geometry.  That is, geometry plays the same role as, </a:t>
            </a:r>
            <a:r>
              <a:rPr lang="en-US" sz="2900" i="1" dirty="0"/>
              <a:t>e.g.</a:t>
            </a:r>
            <a:r>
              <a:rPr lang="en-US" sz="2900" dirty="0"/>
              <a:t>, the electric field.  An object distorts the geometry in its vicinity.  This distortion affects the motion of other objects, because the geodesics are modified.  Thus, </a:t>
            </a:r>
            <a:r>
              <a:rPr lang="en-US" sz="2900" i="1" dirty="0" err="1"/>
              <a:t>spacetime</a:t>
            </a:r>
            <a:r>
              <a:rPr lang="en-US" sz="2900" i="1" dirty="0"/>
              <a:t> plays a more direct role in the dynamics than in Newton’s physics.</a:t>
            </a:r>
          </a:p>
          <a:p>
            <a:pPr lvl="1"/>
            <a:r>
              <a:rPr lang="en-US" sz="2900" dirty="0"/>
              <a:t>Finite propagation speeds give fields more of a reality in SR (and GR) than they had before.  We already saw quite dramatically in electromagnetism, in which wave motion of the fields was predicted and then observed.  GR makes a similar prediction for the gravitational field.  If the Sun were to move we would feel the changed gravity at the Earth 500 seconds later.  </a:t>
            </a:r>
            <a:r>
              <a:rPr lang="en-US" sz="2900" dirty="0" smtClean="0"/>
              <a:t>As </a:t>
            </a:r>
            <a:r>
              <a:rPr lang="en-US" sz="2900" dirty="0"/>
              <a:t>the Sun </a:t>
            </a:r>
            <a:r>
              <a:rPr lang="en-US" sz="2900" dirty="0" smtClean="0"/>
              <a:t>shakes </a:t>
            </a:r>
            <a:r>
              <a:rPr lang="en-US" sz="2900" dirty="0"/>
              <a:t>back and forth, </a:t>
            </a:r>
            <a:r>
              <a:rPr lang="en-US" sz="2900" dirty="0" smtClean="0"/>
              <a:t>say as the planets orbit,  GR </a:t>
            </a:r>
            <a:r>
              <a:rPr lang="en-US" sz="2900" dirty="0"/>
              <a:t>says it would emit gravitational radiation (waves) with many of the same properties of EM waves.</a:t>
            </a:r>
          </a:p>
          <a:p>
            <a:pPr lvl="2"/>
            <a:r>
              <a:rPr lang="en-US" sz="2900" dirty="0"/>
              <a:t>If they exist, gravitational waves are as real as any other object.  They carry energy and momentum.  Only indirect </a:t>
            </a:r>
            <a:r>
              <a:rPr lang="en-US" sz="2900" dirty="0" smtClean="0"/>
              <a:t>but </a:t>
            </a:r>
            <a:r>
              <a:rPr lang="en-US" sz="2900" dirty="0"/>
              <a:t>strong </a:t>
            </a:r>
            <a:r>
              <a:rPr lang="en-US" sz="2900" dirty="0" smtClean="0"/>
              <a:t>evidence (</a:t>
            </a:r>
            <a:r>
              <a:rPr lang="en-US" sz="2900" dirty="0"/>
              <a:t>binary pulsar period changes) exists </a:t>
            </a:r>
            <a:r>
              <a:rPr lang="en-US" sz="2900" dirty="0" smtClean="0"/>
              <a:t>now, </a:t>
            </a:r>
            <a:r>
              <a:rPr lang="en-US" sz="2900" dirty="0"/>
              <a:t>but detectors are being built to look for them.  </a:t>
            </a:r>
          </a:p>
        </p:txBody>
      </p:sp>
    </p:spTree>
    <p:extLst>
      <p:ext uri="{BB962C8B-B14F-4D97-AF65-F5344CB8AC3E}">
        <p14:creationId xmlns:p14="http://schemas.microsoft.com/office/powerpoint/2010/main" val="41399574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609600"/>
          </a:xfrm>
        </p:spPr>
        <p:txBody>
          <a:bodyPr>
            <a:noAutofit/>
          </a:bodyPr>
          <a:lstStyle/>
          <a:p>
            <a:r>
              <a:rPr lang="en-US" sz="3600" dirty="0" err="1" smtClean="0"/>
              <a:t>Relationist</a:t>
            </a:r>
            <a:r>
              <a:rPr lang="en-US" sz="3600" dirty="0" smtClean="0"/>
              <a:t> vs. </a:t>
            </a:r>
            <a:r>
              <a:rPr lang="en-US" sz="3600" dirty="0" err="1" smtClean="0"/>
              <a:t>substantivalist</a:t>
            </a:r>
            <a:r>
              <a:rPr lang="en-US" sz="3600" dirty="0" smtClean="0"/>
              <a:t>: Split Decision </a:t>
            </a:r>
            <a:endParaRPr lang="en-US" sz="3600" dirty="0"/>
          </a:p>
        </p:txBody>
      </p:sp>
      <p:sp>
        <p:nvSpPr>
          <p:cNvPr id="3" name="Content Placeholder 2"/>
          <p:cNvSpPr>
            <a:spLocks noGrp="1"/>
          </p:cNvSpPr>
          <p:nvPr>
            <p:ph idx="1"/>
          </p:nvPr>
        </p:nvSpPr>
        <p:spPr>
          <a:xfrm>
            <a:off x="0" y="609600"/>
            <a:ext cx="9144000" cy="5791200"/>
          </a:xfrm>
        </p:spPr>
        <p:txBody>
          <a:bodyPr>
            <a:noAutofit/>
          </a:bodyPr>
          <a:lstStyle/>
          <a:p>
            <a:r>
              <a:rPr lang="en-US" sz="2000" dirty="0"/>
              <a:t>S</a:t>
            </a:r>
            <a:r>
              <a:rPr lang="en-US" sz="2000" dirty="0" smtClean="0"/>
              <a:t>pace-time </a:t>
            </a:r>
            <a:r>
              <a:rPr lang="en-US" sz="2000" dirty="0"/>
              <a:t>seems to have observable properties in itself, </a:t>
            </a:r>
            <a:r>
              <a:rPr lang="en-US" sz="2000" dirty="0" smtClean="0"/>
              <a:t>like electromagnetic </a:t>
            </a:r>
            <a:r>
              <a:rPr lang="en-US" sz="2000" dirty="0"/>
              <a:t>fields, </a:t>
            </a:r>
            <a:r>
              <a:rPr lang="en-US" sz="2000" dirty="0" smtClean="0"/>
              <a:t>etc.</a:t>
            </a:r>
          </a:p>
          <a:p>
            <a:r>
              <a:rPr lang="en-US" sz="2000" dirty="0" smtClean="0"/>
              <a:t>But: These </a:t>
            </a:r>
            <a:r>
              <a:rPr lang="en-US" sz="2000" dirty="0"/>
              <a:t>properties are far from resembling those expected for Newton's space. </a:t>
            </a:r>
            <a:endParaRPr lang="en-US" sz="2000" dirty="0" smtClean="0"/>
          </a:p>
          <a:p>
            <a:r>
              <a:rPr lang="en-US" sz="2000" dirty="0" smtClean="0"/>
              <a:t>Einstein's </a:t>
            </a:r>
            <a:r>
              <a:rPr lang="en-US" sz="2000" dirty="0"/>
              <a:t>original motivation was to develop physics that followed Mach's principle, but GR does </a:t>
            </a:r>
            <a:r>
              <a:rPr lang="en-US" sz="2000" i="1" u="sng" dirty="0"/>
              <a:t>not</a:t>
            </a:r>
            <a:r>
              <a:rPr lang="en-US" sz="2000" dirty="0"/>
              <a:t> follow that principle. (And Mach was unable to follow SR, much less GR.) It may be possible to add Mach's principle as a separate requirement, i.e. to rule out those GR </a:t>
            </a:r>
            <a:r>
              <a:rPr lang="en-US" sz="2000" dirty="0" err="1"/>
              <a:t>spacetimes</a:t>
            </a:r>
            <a:r>
              <a:rPr lang="en-US" sz="2000" dirty="0"/>
              <a:t> which do not obey Mach's principle, but nothing about the structure of GR itself tells you to do so.</a:t>
            </a:r>
          </a:p>
          <a:p>
            <a:r>
              <a:rPr lang="en-US" sz="2000" dirty="0"/>
              <a:t>Newton said (in effect) that two masses tied together and spun would stretch a string taut, because they would need a force to keep them both accelerating toward the middle, regardless of the condition or existence of anything else. They have "absolute acceleration". </a:t>
            </a:r>
            <a:r>
              <a:rPr lang="en-US" sz="2000" dirty="0" smtClean="0"/>
              <a:t> Mach </a:t>
            </a:r>
            <a:r>
              <a:rPr lang="en-US" sz="2000" dirty="0"/>
              <a:t>said the string could not go taut because "absolute acceleration" is meaningless- you need the other stuff in the universe to create the forces. Einstein abandons the phrase "absolute acceleration", but GR allows solutions in which the string is taut. Such a solution can either be described as two masses rotating in nearly flat space-time </a:t>
            </a:r>
            <a:r>
              <a:rPr lang="en-US" sz="2000" i="1" dirty="0"/>
              <a:t>or</a:t>
            </a:r>
            <a:r>
              <a:rPr lang="en-US" sz="2000" dirty="0"/>
              <a:t> as a strange twisty space-time exerting peculiar gravitational forces. But operationally, Newton and Einstein agree on what the possibilities are, and they </a:t>
            </a:r>
            <a:r>
              <a:rPr lang="en-US" sz="2000" i="1" dirty="0"/>
              <a:t>include</a:t>
            </a:r>
            <a:r>
              <a:rPr lang="en-US" sz="2000" dirty="0"/>
              <a:t> the possibilities excluded by Mach.              </a:t>
            </a:r>
            <a:endParaRPr lang="en-US" sz="2000" b="1" i="1" dirty="0"/>
          </a:p>
        </p:txBody>
      </p:sp>
      <p:sp>
        <p:nvSpPr>
          <p:cNvPr id="4" name="TextBox 3"/>
          <p:cNvSpPr txBox="1"/>
          <p:nvPr/>
        </p:nvSpPr>
        <p:spPr>
          <a:xfrm>
            <a:off x="381000" y="6324600"/>
            <a:ext cx="6705600" cy="461665"/>
          </a:xfrm>
          <a:prstGeom prst="rect">
            <a:avLst/>
          </a:prstGeom>
          <a:noFill/>
        </p:spPr>
        <p:txBody>
          <a:bodyPr wrap="square" rtlCol="0">
            <a:spAutoFit/>
          </a:bodyPr>
          <a:lstStyle/>
          <a:p>
            <a:r>
              <a:rPr lang="en-US" sz="2400" b="1" i="1" dirty="0"/>
              <a:t>GR outgrew its philosophical ancestry</a:t>
            </a:r>
            <a:r>
              <a:rPr lang="en-US" sz="2400" b="1" i="1" dirty="0" smtClean="0"/>
              <a:t>.</a:t>
            </a:r>
            <a:endParaRPr lang="en-US" sz="2400" b="1" i="1" dirty="0"/>
          </a:p>
        </p:txBody>
      </p:sp>
    </p:spTree>
    <p:extLst>
      <p:ext uri="{BB962C8B-B14F-4D97-AF65-F5344CB8AC3E}">
        <p14:creationId xmlns:p14="http://schemas.microsoft.com/office/powerpoint/2010/main" val="339887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u="sng" dirty="0" smtClean="0"/>
              <a:t>Topology</a:t>
            </a:r>
            <a:endParaRPr lang="en-US" dirty="0"/>
          </a:p>
        </p:txBody>
      </p:sp>
      <p:sp>
        <p:nvSpPr>
          <p:cNvPr id="3" name="Content Placeholder 2"/>
          <p:cNvSpPr>
            <a:spLocks noGrp="1"/>
          </p:cNvSpPr>
          <p:nvPr>
            <p:ph idx="1"/>
          </p:nvPr>
        </p:nvSpPr>
        <p:spPr>
          <a:xfrm>
            <a:off x="201611" y="838200"/>
            <a:ext cx="7037389" cy="1219200"/>
          </a:xfrm>
        </p:spPr>
        <p:txBody>
          <a:bodyPr/>
          <a:lstStyle/>
          <a:p>
            <a:r>
              <a:rPr lang="en-US" sz="2000" dirty="0"/>
              <a:t>Curved geometry allows different connectedness, </a:t>
            </a:r>
            <a:r>
              <a:rPr lang="en-US" sz="2000" dirty="0" smtClean="0"/>
              <a:t/>
            </a:r>
            <a:br>
              <a:rPr lang="en-US" sz="2000" dirty="0" smtClean="0"/>
            </a:br>
            <a:r>
              <a:rPr lang="en-US" sz="2000" dirty="0" smtClean="0"/>
              <a:t>i.e</a:t>
            </a:r>
            <a:r>
              <a:rPr lang="en-US" sz="2000" dirty="0"/>
              <a:t>. “topologies”,  e.g. how many holes.</a:t>
            </a:r>
          </a:p>
          <a:p>
            <a:r>
              <a:rPr lang="en-US" sz="2000" dirty="0"/>
              <a:t>Consider a cylindrical universe: </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1086397"/>
            <a:ext cx="1698625" cy="284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2"/>
          <p:cNvSpPr txBox="1">
            <a:spLocks noChangeArrowheads="1"/>
          </p:cNvSpPr>
          <p:nvPr/>
        </p:nvSpPr>
        <p:spPr bwMode="auto">
          <a:xfrm>
            <a:off x="0" y="1981200"/>
            <a:ext cx="7162800" cy="1642021"/>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800" b="0" i="0" u="none" strike="noStrike" cap="none" normalizeH="0" baseline="0" smtClean="0">
                <a:ln>
                  <a:noFill/>
                </a:ln>
                <a:solidFill>
                  <a:schemeClr val="tx1"/>
                </a:solidFill>
                <a:effectLst/>
                <a:latin typeface="Helvetica" charset="0"/>
                <a:cs typeface="Arial" pitchFamily="34" charset="0"/>
              </a:rPr>
              <a:t>The </a:t>
            </a:r>
            <a:r>
              <a:rPr kumimoji="0" lang="en-US" sz="1800" b="0" i="0" u="none" strike="noStrike" cap="none" normalizeH="0" baseline="0" smtClean="0">
                <a:ln>
                  <a:noFill/>
                </a:ln>
                <a:solidFill>
                  <a:srgbClr val="0000FF"/>
                </a:solidFill>
                <a:effectLst/>
                <a:latin typeface="Helvetica" charset="0"/>
                <a:cs typeface="Arial" pitchFamily="34" charset="0"/>
              </a:rPr>
              <a:t>local geometry of a cylinder is flat</a:t>
            </a:r>
            <a:r>
              <a:rPr kumimoji="0" lang="en-US" sz="1800" b="0" i="0" u="none" strike="noStrike" cap="none" normalizeH="0" baseline="0" smtClean="0">
                <a:ln>
                  <a:noFill/>
                </a:ln>
                <a:solidFill>
                  <a:schemeClr val="tx1"/>
                </a:solidFill>
                <a:effectLst/>
                <a:latin typeface="Helvetica" charset="0"/>
                <a:cs typeface="Arial" pitchFamily="34" charset="0"/>
              </a:rPr>
              <a:t>, but one coordinate is cyclic.  If our universe had this topology, there would be </a:t>
            </a:r>
            <a:r>
              <a:rPr kumimoji="0" lang="en-US" sz="1800" b="0" i="0" u="none" strike="noStrike" cap="none" normalizeH="0" baseline="0" smtClean="0">
                <a:ln>
                  <a:noFill/>
                </a:ln>
                <a:solidFill>
                  <a:srgbClr val="0000FF"/>
                </a:solidFill>
                <a:effectLst/>
                <a:latin typeface="Helvetica" charset="0"/>
                <a:cs typeface="Arial" pitchFamily="34" charset="0"/>
              </a:rPr>
              <a:t>a preferred reference frame</a:t>
            </a:r>
            <a:r>
              <a:rPr kumimoji="0" lang="en-US" sz="1800" b="0" i="0" u="none" strike="noStrike" cap="none" normalizeH="0" baseline="0" smtClean="0">
                <a:ln>
                  <a:noFill/>
                </a:ln>
                <a:solidFill>
                  <a:schemeClr val="tx1"/>
                </a:solidFill>
                <a:effectLst/>
                <a:latin typeface="Helvetica" charset="0"/>
                <a:cs typeface="Arial" pitchFamily="34" charset="0"/>
              </a:rPr>
              <a:t>, the one with the time axis along the cylinder, as shown.  This is an example of the situation not manifesting the symmetry of the physical laws.  We’ll encounter this again later.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Content Placeholder 2"/>
          <p:cNvSpPr txBox="1">
            <a:spLocks/>
          </p:cNvSpPr>
          <p:nvPr/>
        </p:nvSpPr>
        <p:spPr>
          <a:xfrm>
            <a:off x="-1" y="3623221"/>
            <a:ext cx="8937625" cy="79637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a:t>Would this mean that Galilean relativity is wrong?  </a:t>
            </a:r>
            <a:endParaRPr lang="en-US" sz="2000" dirty="0" smtClean="0"/>
          </a:p>
          <a:p>
            <a:pPr lvl="1"/>
            <a:r>
              <a:rPr lang="en-US" sz="2000" u="sng" dirty="0"/>
              <a:t>`</a:t>
            </a:r>
            <a:r>
              <a:rPr lang="en-US" sz="2000" u="sng" dirty="0" smtClean="0"/>
              <a:t>Is </a:t>
            </a:r>
            <a:r>
              <a:rPr lang="en-US" sz="2000" u="sng" dirty="0"/>
              <a:t>the geometry of the universe a  “law” or just a “fact</a:t>
            </a:r>
            <a:r>
              <a:rPr lang="en-US" sz="2000" u="sng" dirty="0" smtClean="0"/>
              <a:t>”?</a:t>
            </a:r>
            <a:endParaRPr lang="en-US" sz="2000" dirty="0"/>
          </a:p>
        </p:txBody>
      </p:sp>
      <p:sp>
        <p:nvSpPr>
          <p:cNvPr id="5" name="Text Box 2"/>
          <p:cNvSpPr txBox="1">
            <a:spLocks noChangeArrowheads="1"/>
          </p:cNvSpPr>
          <p:nvPr/>
        </p:nvSpPr>
        <p:spPr bwMode="auto">
          <a:xfrm>
            <a:off x="0" y="4531056"/>
            <a:ext cx="6019800" cy="2318583"/>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0" i="0" u="sng" strike="noStrike" cap="none" normalizeH="0" baseline="0" dirty="0" smtClean="0">
                <a:ln>
                  <a:noFill/>
                </a:ln>
                <a:solidFill>
                  <a:srgbClr val="FF0000"/>
                </a:solidFill>
                <a:effectLst/>
                <a:latin typeface="Helvetica" charset="0"/>
                <a:cs typeface="Arial" pitchFamily="34" charset="0"/>
              </a:rPr>
              <a:t>Consider a donut universe (not valid)</a:t>
            </a:r>
            <a:r>
              <a:rPr kumimoji="0" lang="en-US" sz="2000" b="0" i="0" u="none" strike="noStrike" cap="none" normalizeH="0" baseline="0" dirty="0" smtClean="0">
                <a:ln>
                  <a:noFill/>
                </a:ln>
                <a:solidFill>
                  <a:schemeClr val="tx1"/>
                </a:solidFill>
                <a:effectLst/>
                <a:latin typeface="Helvetica" charset="0"/>
                <a:cs typeface="Arial" pitchFamily="34" charset="0"/>
              </a:rPr>
              <a:t>:</a:t>
            </a:r>
            <a:r>
              <a:rPr kumimoji="0" lang="en-US" sz="1800" b="0" i="0" u="none" strike="noStrike" cap="none" normalizeH="0" baseline="0" dirty="0" smtClean="0">
                <a:ln>
                  <a:noFill/>
                </a:ln>
                <a:solidFill>
                  <a:schemeClr val="tx1"/>
                </a:solidFill>
                <a:effectLst/>
                <a:latin typeface="Helvetica" charset="0"/>
                <a:cs typeface="Arial" pitchFamily="34" charset="0"/>
              </a:rPr>
              <a:t> </a:t>
            </a:r>
            <a:br>
              <a:rPr kumimoji="0" lang="en-US" sz="1800" b="0" i="0" u="none" strike="noStrike" cap="none" normalizeH="0" baseline="0" dirty="0" smtClean="0">
                <a:ln>
                  <a:noFill/>
                </a:ln>
                <a:solidFill>
                  <a:schemeClr val="tx1"/>
                </a:solidFill>
                <a:effectLst/>
                <a:latin typeface="Helvetica" charset="0"/>
                <a:cs typeface="Arial" pitchFamily="34" charset="0"/>
              </a:rPr>
            </a:br>
            <a:r>
              <a:rPr kumimoji="0" lang="en-US" sz="1800" b="0" i="0" u="none" strike="noStrike" cap="none" normalizeH="0" baseline="0" dirty="0" smtClean="0">
                <a:ln>
                  <a:noFill/>
                </a:ln>
                <a:solidFill>
                  <a:schemeClr val="tx1"/>
                </a:solidFill>
                <a:effectLst/>
                <a:latin typeface="Helvetica" charset="0"/>
                <a:cs typeface="Arial" pitchFamily="34" charset="0"/>
              </a:rPr>
              <a:t>The local geometry is curved. </a:t>
            </a:r>
            <a:br>
              <a:rPr kumimoji="0" lang="en-US" sz="1800" b="0" i="0" u="none" strike="noStrike" cap="none" normalizeH="0" baseline="0" dirty="0" smtClean="0">
                <a:ln>
                  <a:noFill/>
                </a:ln>
                <a:solidFill>
                  <a:schemeClr val="tx1"/>
                </a:solidFill>
                <a:effectLst/>
                <a:latin typeface="Helvetica" charset="0"/>
                <a:cs typeface="Arial" pitchFamily="34" charset="0"/>
              </a:rPr>
            </a:br>
            <a:r>
              <a:rPr kumimoji="0" lang="en-US" sz="1800" b="0" i="0" u="sng" strike="noStrike" cap="none" normalizeH="0" baseline="0" dirty="0" smtClean="0">
                <a:ln>
                  <a:noFill/>
                </a:ln>
                <a:solidFill>
                  <a:schemeClr val="tx1"/>
                </a:solidFill>
                <a:effectLst/>
                <a:latin typeface="Helvetica" charset="0"/>
                <a:cs typeface="Arial" pitchFamily="34" charset="0"/>
              </a:rPr>
              <a:t>The time coordinate is cyclic.</a:t>
            </a:r>
            <a:r>
              <a:rPr kumimoji="0" lang="en-US" sz="1800" b="0" i="0" u="none" strike="noStrike" cap="none" normalizeH="0" baseline="0" dirty="0" smtClean="0">
                <a:ln>
                  <a:noFill/>
                </a:ln>
                <a:solidFill>
                  <a:schemeClr val="tx1"/>
                </a:solidFill>
                <a:effectLst/>
                <a:latin typeface="Helvetica" charset="0"/>
                <a:cs typeface="Arial" pitchFamily="34" charset="0"/>
              </a:rPr>
              <a:t> </a:t>
            </a:r>
            <a:br>
              <a:rPr kumimoji="0" lang="en-US" sz="1800" b="0" i="0" u="none" strike="noStrike" cap="none" normalizeH="0" baseline="0" dirty="0" smtClean="0">
                <a:ln>
                  <a:noFill/>
                </a:ln>
                <a:solidFill>
                  <a:schemeClr val="tx1"/>
                </a:solidFill>
                <a:effectLst/>
                <a:latin typeface="Helvetica" charset="0"/>
                <a:cs typeface="Arial" pitchFamily="34" charset="0"/>
              </a:rPr>
            </a:br>
            <a:r>
              <a:rPr kumimoji="0" lang="en-US" sz="1800" b="0" i="0" u="none" strike="noStrike" cap="none" normalizeH="0" baseline="0" dirty="0" smtClean="0">
                <a:ln>
                  <a:noFill/>
                </a:ln>
                <a:solidFill>
                  <a:schemeClr val="tx1"/>
                </a:solidFill>
                <a:effectLst/>
                <a:latin typeface="Helvetica" charset="0"/>
                <a:cs typeface="Arial" pitchFamily="34" charset="0"/>
              </a:rPr>
              <a:t>How can one distinguish past from future here? </a:t>
            </a:r>
            <a:br>
              <a:rPr kumimoji="0" lang="en-US" sz="1800" b="0" i="0" u="none" strike="noStrike" cap="none" normalizeH="0" baseline="0" dirty="0" smtClean="0">
                <a:ln>
                  <a:noFill/>
                </a:ln>
                <a:solidFill>
                  <a:schemeClr val="tx1"/>
                </a:solidFill>
                <a:effectLst/>
                <a:latin typeface="Helvetica" charset="0"/>
                <a:cs typeface="Arial" pitchFamily="34" charset="0"/>
              </a:rPr>
            </a:br>
            <a:r>
              <a:rPr kumimoji="0" lang="en-US" sz="1800" b="0" i="0" u="none" strike="noStrike" cap="none" normalizeH="0" baseline="0" dirty="0" smtClean="0">
                <a:ln>
                  <a:noFill/>
                </a:ln>
                <a:solidFill>
                  <a:schemeClr val="tx1"/>
                </a:solidFill>
                <a:effectLst/>
                <a:latin typeface="Helvetica" charset="0"/>
                <a:cs typeface="Arial" pitchFamily="34" charset="0"/>
              </a:rPr>
              <a:t>What about causality?</a:t>
            </a:r>
          </a:p>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1800" b="0" i="0" u="none" strike="noStrike" cap="none" normalizeH="0" baseline="0" dirty="0" smtClean="0">
              <a:ln>
                <a:noFill/>
              </a:ln>
              <a:solidFill>
                <a:schemeClr val="tx1"/>
              </a:solidFill>
              <a:effectLst/>
              <a:latin typeface="Helvetica"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800" b="0" i="0" u="none" strike="noStrike" cap="none" normalizeH="0" baseline="0" dirty="0" smtClean="0">
                <a:ln>
                  <a:noFill/>
                </a:ln>
                <a:solidFill>
                  <a:schemeClr val="tx1"/>
                </a:solidFill>
                <a:effectLst/>
                <a:latin typeface="Helvetica" charset="0"/>
                <a:cs typeface="Arial" pitchFamily="34" charset="0"/>
              </a:rPr>
              <a:t>There may be </a:t>
            </a:r>
            <a:r>
              <a:rPr kumimoji="0" lang="en-US" sz="1800" b="0" i="1" u="none" strike="noStrike" cap="none" normalizeH="0" baseline="0" dirty="0" smtClean="0">
                <a:ln>
                  <a:noFill/>
                </a:ln>
                <a:solidFill>
                  <a:schemeClr val="tx1"/>
                </a:solidFill>
                <a:effectLst/>
                <a:latin typeface="Helvetica" charset="0"/>
                <a:cs typeface="Arial" pitchFamily="34" charset="0"/>
              </a:rPr>
              <a:t>valid</a:t>
            </a:r>
            <a:r>
              <a:rPr kumimoji="0" lang="en-US" sz="1800" b="0" i="0" u="none" strike="noStrike" cap="none" normalizeH="0" baseline="0" dirty="0" smtClean="0">
                <a:ln>
                  <a:noFill/>
                </a:ln>
                <a:solidFill>
                  <a:schemeClr val="tx1"/>
                </a:solidFill>
                <a:effectLst/>
                <a:latin typeface="Helvetica" charset="0"/>
                <a:cs typeface="Arial" pitchFamily="34" charset="0"/>
              </a:rPr>
              <a:t> solutions to GR with this problem.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4800600"/>
            <a:ext cx="225425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7060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01"/>
            <a:ext cx="8229600" cy="832199"/>
          </a:xfrm>
        </p:spPr>
        <p:txBody>
          <a:bodyPr>
            <a:normAutofit/>
          </a:bodyPr>
          <a:lstStyle/>
          <a:p>
            <a:r>
              <a:rPr lang="en-US" dirty="0" smtClean="0"/>
              <a:t>Preferred Frames?</a:t>
            </a:r>
            <a:endParaRPr lang="en-US" dirty="0"/>
          </a:p>
        </p:txBody>
      </p:sp>
      <p:sp>
        <p:nvSpPr>
          <p:cNvPr id="3" name="Content Placeholder 2"/>
          <p:cNvSpPr>
            <a:spLocks noGrp="1"/>
          </p:cNvSpPr>
          <p:nvPr>
            <p:ph idx="1"/>
          </p:nvPr>
        </p:nvSpPr>
        <p:spPr>
          <a:xfrm>
            <a:off x="22027" y="685800"/>
            <a:ext cx="9144000" cy="4983163"/>
          </a:xfrm>
        </p:spPr>
        <p:txBody>
          <a:bodyPr>
            <a:normAutofit/>
          </a:bodyPr>
          <a:lstStyle/>
          <a:p>
            <a:r>
              <a:rPr lang="en-US" sz="2000" dirty="0" smtClean="0"/>
              <a:t>Triplets A, B, and C are “not moving” together.</a:t>
            </a:r>
            <a:br>
              <a:rPr lang="en-US" sz="2000" dirty="0" smtClean="0"/>
            </a:br>
            <a:r>
              <a:rPr lang="en-US" sz="2000" dirty="0" smtClean="0"/>
              <a:t>A and C give each other a shove and head opposite ways. </a:t>
            </a:r>
            <a:br>
              <a:rPr lang="en-US" sz="2000" dirty="0" smtClean="0"/>
            </a:br>
            <a:r>
              <a:rPr lang="en-US" sz="2000" dirty="0" smtClean="0"/>
              <a:t>If the universe is finite, they’ll ultimately meet up again (and with B too). From B’s point of view, they should be the same age, by symmetry. (Assuming matter isn’t too lumpy, etc.)</a:t>
            </a:r>
            <a:br>
              <a:rPr lang="en-US" sz="2000" dirty="0" smtClean="0"/>
            </a:br>
            <a:r>
              <a:rPr lang="en-US" sz="2000" dirty="0" smtClean="0"/>
              <a:t>Are they? Will A and C be younger than B?</a:t>
            </a:r>
          </a:p>
          <a:p>
            <a:r>
              <a:rPr lang="en-US" sz="2000" dirty="0" smtClean="0"/>
              <a:t>What if A is heavier than C? B says C travels faster, should age less. </a:t>
            </a:r>
          </a:p>
          <a:p>
            <a:r>
              <a:rPr lang="en-US" sz="2000" dirty="0" smtClean="0"/>
              <a:t>Is C younger than A when they meet again? </a:t>
            </a:r>
          </a:p>
          <a:p>
            <a:r>
              <a:rPr lang="en-US" sz="2000" dirty="0" smtClean="0"/>
              <a:t>But A’s motion as seen by C is just the exact reverse of C’s as seen by A!</a:t>
            </a:r>
          </a:p>
          <a:p>
            <a:r>
              <a:rPr lang="en-US" sz="2000" dirty="0" smtClean="0"/>
              <a:t>These “inertial” (free-fall) frames don’t agree whether A and C is older when the meet. </a:t>
            </a:r>
            <a:endParaRPr lang="en-US" sz="2000" dirty="0"/>
          </a:p>
          <a:p>
            <a:r>
              <a:rPr lang="en-US" sz="2000" dirty="0" smtClean="0"/>
              <a:t>But there’s an actual result. So only one frame (at most) can </a:t>
            </a:r>
            <a:r>
              <a:rPr lang="en-US" sz="2000" smtClean="0"/>
              <a:t>be right.</a:t>
            </a:r>
            <a:endParaRPr lang="en-US" sz="2000" dirty="0" smtClean="0"/>
          </a:p>
          <a:p>
            <a:r>
              <a:rPr lang="en-US" sz="2000" dirty="0" smtClean="0"/>
              <a:t>This result is general for compact topologies.</a:t>
            </a:r>
          </a:p>
          <a:p>
            <a:pPr marL="0" indent="0">
              <a:buNone/>
            </a:pPr>
            <a:r>
              <a:rPr lang="en-US" sz="2000" dirty="0"/>
              <a:t>	</a:t>
            </a:r>
            <a:endParaRPr lang="en-US" sz="2000" dirty="0" smtClean="0"/>
          </a:p>
        </p:txBody>
      </p:sp>
      <p:pic>
        <p:nvPicPr>
          <p:cNvPr id="4" name="Picture 3" descr="Screen Shot 2013-10-08 at 11.42.43 AM.png"/>
          <p:cNvPicPr>
            <a:picLocks noChangeAspect="1"/>
          </p:cNvPicPr>
          <p:nvPr/>
        </p:nvPicPr>
        <p:blipFill rotWithShape="1">
          <a:blip r:embed="rId2">
            <a:extLst>
              <a:ext uri="{28A0092B-C50C-407E-A947-70E740481C1C}">
                <a14:useLocalDpi xmlns:a14="http://schemas.microsoft.com/office/drawing/2010/main" val="0"/>
              </a:ext>
            </a:extLst>
          </a:blip>
          <a:srcRect t="11624" b="1007"/>
          <a:stretch/>
        </p:blipFill>
        <p:spPr>
          <a:xfrm>
            <a:off x="0" y="5181600"/>
            <a:ext cx="9144000" cy="2273327"/>
          </a:xfrm>
          <a:prstGeom prst="rect">
            <a:avLst/>
          </a:prstGeom>
        </p:spPr>
      </p:pic>
    </p:spTree>
    <p:extLst>
      <p:ext uri="{BB962C8B-B14F-4D97-AF65-F5344CB8AC3E}">
        <p14:creationId xmlns:p14="http://schemas.microsoft.com/office/powerpoint/2010/main" val="17775522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200" dirty="0"/>
              <a:t>Einstein proposed another modest generalization</a:t>
            </a:r>
          </a:p>
        </p:txBody>
      </p:sp>
      <p:sp>
        <p:nvSpPr>
          <p:cNvPr id="3" name="Content Placeholder 2"/>
          <p:cNvSpPr>
            <a:spLocks noGrp="1"/>
          </p:cNvSpPr>
          <p:nvPr>
            <p:ph idx="1"/>
          </p:nvPr>
        </p:nvSpPr>
        <p:spPr>
          <a:xfrm>
            <a:off x="152400" y="1219200"/>
            <a:ext cx="8991600" cy="4906963"/>
          </a:xfrm>
        </p:spPr>
        <p:txBody>
          <a:bodyPr>
            <a:normAutofit fontScale="85000" lnSpcReduction="20000"/>
          </a:bodyPr>
          <a:lstStyle/>
          <a:p>
            <a:r>
              <a:rPr lang="en-US" u="sng" dirty="0"/>
              <a:t>No measurement of any sort </a:t>
            </a:r>
            <a:r>
              <a:rPr lang="en-US" u="sng" dirty="0" smtClean="0"/>
              <a:t/>
            </a:r>
            <a:br>
              <a:rPr lang="en-US" u="sng" dirty="0" smtClean="0"/>
            </a:br>
            <a:r>
              <a:rPr lang="en-US" u="sng" dirty="0" smtClean="0"/>
              <a:t>can </a:t>
            </a:r>
            <a:r>
              <a:rPr lang="en-US" u="sng" dirty="0"/>
              <a:t>detect a uniform gravitational field.  </a:t>
            </a:r>
            <a:br>
              <a:rPr lang="en-US" u="sng" dirty="0"/>
            </a:br>
            <a:endParaRPr lang="en-US" dirty="0"/>
          </a:p>
          <a:p>
            <a:pPr lvl="1"/>
            <a:r>
              <a:rPr lang="en-US" dirty="0"/>
              <a:t>And, by the way:</a:t>
            </a:r>
            <a:r>
              <a:rPr lang="en-US" u="sng" dirty="0"/>
              <a:t> </a:t>
            </a:r>
          </a:p>
          <a:p>
            <a:pPr marL="342900" lvl="1" indent="-342900">
              <a:buFont typeface="Arial" pitchFamily="34" charset="0"/>
              <a:buChar char="•"/>
            </a:pPr>
            <a:r>
              <a:rPr lang="en-US" u="sng" dirty="0" smtClean="0"/>
              <a:t>No </a:t>
            </a:r>
            <a:r>
              <a:rPr lang="en-US" i="1" u="sng" dirty="0" smtClean="0"/>
              <a:t>local</a:t>
            </a:r>
            <a:r>
              <a:rPr lang="en-US" u="sng" dirty="0" smtClean="0"/>
              <a:t> measurement can detect </a:t>
            </a:r>
            <a:r>
              <a:rPr lang="en-US" i="1" u="sng" dirty="0" smtClean="0"/>
              <a:t>any </a:t>
            </a:r>
            <a:r>
              <a:rPr lang="en-US" u="sng" dirty="0" smtClean="0"/>
              <a:t>gravitational field.</a:t>
            </a:r>
            <a:endParaRPr lang="en-US" dirty="0" smtClean="0"/>
          </a:p>
          <a:p>
            <a:r>
              <a:rPr lang="en-US" dirty="0" smtClean="0"/>
              <a:t>So </a:t>
            </a:r>
            <a:r>
              <a:rPr lang="en-US" dirty="0"/>
              <a:t>no sane person can reject a universe with gravity: you can't get rid of gravity without getting rid of everything. The gravity isn't uniform, so our actual reference frames are like the ones with non-uniform accelerations.</a:t>
            </a:r>
          </a:p>
          <a:p>
            <a:endParaRPr lang="en-US" dirty="0"/>
          </a:p>
          <a:p>
            <a:r>
              <a:rPr lang="en-US" u="sng" dirty="0"/>
              <a:t>If Einstein is right, then a world with gravity has all those bizarre effects we found for accelerating frames, whether you like them or not.</a:t>
            </a:r>
            <a:endParaRPr lang="en-US" dirty="0"/>
          </a:p>
          <a:p>
            <a:pPr marL="0" indent="0">
              <a:buNone/>
            </a:pPr>
            <a:endParaRPr lang="en-US" dirty="0"/>
          </a:p>
        </p:txBody>
      </p:sp>
    </p:spTree>
    <p:extLst>
      <p:ext uri="{BB962C8B-B14F-4D97-AF65-F5344CB8AC3E}">
        <p14:creationId xmlns:p14="http://schemas.microsoft.com/office/powerpoint/2010/main" val="2262734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u="sng" dirty="0"/>
              <a:t>Observational Consequences</a:t>
            </a:r>
            <a:endParaRPr lang="en-US" dirty="0"/>
          </a:p>
        </p:txBody>
      </p:sp>
      <p:sp>
        <p:nvSpPr>
          <p:cNvPr id="3" name="Content Placeholder 2"/>
          <p:cNvSpPr>
            <a:spLocks noGrp="1"/>
          </p:cNvSpPr>
          <p:nvPr>
            <p:ph idx="1"/>
          </p:nvPr>
        </p:nvSpPr>
        <p:spPr>
          <a:xfrm>
            <a:off x="0" y="838200"/>
            <a:ext cx="6477000" cy="6019800"/>
          </a:xfrm>
        </p:spPr>
        <p:txBody>
          <a:bodyPr>
            <a:normAutofit fontScale="55000" lnSpcReduction="20000"/>
          </a:bodyPr>
          <a:lstStyle/>
          <a:p>
            <a:r>
              <a:rPr lang="en-US" sz="3600" dirty="0"/>
              <a:t>But if you can't tell whether balls fall to the floor because of g or because you have chosen an accelerated reference frame, then </a:t>
            </a:r>
            <a:r>
              <a:rPr lang="en-US" sz="3600" u="sng" dirty="0"/>
              <a:t>g must make those weird </a:t>
            </a:r>
            <a:r>
              <a:rPr lang="en-US" sz="3600" u="sng" dirty="0" smtClean="0"/>
              <a:t>effects </a:t>
            </a:r>
            <a:r>
              <a:rPr lang="en-US" sz="3600" u="sng" dirty="0"/>
              <a:t>that we found for accelerated reference frames</a:t>
            </a:r>
            <a:r>
              <a:rPr lang="en-US" sz="3600" dirty="0"/>
              <a:t>. Otherwise you could use them to test whether you were accelerating. So g should give the strange clock effects found in accelerating frames.</a:t>
            </a:r>
          </a:p>
          <a:p>
            <a:pPr lvl="1"/>
            <a:r>
              <a:rPr lang="en-US" sz="3600" dirty="0"/>
              <a:t>One consequence is the </a:t>
            </a:r>
            <a:r>
              <a:rPr lang="en-US" sz="3600" u="sng" dirty="0"/>
              <a:t>Gravitational red shift</a:t>
            </a:r>
            <a:endParaRPr lang="en-US" sz="3600" dirty="0"/>
          </a:p>
          <a:p>
            <a:pPr lvl="1"/>
            <a:r>
              <a:rPr lang="en-US" sz="3600" dirty="0"/>
              <a:t>The  clocks at the bottom run slower than those at the top.</a:t>
            </a:r>
          </a:p>
          <a:p>
            <a:pPr marL="0" indent="0">
              <a:buNone/>
            </a:pPr>
            <a:r>
              <a:rPr lang="en-US" sz="3600" dirty="0"/>
              <a:t/>
            </a:r>
            <a:br>
              <a:rPr lang="en-US" sz="3600" dirty="0"/>
            </a:br>
            <a:r>
              <a:rPr lang="en-US" sz="3600" dirty="0"/>
              <a:t>One can use the frequency of light as a clock (count the crests as they pass by.   The most accurate clocks work this way).  So, do an experiment – drop light from the top of a tower:</a:t>
            </a:r>
          </a:p>
          <a:p>
            <a:r>
              <a:rPr lang="en-US" sz="3600" dirty="0"/>
              <a:t>Light becomes redder as it goes up and bluer as it goes down.  (This can also be </a:t>
            </a:r>
            <a:r>
              <a:rPr lang="en-US" sz="3600" dirty="0" smtClean="0"/>
              <a:t>understood </a:t>
            </a:r>
            <a:r>
              <a:rPr lang="en-US" sz="3600" dirty="0"/>
              <a:t>in terms of the energy of "photons".)</a:t>
            </a:r>
          </a:p>
          <a:p>
            <a:r>
              <a:rPr lang="en-US" sz="3600" dirty="0"/>
              <a:t>The effect can be seen in starlight and also </a:t>
            </a:r>
            <a:r>
              <a:rPr lang="en-US" sz="3600" dirty="0" smtClean="0"/>
              <a:t>in buildings.</a:t>
            </a:r>
            <a:r>
              <a:rPr lang="en-US" sz="3600" dirty="0"/>
              <a:t/>
            </a:r>
            <a:br>
              <a:rPr lang="en-US" sz="3600" dirty="0"/>
            </a:br>
            <a:r>
              <a:rPr lang="en-US" sz="2900" dirty="0"/>
              <a:t>(Pound &amp; </a:t>
            </a:r>
            <a:r>
              <a:rPr lang="en-US" sz="2900" dirty="0" err="1"/>
              <a:t>Rebka</a:t>
            </a:r>
            <a:r>
              <a:rPr lang="en-US" sz="2900" dirty="0"/>
              <a:t>, 1960)</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1143000"/>
            <a:ext cx="2028825"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36679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dirty="0"/>
              <a:t>space must be non-Euclidean</a:t>
            </a:r>
          </a:p>
        </p:txBody>
      </p:sp>
      <p:sp>
        <p:nvSpPr>
          <p:cNvPr id="3" name="Content Placeholder 2"/>
          <p:cNvSpPr>
            <a:spLocks noGrp="1"/>
          </p:cNvSpPr>
          <p:nvPr>
            <p:ph idx="1"/>
          </p:nvPr>
        </p:nvSpPr>
        <p:spPr>
          <a:xfrm>
            <a:off x="0" y="1143001"/>
            <a:ext cx="9144000" cy="2971800"/>
          </a:xfrm>
        </p:spPr>
        <p:txBody>
          <a:bodyPr>
            <a:normAutofit fontScale="92500" lnSpcReduction="10000"/>
          </a:bodyPr>
          <a:lstStyle/>
          <a:p>
            <a:pPr marL="0" indent="0">
              <a:buNone/>
            </a:pPr>
            <a:r>
              <a:rPr lang="en-US" dirty="0" smtClean="0"/>
              <a:t>in </a:t>
            </a:r>
            <a:r>
              <a:rPr lang="en-US" dirty="0"/>
              <a:t>a </a:t>
            </a:r>
            <a:r>
              <a:rPr lang="en-US" i="1" dirty="0"/>
              <a:t>non-uniform </a:t>
            </a:r>
            <a:r>
              <a:rPr lang="en-US" b="1" i="1" dirty="0"/>
              <a:t>g</a:t>
            </a:r>
            <a:r>
              <a:rPr lang="en-US" dirty="0"/>
              <a:t>, </a:t>
            </a:r>
            <a:r>
              <a:rPr lang="en-US" dirty="0" smtClean="0"/>
              <a:t>just as </a:t>
            </a:r>
            <a:r>
              <a:rPr lang="en-US" dirty="0"/>
              <a:t>with non-uniform </a:t>
            </a:r>
            <a:r>
              <a:rPr lang="en-US" b="1" i="1" dirty="0" smtClean="0"/>
              <a:t>a</a:t>
            </a:r>
            <a:r>
              <a:rPr lang="en-US" dirty="0" smtClean="0"/>
              <a:t>.</a:t>
            </a:r>
          </a:p>
          <a:p>
            <a:pPr marL="0" indent="0">
              <a:buNone/>
            </a:pPr>
            <a:r>
              <a:rPr lang="en-US" sz="2000" dirty="0"/>
              <a:t>On the merry-go-round, where things would fly outward, </a:t>
            </a:r>
            <a:br>
              <a:rPr lang="en-US" sz="2000" dirty="0"/>
            </a:br>
            <a:r>
              <a:rPr lang="en-US" sz="2000" u="sng" dirty="0"/>
              <a:t>C &gt; 2</a:t>
            </a:r>
            <a:r>
              <a:rPr lang="en-US" sz="2000" u="sng" dirty="0">
                <a:latin typeface="Symbol" charset="2"/>
                <a:cs typeface="Symbol" charset="2"/>
              </a:rPr>
              <a:t>p</a:t>
            </a:r>
            <a:r>
              <a:rPr lang="en-US" sz="2000" u="sng" dirty="0"/>
              <a:t>R</a:t>
            </a:r>
            <a:r>
              <a:rPr lang="en-US" sz="2000" dirty="0"/>
              <a:t>. Near a star, where things fly inward, there must be the opposite effect</a:t>
            </a:r>
            <a:r>
              <a:rPr lang="en-US" sz="2000" dirty="0" smtClean="0"/>
              <a:t>,</a:t>
            </a:r>
            <a:br>
              <a:rPr lang="en-US" sz="2000" dirty="0" smtClean="0"/>
            </a:br>
            <a:r>
              <a:rPr lang="en-US" sz="2000" u="sng" dirty="0" smtClean="0"/>
              <a:t>C </a:t>
            </a:r>
            <a:r>
              <a:rPr lang="en-US" sz="2000" u="sng" dirty="0"/>
              <a:t>&lt; </a:t>
            </a:r>
            <a:r>
              <a:rPr lang="en-US" sz="2000" u="sng" dirty="0" smtClean="0"/>
              <a:t>2</a:t>
            </a:r>
            <a:r>
              <a:rPr lang="en-US" sz="2000" u="sng" dirty="0">
                <a:latin typeface="Symbol" charset="2"/>
                <a:cs typeface="Symbol" charset="2"/>
              </a:rPr>
              <a:t>p</a:t>
            </a:r>
            <a:r>
              <a:rPr lang="en-US" sz="2000" u="sng" dirty="0" smtClean="0"/>
              <a:t>R</a:t>
            </a:r>
            <a:r>
              <a:rPr lang="en-US" sz="2000" dirty="0"/>
              <a:t>. </a:t>
            </a:r>
            <a:r>
              <a:rPr lang="en-US" sz="2000" dirty="0" smtClean="0"/>
              <a:t>(Here each length is measured with a meter-stick with some uniform construction, say same number of nickel atoms.)</a:t>
            </a:r>
            <a:br>
              <a:rPr lang="en-US" sz="2000" dirty="0" smtClean="0"/>
            </a:br>
            <a:r>
              <a:rPr lang="en-US" sz="2000" dirty="0" smtClean="0"/>
              <a:t>The </a:t>
            </a:r>
            <a:r>
              <a:rPr lang="en-US" sz="2000" dirty="0"/>
              <a:t>result is a curvature of the paths of anything, including light, </a:t>
            </a:r>
            <a:r>
              <a:rPr lang="en-US" sz="2000" i="1" dirty="0"/>
              <a:t>beyond that given by treating gravity as a force</a:t>
            </a:r>
            <a:r>
              <a:rPr lang="en-US" sz="2000" dirty="0"/>
              <a:t>. (</a:t>
            </a:r>
            <a:r>
              <a:rPr lang="en-US" sz="2000" i="1" dirty="0"/>
              <a:t>Doubles</a:t>
            </a:r>
            <a:r>
              <a:rPr lang="en-US" sz="2000" dirty="0"/>
              <a:t> the curvature of light.) </a:t>
            </a:r>
            <a:r>
              <a:rPr lang="en-US" dirty="0"/>
              <a:t/>
            </a:r>
            <a:br>
              <a:rPr lang="en-US" dirty="0"/>
            </a:br>
            <a:r>
              <a:rPr lang="en-US" dirty="0" smtClean="0"/>
              <a:t> </a:t>
            </a:r>
          </a:p>
          <a:p>
            <a:pPr marL="0" indent="0">
              <a:buNone/>
            </a:pPr>
            <a:r>
              <a:rPr lang="en-US" sz="2400" dirty="0"/>
              <a:t>CONFIRMED, 1919 solar eclipse</a:t>
            </a:r>
          </a:p>
          <a:p>
            <a:pPr marL="0" indent="0">
              <a:buNone/>
            </a:pPr>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0" y="4495800"/>
            <a:ext cx="4699000"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63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u="sng" dirty="0"/>
              <a:t>Gravitational </a:t>
            </a:r>
            <a:r>
              <a:rPr lang="en-US" u="sng" dirty="0" smtClean="0"/>
              <a:t>time-</a:t>
            </a:r>
            <a:r>
              <a:rPr lang="en-US" u="sng" dirty="0"/>
              <a:t>warp</a:t>
            </a:r>
            <a:endParaRPr lang="en-US" dirty="0"/>
          </a:p>
        </p:txBody>
      </p:sp>
      <p:sp>
        <p:nvSpPr>
          <p:cNvPr id="3" name="Content Placeholder 2"/>
          <p:cNvSpPr>
            <a:spLocks noGrp="1"/>
          </p:cNvSpPr>
          <p:nvPr>
            <p:ph idx="1"/>
          </p:nvPr>
        </p:nvSpPr>
        <p:spPr>
          <a:xfrm>
            <a:off x="-3175" y="1066800"/>
            <a:ext cx="9122979" cy="1066800"/>
          </a:xfrm>
        </p:spPr>
        <p:txBody>
          <a:bodyPr>
            <a:normAutofit/>
          </a:bodyPr>
          <a:lstStyle/>
          <a:p>
            <a:pPr marL="0" indent="0">
              <a:buNone/>
            </a:pPr>
            <a:r>
              <a:rPr lang="en-US" sz="2000" dirty="0" smtClean="0"/>
              <a:t>Classically, energy goes up as something falls. We’ll see that corresponds to frequency. Clocks run faster away from the star, so synchronized processes like the </a:t>
            </a:r>
            <a:r>
              <a:rPr lang="en-US" sz="2000" dirty="0" err="1" smtClean="0"/>
              <a:t>wavefronts</a:t>
            </a:r>
            <a:r>
              <a:rPr lang="en-US" sz="2000" dirty="0" smtClean="0"/>
              <a:t> passing seem faster, measured by local clocks, below.   </a:t>
            </a:r>
            <a:endParaRPr lang="en-US" sz="2000" dirty="0"/>
          </a:p>
        </p:txBody>
      </p:sp>
      <p:sp>
        <p:nvSpPr>
          <p:cNvPr id="4" name="TextBox 3"/>
          <p:cNvSpPr txBox="1"/>
          <p:nvPr/>
        </p:nvSpPr>
        <p:spPr>
          <a:xfrm>
            <a:off x="3048000" y="3200400"/>
            <a:ext cx="5791200" cy="923330"/>
          </a:xfrm>
          <a:prstGeom prst="rect">
            <a:avLst/>
          </a:prstGeom>
          <a:noFill/>
        </p:spPr>
        <p:txBody>
          <a:bodyPr wrap="square" rtlCol="0">
            <a:spAutoFit/>
          </a:bodyPr>
          <a:lstStyle/>
          <a:p>
            <a:r>
              <a:rPr lang="en-US" dirty="0" smtClean="0"/>
              <a:t>The (locally measured) frequency of the wave is higher near the star, so the </a:t>
            </a:r>
            <a:r>
              <a:rPr lang="en-US" dirty="0" err="1" smtClean="0"/>
              <a:t>wavefronts</a:t>
            </a:r>
            <a:r>
              <a:rPr lang="en-US" dirty="0" smtClean="0"/>
              <a:t> are closer near the star. The wave must bend.</a:t>
            </a:r>
            <a:endParaRPr lang="en-US" dirty="0"/>
          </a:p>
        </p:txBody>
      </p:sp>
      <p:sp>
        <p:nvSpPr>
          <p:cNvPr id="5" name="TextBox 4"/>
          <p:cNvSpPr txBox="1"/>
          <p:nvPr/>
        </p:nvSpPr>
        <p:spPr>
          <a:xfrm>
            <a:off x="609600" y="5562600"/>
            <a:ext cx="7001519" cy="646331"/>
          </a:xfrm>
          <a:prstGeom prst="rect">
            <a:avLst/>
          </a:prstGeom>
          <a:noFill/>
        </p:spPr>
        <p:txBody>
          <a:bodyPr wrap="square" rtlCol="0">
            <a:spAutoFit/>
          </a:bodyPr>
          <a:lstStyle/>
          <a:p>
            <a:r>
              <a:rPr lang="en-US" dirty="0" smtClean="0"/>
              <a:t>This time-warp term is essentially just the classical force term, to a good approximation.</a:t>
            </a:r>
            <a:endParaRPr lang="en-US" dirty="0"/>
          </a:p>
        </p:txBody>
      </p:sp>
      <p:grpSp>
        <p:nvGrpSpPr>
          <p:cNvPr id="4099" name="Group 4098"/>
          <p:cNvGrpSpPr/>
          <p:nvPr/>
        </p:nvGrpSpPr>
        <p:grpSpPr>
          <a:xfrm>
            <a:off x="25876" y="2438400"/>
            <a:ext cx="2564924" cy="2743200"/>
            <a:chOff x="25876" y="2667000"/>
            <a:chExt cx="2564924" cy="2743200"/>
          </a:xfrm>
        </p:grpSpPr>
        <p:sp>
          <p:nvSpPr>
            <p:cNvPr id="6" name="Oval 5"/>
            <p:cNvSpPr/>
            <p:nvPr/>
          </p:nvSpPr>
          <p:spPr>
            <a:xfrm>
              <a:off x="25876" y="3810000"/>
              <a:ext cx="914400" cy="914400"/>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2057400" y="2667000"/>
              <a:ext cx="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828800" y="5029200"/>
              <a:ext cx="76200" cy="381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447800" y="3352800"/>
              <a:ext cx="1066800" cy="0"/>
            </a:xfrm>
            <a:prstGeom prst="line">
              <a:avLst/>
            </a:prstGeom>
            <a:ln w="9525"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447800" y="3733800"/>
              <a:ext cx="1143000" cy="0"/>
            </a:xfrm>
            <a:prstGeom prst="line">
              <a:avLst/>
            </a:prstGeom>
            <a:ln w="9525"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447800" y="4114800"/>
              <a:ext cx="1066800" cy="76200"/>
            </a:xfrm>
            <a:prstGeom prst="line">
              <a:avLst/>
            </a:prstGeom>
            <a:ln w="9525"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371600" y="4876800"/>
              <a:ext cx="1066800" cy="152400"/>
            </a:xfrm>
            <a:prstGeom prst="line">
              <a:avLst/>
            </a:prstGeom>
            <a:ln w="9525"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1371600" y="4495800"/>
              <a:ext cx="1143000" cy="152400"/>
            </a:xfrm>
            <a:prstGeom prst="line">
              <a:avLst/>
            </a:prstGeom>
            <a:ln w="9525" cmpd="sng">
              <a:solidFill>
                <a:srgbClr val="0000FF"/>
              </a:solidFill>
            </a:ln>
          </p:spPr>
          <p:style>
            <a:lnRef idx="2">
              <a:schemeClr val="accent1"/>
            </a:lnRef>
            <a:fillRef idx="0">
              <a:schemeClr val="accent1"/>
            </a:fillRef>
            <a:effectRef idx="1">
              <a:schemeClr val="accent1"/>
            </a:effectRef>
            <a:fontRef idx="minor">
              <a:schemeClr val="tx1"/>
            </a:fontRef>
          </p:style>
        </p:cxnSp>
      </p:grpSp>
      <p:cxnSp>
        <p:nvCxnSpPr>
          <p:cNvPr id="4101" name="Straight Arrow Connector 4100"/>
          <p:cNvCxnSpPr/>
          <p:nvPr/>
        </p:nvCxnSpPr>
        <p:spPr>
          <a:xfrm>
            <a:off x="1447800" y="3733800"/>
            <a:ext cx="0" cy="3810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a:off x="2590800" y="3733800"/>
            <a:ext cx="0" cy="4572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433625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u="sng" dirty="0"/>
              <a:t>Gravitational space-warp</a:t>
            </a:r>
            <a:endParaRPr lang="en-US" dirty="0"/>
          </a:p>
        </p:txBody>
      </p:sp>
      <p:sp>
        <p:nvSpPr>
          <p:cNvPr id="3" name="Content Placeholder 2"/>
          <p:cNvSpPr>
            <a:spLocks noGrp="1"/>
          </p:cNvSpPr>
          <p:nvPr>
            <p:ph idx="1"/>
          </p:nvPr>
        </p:nvSpPr>
        <p:spPr>
          <a:xfrm>
            <a:off x="-3175" y="1066800"/>
            <a:ext cx="9122979" cy="1752600"/>
          </a:xfrm>
        </p:spPr>
        <p:txBody>
          <a:bodyPr>
            <a:normAutofit/>
          </a:bodyPr>
          <a:lstStyle/>
          <a:p>
            <a:r>
              <a:rPr lang="en-US" sz="2000" dirty="0"/>
              <a:t>On the merry-go-round, there was missing space inside the circle. Near a star, there should be the opposite effect. A wave passing by the star has to traverse more distance on the part near the star than on the part farther away. The </a:t>
            </a:r>
            <a:r>
              <a:rPr lang="en-US" sz="2000" dirty="0" err="1"/>
              <a:t>wavefronts</a:t>
            </a:r>
            <a:r>
              <a:rPr lang="en-US" sz="2000" dirty="0"/>
              <a:t> farther away get ahead, which turns the wave as if it were being pulled toward the star. That's the extra curvature of light observed in 1919</a:t>
            </a:r>
            <a:r>
              <a:rPr lang="en-US" sz="2000" dirty="0" smtClean="0"/>
              <a:t>.</a:t>
            </a:r>
            <a:endParaRPr lang="en-US" sz="2000" dirty="0"/>
          </a:p>
        </p:txBody>
      </p:sp>
      <p:sp>
        <p:nvSpPr>
          <p:cNvPr id="4" name="TextBox 3"/>
          <p:cNvSpPr txBox="1"/>
          <p:nvPr/>
        </p:nvSpPr>
        <p:spPr>
          <a:xfrm>
            <a:off x="3344333" y="3012195"/>
            <a:ext cx="5791200" cy="2308324"/>
          </a:xfrm>
          <a:prstGeom prst="rect">
            <a:avLst/>
          </a:prstGeom>
          <a:noFill/>
        </p:spPr>
        <p:txBody>
          <a:bodyPr wrap="square" rtlCol="0">
            <a:spAutoFit/>
          </a:bodyPr>
          <a:lstStyle/>
          <a:p>
            <a:r>
              <a:rPr lang="en-US" dirty="0"/>
              <a:t>It looks like the </a:t>
            </a:r>
            <a:r>
              <a:rPr lang="en-US" dirty="0" err="1"/>
              <a:t>wavefronts</a:t>
            </a:r>
            <a:r>
              <a:rPr lang="en-US" dirty="0"/>
              <a:t> are closer together near the star, but that's only because I've forced the picture onto this nearly Euclidean page. Really there's </a:t>
            </a:r>
            <a:r>
              <a:rPr lang="en-US" i="1" dirty="0"/>
              <a:t>extra space</a:t>
            </a:r>
            <a:r>
              <a:rPr lang="en-US" dirty="0"/>
              <a:t> </a:t>
            </a:r>
            <a:r>
              <a:rPr lang="en-US" dirty="0" smtClean="0"/>
              <a:t>there</a:t>
            </a:r>
            <a:r>
              <a:rPr lang="en-US" dirty="0"/>
              <a:t> </a:t>
            </a:r>
            <a:r>
              <a:rPr lang="en-US" dirty="0" smtClean="0"/>
              <a:t>and </a:t>
            </a:r>
            <a:r>
              <a:rPr lang="en-US" dirty="0"/>
              <a:t>all the fronts are equally spaced, as measured locally</a:t>
            </a:r>
            <a:r>
              <a:rPr lang="en-US" dirty="0" smtClean="0"/>
              <a:t>.</a:t>
            </a:r>
          </a:p>
          <a:p>
            <a:r>
              <a:rPr lang="en-US" dirty="0" smtClean="0"/>
              <a:t>In a standard coordinate system (</a:t>
            </a:r>
            <a:r>
              <a:rPr lang="en-US" dirty="0"/>
              <a:t>S</a:t>
            </a:r>
            <a:r>
              <a:rPr lang="en-US" dirty="0" smtClean="0"/>
              <a:t>chwarzschild) it’s the radial lengths that are larger than you’d think from the circumferential ones, giving extra curvature on the way toward and away from the </a:t>
            </a:r>
            <a:r>
              <a:rPr lang="en-US" dirty="0" smtClean="0"/>
              <a:t>star, not on closest approach.</a:t>
            </a:r>
            <a:endParaRPr lang="en-US" dirty="0"/>
          </a:p>
        </p:txBody>
      </p:sp>
      <p:sp>
        <p:nvSpPr>
          <p:cNvPr id="5" name="TextBox 4"/>
          <p:cNvSpPr txBox="1"/>
          <p:nvPr/>
        </p:nvSpPr>
        <p:spPr>
          <a:xfrm>
            <a:off x="609600" y="5562600"/>
            <a:ext cx="7001519" cy="369332"/>
          </a:xfrm>
          <a:prstGeom prst="rect">
            <a:avLst/>
          </a:prstGeom>
          <a:noFill/>
        </p:spPr>
        <p:txBody>
          <a:bodyPr wrap="square" rtlCol="0">
            <a:spAutoFit/>
          </a:bodyPr>
          <a:lstStyle/>
          <a:p>
            <a:r>
              <a:rPr lang="en-US" dirty="0"/>
              <a:t>Note the necessity for an operational definition of distance (and time). </a:t>
            </a:r>
          </a:p>
        </p:txBody>
      </p:sp>
      <p:grpSp>
        <p:nvGrpSpPr>
          <p:cNvPr id="13" name="Group 12"/>
          <p:cNvGrpSpPr/>
          <p:nvPr/>
        </p:nvGrpSpPr>
        <p:grpSpPr>
          <a:xfrm>
            <a:off x="152400" y="2819400"/>
            <a:ext cx="2438400" cy="2362200"/>
            <a:chOff x="152400" y="2819400"/>
            <a:chExt cx="2438400" cy="2362200"/>
          </a:xfrm>
        </p:grpSpPr>
        <p:sp>
          <p:nvSpPr>
            <p:cNvPr id="6" name="Oval 5"/>
            <p:cNvSpPr/>
            <p:nvPr/>
          </p:nvSpPr>
          <p:spPr>
            <a:xfrm>
              <a:off x="152400" y="4191000"/>
              <a:ext cx="914400" cy="914400"/>
            </a:xfrm>
            <a:prstGeom prst="ellipse">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1981200" y="2819400"/>
              <a:ext cx="0" cy="6858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828800" y="4800600"/>
              <a:ext cx="76200" cy="3810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447800" y="3505200"/>
              <a:ext cx="1066800" cy="0"/>
            </a:xfrm>
            <a:prstGeom prst="line">
              <a:avLst/>
            </a:prstGeom>
            <a:ln w="9525"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1447800" y="3810000"/>
              <a:ext cx="1143000" cy="76200"/>
            </a:xfrm>
            <a:prstGeom prst="line">
              <a:avLst/>
            </a:prstGeom>
            <a:ln w="9525"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1447800" y="4114800"/>
              <a:ext cx="1066800" cy="152400"/>
            </a:xfrm>
            <a:prstGeom prst="line">
              <a:avLst/>
            </a:prstGeom>
            <a:ln w="9525"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1447800" y="4724400"/>
              <a:ext cx="1066800" cy="152400"/>
            </a:xfrm>
            <a:prstGeom prst="line">
              <a:avLst/>
            </a:prstGeom>
            <a:ln w="9525"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1447800" y="4419600"/>
              <a:ext cx="1066800" cy="152400"/>
            </a:xfrm>
            <a:prstGeom prst="line">
              <a:avLst/>
            </a:prstGeom>
            <a:ln w="9525" cmpd="sng">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2514600" y="3505200"/>
              <a:ext cx="0" cy="3810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1447800" y="3505200"/>
              <a:ext cx="0" cy="30480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980940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90600"/>
          </a:xfrm>
        </p:spPr>
        <p:txBody>
          <a:bodyPr/>
          <a:lstStyle/>
          <a:p>
            <a:r>
              <a:rPr lang="en-US" dirty="0" smtClean="0"/>
              <a:t>More Implications</a:t>
            </a:r>
            <a:endParaRPr lang="en-US" dirty="0"/>
          </a:p>
        </p:txBody>
      </p:sp>
      <p:sp>
        <p:nvSpPr>
          <p:cNvPr id="3" name="Content Placeholder 2"/>
          <p:cNvSpPr>
            <a:spLocks noGrp="1"/>
          </p:cNvSpPr>
          <p:nvPr>
            <p:ph idx="1"/>
          </p:nvPr>
        </p:nvSpPr>
        <p:spPr>
          <a:xfrm>
            <a:off x="0" y="1066800"/>
            <a:ext cx="8915400" cy="5181600"/>
          </a:xfrm>
        </p:spPr>
        <p:txBody>
          <a:bodyPr>
            <a:normAutofit fontScale="70000" lnSpcReduction="20000"/>
          </a:bodyPr>
          <a:lstStyle/>
          <a:p>
            <a:pPr marL="0" indent="0">
              <a:buNone/>
            </a:pPr>
            <a:r>
              <a:rPr lang="en-US" dirty="0"/>
              <a:t>The new equations to describe the gravitational interactions are not the same as Newton's. (Obviously not, since </a:t>
            </a:r>
            <a:r>
              <a:rPr lang="en-US" i="1" dirty="0"/>
              <a:t>we've now found experimental predictions which differ</a:t>
            </a:r>
            <a:r>
              <a:rPr lang="en-US" dirty="0"/>
              <a:t>.) The new equations used to describe how things look from accelerated frames and ones with gravity (i.e. all the frames which exist in the actual world) are called General Relativity.</a:t>
            </a:r>
          </a:p>
          <a:p>
            <a:r>
              <a:rPr lang="en-US" dirty="0"/>
              <a:t>GR also solved a long-standing problem. Remember way back when we were describing Newton's triumphs?</a:t>
            </a:r>
          </a:p>
          <a:p>
            <a:r>
              <a:rPr lang="en-US" dirty="0"/>
              <a:t> </a:t>
            </a:r>
            <a:r>
              <a:rPr lang="en-US" u="sng" dirty="0"/>
              <a:t>The orbit of Mercury</a:t>
            </a:r>
            <a:r>
              <a:rPr lang="en-US" dirty="0"/>
              <a:t> had been known since 1859 to deviate from its Newtonian prediction.  (The axis of the ellipse rotated, </a:t>
            </a:r>
            <a:r>
              <a:rPr lang="en-US" i="1" dirty="0"/>
              <a:t>i.e.</a:t>
            </a:r>
            <a:r>
              <a:rPr lang="en-US" dirty="0"/>
              <a:t>, </a:t>
            </a:r>
            <a:r>
              <a:rPr lang="en-US" dirty="0" err="1"/>
              <a:t>precessed</a:t>
            </a:r>
            <a:r>
              <a:rPr lang="en-US" dirty="0"/>
              <a:t>.)  Many unsuccessful searches had been made for objects, such as other planets, that would explain the motion.  </a:t>
            </a:r>
            <a:r>
              <a:rPr lang="en-US" u="sng" dirty="0"/>
              <a:t>GR correctly predicts the  orbit.</a:t>
            </a:r>
            <a:endParaRPr lang="en-US" dirty="0"/>
          </a:p>
          <a:p>
            <a:pPr marL="0" indent="0">
              <a:buNone/>
            </a:pPr>
            <a:endParaRPr lang="en-US" dirty="0"/>
          </a:p>
          <a:p>
            <a:r>
              <a:rPr lang="en-US" dirty="0"/>
              <a:t>Notice how small the original problems were in the data</a:t>
            </a:r>
            <a:r>
              <a:rPr lang="en-US" dirty="0" smtClean="0"/>
              <a:t>.</a:t>
            </a:r>
            <a:br>
              <a:rPr lang="en-US" dirty="0" smtClean="0"/>
            </a:br>
            <a:r>
              <a:rPr lang="en-US" dirty="0" smtClean="0"/>
              <a:t>GR</a:t>
            </a:r>
            <a:r>
              <a:rPr lang="en-US" dirty="0"/>
              <a:t>, unlike SR, was not the result of the attempt to resolve a burning issue.  GR was driven by philosophical motivation.</a:t>
            </a:r>
          </a:p>
          <a:p>
            <a:endParaRPr lang="en-US" dirty="0"/>
          </a:p>
        </p:txBody>
      </p:sp>
    </p:spTree>
    <p:extLst>
      <p:ext uri="{BB962C8B-B14F-4D97-AF65-F5344CB8AC3E}">
        <p14:creationId xmlns:p14="http://schemas.microsoft.com/office/powerpoint/2010/main" val="1101206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225"/>
            <a:ext cx="8229600" cy="1120775"/>
          </a:xfrm>
        </p:spPr>
        <p:txBody>
          <a:bodyPr/>
          <a:lstStyle/>
          <a:p>
            <a:r>
              <a:rPr lang="en-US" dirty="0" smtClean="0"/>
              <a:t>Philosophical comments</a:t>
            </a:r>
            <a:endParaRPr lang="en-US" dirty="0"/>
          </a:p>
        </p:txBody>
      </p:sp>
      <p:sp>
        <p:nvSpPr>
          <p:cNvPr id="3" name="Content Placeholder 2"/>
          <p:cNvSpPr>
            <a:spLocks noGrp="1"/>
          </p:cNvSpPr>
          <p:nvPr>
            <p:ph idx="1"/>
          </p:nvPr>
        </p:nvSpPr>
        <p:spPr>
          <a:xfrm>
            <a:off x="0" y="1447800"/>
            <a:ext cx="9144000" cy="4678363"/>
          </a:xfrm>
        </p:spPr>
        <p:txBody>
          <a:bodyPr>
            <a:normAutofit fontScale="70000" lnSpcReduction="20000"/>
          </a:bodyPr>
          <a:lstStyle/>
          <a:p>
            <a:r>
              <a:rPr lang="en-US" dirty="0"/>
              <a:t>Sociologist of science Steven Fuller, in the famous "Social Text", praises Japanese physicists ca. 1900 for using terminology which</a:t>
            </a:r>
          </a:p>
          <a:p>
            <a:pPr lvl="1"/>
            <a:r>
              <a:rPr lang="en-US" dirty="0"/>
              <a:t> "…managed to avoid protracted discussions of the ontological status of gravity and inertia that was continuing to haunt philosophically oriented Western physicists, such as Ernst Mach and Albert Einstein…"  </a:t>
            </a:r>
          </a:p>
          <a:p>
            <a:pPr lvl="1"/>
            <a:r>
              <a:rPr lang="en-US" dirty="0"/>
              <a:t> So "…to discover the essence of tomorrow's science we should look to the ways in which recently enfranchised citizens of the republic of science-… from all over the world- separate the wheat from the chaff in the West's scientific legacy." </a:t>
            </a:r>
          </a:p>
          <a:p>
            <a:pPr marL="0" indent="0">
              <a:buNone/>
            </a:pPr>
            <a:endParaRPr lang="en-US" dirty="0"/>
          </a:p>
          <a:p>
            <a:pPr lvl="1"/>
            <a:r>
              <a:rPr lang="en-US" dirty="0"/>
              <a:t>In other words, those philosophical worries of Einstein's were somehow deeply culture-bound "chaff" to be discarded in a broader context.</a:t>
            </a:r>
          </a:p>
          <a:p>
            <a:pPr marL="0" indent="0">
              <a:buNone/>
            </a:pPr>
            <a:endParaRPr lang="en-US" dirty="0"/>
          </a:p>
          <a:p>
            <a:r>
              <a:rPr lang="en-US" dirty="0"/>
              <a:t>Comments?</a:t>
            </a:r>
          </a:p>
          <a:p>
            <a:r>
              <a:rPr lang="en-US" dirty="0"/>
              <a:t>Let Fuller try to use a GPS with its GR corrections turned off!</a:t>
            </a:r>
          </a:p>
          <a:p>
            <a:endParaRPr lang="en-US" dirty="0"/>
          </a:p>
        </p:txBody>
      </p:sp>
    </p:spTree>
    <p:extLst>
      <p:ext uri="{BB962C8B-B14F-4D97-AF65-F5344CB8AC3E}">
        <p14:creationId xmlns:p14="http://schemas.microsoft.com/office/powerpoint/2010/main" val="3228729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normAutofit fontScale="90000"/>
          </a:bodyPr>
          <a:lstStyle/>
          <a:p>
            <a:r>
              <a:rPr lang="en-US" dirty="0"/>
              <a:t>Some confirmations of General Relativity</a:t>
            </a:r>
          </a:p>
        </p:txBody>
      </p:sp>
      <p:sp>
        <p:nvSpPr>
          <p:cNvPr id="3" name="Content Placeholder 2"/>
          <p:cNvSpPr>
            <a:spLocks noGrp="1"/>
          </p:cNvSpPr>
          <p:nvPr>
            <p:ph idx="1"/>
          </p:nvPr>
        </p:nvSpPr>
        <p:spPr>
          <a:xfrm>
            <a:off x="0" y="772511"/>
            <a:ext cx="8991600" cy="3352799"/>
          </a:xfrm>
        </p:spPr>
        <p:txBody>
          <a:bodyPr>
            <a:normAutofit fontScale="92500"/>
          </a:bodyPr>
          <a:lstStyle/>
          <a:p>
            <a:r>
              <a:rPr lang="en-US" sz="2000" dirty="0" smtClean="0"/>
              <a:t>SR background: Repeats </a:t>
            </a:r>
            <a:r>
              <a:rPr lang="en-US" sz="2000" dirty="0"/>
              <a:t>of </a:t>
            </a:r>
            <a:r>
              <a:rPr lang="en-US" sz="2000" dirty="0" smtClean="0"/>
              <a:t>Michelson</a:t>
            </a:r>
            <a:r>
              <a:rPr lang="en-US" sz="2000" dirty="0"/>
              <a:t>-Morley, good to one part in 10</a:t>
            </a:r>
            <a:r>
              <a:rPr lang="en-US" sz="2000" b="1" baseline="30000" dirty="0"/>
              <a:t>20</a:t>
            </a:r>
            <a:r>
              <a:rPr lang="en-US" sz="2000" dirty="0"/>
              <a:t>.</a:t>
            </a:r>
          </a:p>
          <a:p>
            <a:r>
              <a:rPr lang="en-US" sz="2000" dirty="0"/>
              <a:t>GPS devices positioning would drift off by about 7 miles a day, without GR corrections!</a:t>
            </a:r>
          </a:p>
          <a:p>
            <a:r>
              <a:rPr lang="en-US" sz="2000" dirty="0"/>
              <a:t>Modern versions of the light-deflection experiment: </a:t>
            </a:r>
            <a:r>
              <a:rPr lang="en-US" sz="2000" dirty="0" smtClean="0"/>
              <a:t> repeatedly </a:t>
            </a:r>
            <a:r>
              <a:rPr lang="en-US" sz="2000" dirty="0"/>
              <a:t>confirmed, now to better than 1% </a:t>
            </a:r>
            <a:r>
              <a:rPr lang="en-US" sz="2000" dirty="0" smtClean="0"/>
              <a:t>accuracy.</a:t>
            </a:r>
          </a:p>
          <a:p>
            <a:r>
              <a:rPr lang="en-US" sz="2000" dirty="0"/>
              <a:t>G</a:t>
            </a:r>
            <a:r>
              <a:rPr lang="en-US" sz="2000" dirty="0" smtClean="0"/>
              <a:t>ravitational </a:t>
            </a:r>
            <a:r>
              <a:rPr lang="en-US" sz="2000" dirty="0"/>
              <a:t>slowing of clocks: </a:t>
            </a:r>
            <a:r>
              <a:rPr lang="en-US" sz="2000" dirty="0" smtClean="0"/>
              <a:t> repeatedly </a:t>
            </a:r>
            <a:r>
              <a:rPr lang="en-US" sz="2000" dirty="0"/>
              <a:t>confirmed, in one case to 0.03% accuracy.</a:t>
            </a:r>
          </a:p>
          <a:p>
            <a:r>
              <a:rPr lang="en-US" sz="2000" dirty="0"/>
              <a:t>Time-delays </a:t>
            </a:r>
            <a:r>
              <a:rPr lang="en-US" sz="2000" dirty="0" smtClean="0"/>
              <a:t> affected </a:t>
            </a:r>
            <a:r>
              <a:rPr lang="en-US" sz="2000" dirty="0"/>
              <a:t>by travel near sun: </a:t>
            </a:r>
            <a:r>
              <a:rPr lang="en-US" sz="2000" dirty="0" smtClean="0"/>
              <a:t> </a:t>
            </a:r>
            <a:r>
              <a:rPr lang="en-US" sz="2000" dirty="0"/>
              <a:t>repeatedly confirmed to within 5% accuracy</a:t>
            </a:r>
            <a:r>
              <a:rPr lang="en-US" sz="2000" dirty="0" smtClean="0"/>
              <a:t>.</a:t>
            </a:r>
          </a:p>
          <a:p>
            <a:r>
              <a:rPr lang="en-US" sz="2000" dirty="0"/>
              <a:t>Existence of gravitational lenses</a:t>
            </a:r>
          </a:p>
          <a:p>
            <a:r>
              <a:rPr lang="en-US" sz="2000" dirty="0"/>
              <a:t>Probable existence of black </a:t>
            </a:r>
            <a:r>
              <a:rPr lang="en-US" sz="2000" dirty="0" smtClean="0"/>
              <a:t>holes</a:t>
            </a:r>
          </a:p>
          <a:p>
            <a:r>
              <a:rPr lang="en-US" sz="2000" dirty="0"/>
              <a:t>Slowing of pulsar rotation due to gravitational radiation (quantitative)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99034"/>
            <a:ext cx="3440113" cy="277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2"/>
          <p:cNvSpPr txBox="1">
            <a:spLocks noChangeArrowheads="1"/>
          </p:cNvSpPr>
          <p:nvPr/>
        </p:nvSpPr>
        <p:spPr bwMode="auto">
          <a:xfrm>
            <a:off x="3733800" y="4343400"/>
            <a:ext cx="3276600" cy="21646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ts val="1200"/>
              </a:spcBef>
              <a:spcAft>
                <a:spcPts val="1000"/>
              </a:spcAft>
              <a:buClrTx/>
              <a:buSzTx/>
              <a:buFontTx/>
              <a:buNone/>
              <a:tabLst/>
            </a:pPr>
            <a:r>
              <a:rPr kumimoji="0" lang="en-US" sz="1800" b="0" i="0" u="none" strike="noStrike" cap="none" normalizeH="0" baseline="0" smtClean="0">
                <a:ln>
                  <a:noFill/>
                </a:ln>
                <a:solidFill>
                  <a:schemeClr val="tx1"/>
                </a:solidFill>
                <a:effectLst/>
                <a:latin typeface="Helvetica" charset="0"/>
                <a:cs typeface="Arial" pitchFamily="34" charset="0"/>
              </a:rPr>
              <a:t>Gravity Probe B</a:t>
            </a:r>
          </a:p>
          <a:p>
            <a:pPr marL="0" marR="0" lvl="0" indent="0" algn="l" defTabSz="914400" rtl="0" eaLnBrk="1" fontAlgn="base" latinLnBrk="0" hangingPunct="1">
              <a:lnSpc>
                <a:spcPct val="100000"/>
              </a:lnSpc>
              <a:spcBef>
                <a:spcPts val="1200"/>
              </a:spcBef>
              <a:spcAft>
                <a:spcPts val="1000"/>
              </a:spcAft>
              <a:buClrTx/>
              <a:buSzTx/>
              <a:buFontTx/>
              <a:buNone/>
              <a:tabLst/>
            </a:pPr>
            <a:r>
              <a:rPr kumimoji="0" lang="en-US" sz="1800" b="0" i="0" u="none" strike="noStrike" cap="none" normalizeH="0" baseline="0" smtClean="0">
                <a:ln>
                  <a:noFill/>
                </a:ln>
                <a:solidFill>
                  <a:schemeClr val="tx1"/>
                </a:solidFill>
                <a:effectLst/>
                <a:latin typeface="Helvetica" charset="0"/>
                <a:cs typeface="Arial" pitchFamily="34" charset="0"/>
              </a:rPr>
              <a:t>“Frame-dragging” around Earth (to ~20%)</a:t>
            </a:r>
            <a:br>
              <a:rPr kumimoji="0" lang="en-US" sz="1800" b="0" i="0" u="none" strike="noStrike" cap="none" normalizeH="0" baseline="0" smtClean="0">
                <a:ln>
                  <a:noFill/>
                </a:ln>
                <a:solidFill>
                  <a:schemeClr val="tx1"/>
                </a:solidFill>
                <a:effectLst/>
                <a:latin typeface="Helvetica" charset="0"/>
                <a:cs typeface="Arial" pitchFamily="34" charset="0"/>
              </a:rPr>
            </a:br>
            <a:endParaRPr kumimoji="0" lang="en-US" sz="1800" b="0" i="0" u="none" strike="noStrike" cap="none" normalizeH="0" baseline="0" smtClean="0">
              <a:ln>
                <a:noFill/>
              </a:ln>
              <a:solidFill>
                <a:schemeClr val="tx1"/>
              </a:solidFill>
              <a:effectLst/>
              <a:latin typeface="Helvetica"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800" b="0" i="0" u="none" strike="noStrike" cap="none" normalizeH="0" baseline="0" smtClean="0">
                <a:ln>
                  <a:noFill/>
                </a:ln>
                <a:solidFill>
                  <a:schemeClr val="tx1"/>
                </a:solidFill>
                <a:effectLst/>
                <a:latin typeface="Helvetica" charset="0"/>
                <a:cs typeface="Arial" pitchFamily="34" charset="0"/>
              </a:rPr>
              <a:t>Earth’s geodetic effect (reduced C/R) to 0.2%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793579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767</TotalTime>
  <Words>2206</Words>
  <Application>Microsoft Office PowerPoint</Application>
  <PresentationFormat>On-screen Show (4:3)</PresentationFormat>
  <Paragraphs>127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Gravity and accelerating frames</vt:lpstr>
      <vt:lpstr>Einstein proposed another modest generalization</vt:lpstr>
      <vt:lpstr>Observational Consequences</vt:lpstr>
      <vt:lpstr>space must be non-Euclidean</vt:lpstr>
      <vt:lpstr>Gravitational time-warp</vt:lpstr>
      <vt:lpstr>Gravitational space-warp</vt:lpstr>
      <vt:lpstr>More Implications</vt:lpstr>
      <vt:lpstr>Philosophical comments</vt:lpstr>
      <vt:lpstr>Some confirmations of General Relativity</vt:lpstr>
      <vt:lpstr>Back to the twins</vt:lpstr>
      <vt:lpstr>Choices of Coordinates</vt:lpstr>
      <vt:lpstr>What will our straight lines be?</vt:lpstr>
      <vt:lpstr>Do we need curved spacetime?</vt:lpstr>
      <vt:lpstr>Global vs. Local</vt:lpstr>
      <vt:lpstr>Some conceptual implications</vt:lpstr>
      <vt:lpstr>Is space real?</vt:lpstr>
      <vt:lpstr>Relationist vs. substantivalist: Split Decision </vt:lpstr>
      <vt:lpstr>Topology</vt:lpstr>
      <vt:lpstr>Preferred Frames?</vt:lpstr>
    </vt:vector>
  </TitlesOfParts>
  <Company>U of 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Physics</dc:creator>
  <cp:lastModifiedBy>Physics</cp:lastModifiedBy>
  <cp:revision>47</cp:revision>
  <dcterms:created xsi:type="dcterms:W3CDTF">2013-08-02T18:51:46Z</dcterms:created>
  <dcterms:modified xsi:type="dcterms:W3CDTF">2013-10-08T18:23:34Z</dcterms:modified>
</cp:coreProperties>
</file>