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75" r:id="rId10"/>
    <p:sldId id="266"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67" d="100"/>
          <a:sy n="167" d="100"/>
        </p:scale>
        <p:origin x="-648"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B887F3-80D8-4C45-BDE8-46D1438D49F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403416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887F3-80D8-4C45-BDE8-46D1438D49F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217534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887F3-80D8-4C45-BDE8-46D1438D49F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1486546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887F3-80D8-4C45-BDE8-46D1438D49F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1733514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B887F3-80D8-4C45-BDE8-46D1438D49F9}" type="datetimeFigureOut">
              <a:rPr lang="en-US" smtClean="0"/>
              <a:t>3/6/14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18803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B887F3-80D8-4C45-BDE8-46D1438D49F9}" type="datetimeFigureOut">
              <a:rPr lang="en-US" smtClean="0"/>
              <a:t>3/6/14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425217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B887F3-80D8-4C45-BDE8-46D1438D49F9}" type="datetimeFigureOut">
              <a:rPr lang="en-US" smtClean="0"/>
              <a:t>3/6/14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295671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B887F3-80D8-4C45-BDE8-46D1438D49F9}" type="datetimeFigureOut">
              <a:rPr lang="en-US" smtClean="0"/>
              <a:t>3/6/14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2795720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B887F3-80D8-4C45-BDE8-46D1438D49F9}" type="datetimeFigureOut">
              <a:rPr lang="en-US" smtClean="0"/>
              <a:t>3/6/14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4072872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B887F3-80D8-4C45-BDE8-46D1438D49F9}" type="datetimeFigureOut">
              <a:rPr lang="en-US" smtClean="0"/>
              <a:t>3/6/14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1849176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B887F3-80D8-4C45-BDE8-46D1438D49F9}" type="datetimeFigureOut">
              <a:rPr lang="en-US" smtClean="0"/>
              <a:t>3/6/14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9B347-FE0F-4B13-B82C-4CD3017C98EE}" type="slidenum">
              <a:rPr lang="en-US" smtClean="0"/>
              <a:t>‹#›</a:t>
            </a:fld>
            <a:endParaRPr lang="en-US"/>
          </a:p>
        </p:txBody>
      </p:sp>
    </p:spTree>
    <p:extLst>
      <p:ext uri="{BB962C8B-B14F-4D97-AF65-F5344CB8AC3E}">
        <p14:creationId xmlns:p14="http://schemas.microsoft.com/office/powerpoint/2010/main" val="33932913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887F3-80D8-4C45-BDE8-46D1438D49F9}" type="datetimeFigureOut">
              <a:rPr lang="en-US" smtClean="0"/>
              <a:t>3/6/14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9B347-FE0F-4B13-B82C-4CD3017C98EE}" type="slidenum">
              <a:rPr lang="en-US" smtClean="0"/>
              <a:t>‹#›</a:t>
            </a:fld>
            <a:endParaRPr lang="en-US"/>
          </a:p>
        </p:txBody>
      </p:sp>
    </p:spTree>
    <p:extLst>
      <p:ext uri="{BB962C8B-B14F-4D97-AF65-F5344CB8AC3E}">
        <p14:creationId xmlns:p14="http://schemas.microsoft.com/office/powerpoint/2010/main" val="21451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7772400" cy="1470025"/>
          </a:xfrm>
        </p:spPr>
        <p:txBody>
          <a:bodyPr>
            <a:normAutofit/>
          </a:bodyPr>
          <a:lstStyle/>
          <a:p>
            <a:r>
              <a:rPr lang="en-US" sz="3600" dirty="0" smtClean="0">
                <a:solidFill>
                  <a:srgbClr val="C0504D"/>
                </a:solidFill>
              </a:rPr>
              <a:t>Implications of GR</a:t>
            </a:r>
            <a:endParaRPr lang="en-US" sz="3600" dirty="0">
              <a:solidFill>
                <a:srgbClr val="C0504D"/>
              </a:solidFill>
            </a:endParaRPr>
          </a:p>
        </p:txBody>
      </p:sp>
      <p:sp>
        <p:nvSpPr>
          <p:cNvPr id="3" name="Subtitle 2"/>
          <p:cNvSpPr>
            <a:spLocks noGrp="1"/>
          </p:cNvSpPr>
          <p:nvPr>
            <p:ph type="subTitle" idx="1"/>
          </p:nvPr>
        </p:nvSpPr>
        <p:spPr>
          <a:xfrm>
            <a:off x="1143000" y="1524000"/>
            <a:ext cx="6400800" cy="1752600"/>
          </a:xfrm>
        </p:spPr>
        <p:txBody>
          <a:bodyPr/>
          <a:lstStyle/>
          <a:p>
            <a:pPr lvl="0"/>
            <a:r>
              <a:rPr lang="en-US" dirty="0">
                <a:solidFill>
                  <a:schemeClr val="tx1"/>
                </a:solidFill>
              </a:rPr>
              <a:t>Black holes</a:t>
            </a:r>
          </a:p>
          <a:p>
            <a:pPr lvl="0"/>
            <a:r>
              <a:rPr lang="en-US" dirty="0">
                <a:solidFill>
                  <a:schemeClr val="tx1"/>
                </a:solidFill>
              </a:rPr>
              <a:t>Cosmology</a:t>
            </a:r>
          </a:p>
          <a:p>
            <a:pPr lvl="0"/>
            <a:r>
              <a:rPr lang="en-US" dirty="0">
                <a:solidFill>
                  <a:schemeClr val="tx1"/>
                </a:solidFill>
              </a:rPr>
              <a:t>Philosophical fallout from SR and GR</a:t>
            </a:r>
          </a:p>
        </p:txBody>
      </p:sp>
      <p:sp>
        <p:nvSpPr>
          <p:cNvPr id="4" name="Subtitle 2"/>
          <p:cNvSpPr txBox="1">
            <a:spLocks/>
          </p:cNvSpPr>
          <p:nvPr/>
        </p:nvSpPr>
        <p:spPr>
          <a:xfrm>
            <a:off x="1219200" y="38100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u="sng" dirty="0">
                <a:solidFill>
                  <a:srgbClr val="000000"/>
                </a:solidFill>
              </a:rPr>
              <a:t>Next</a:t>
            </a:r>
            <a:r>
              <a:rPr lang="en-US" dirty="0">
                <a:solidFill>
                  <a:srgbClr val="000000"/>
                </a:solidFill>
              </a:rPr>
              <a:t>:</a:t>
            </a:r>
          </a:p>
          <a:p>
            <a:pPr lvl="0"/>
            <a:r>
              <a:rPr lang="en-US" dirty="0">
                <a:solidFill>
                  <a:srgbClr val="000000"/>
                </a:solidFill>
              </a:rPr>
              <a:t>Start statistical mechanics</a:t>
            </a:r>
          </a:p>
        </p:txBody>
      </p:sp>
    </p:spTree>
    <p:extLst>
      <p:ext uri="{BB962C8B-B14F-4D97-AF65-F5344CB8AC3E}">
        <p14:creationId xmlns:p14="http://schemas.microsoft.com/office/powerpoint/2010/main" val="262263245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a:solidFill>
                  <a:srgbClr val="C0504D"/>
                </a:solidFill>
              </a:rPr>
              <a:t>Did the Big Bang really happen</a:t>
            </a:r>
            <a:r>
              <a:rPr lang="en-US" sz="3600" dirty="0" smtClean="0">
                <a:solidFill>
                  <a:srgbClr val="C0504D"/>
                </a:solidFill>
              </a:rPr>
              <a:t>?</a:t>
            </a:r>
            <a:endParaRPr lang="en-US" sz="3600" dirty="0">
              <a:solidFill>
                <a:srgbClr val="C0504D"/>
              </a:solidFill>
            </a:endParaRPr>
          </a:p>
        </p:txBody>
      </p:sp>
      <p:sp>
        <p:nvSpPr>
          <p:cNvPr id="3" name="Content Placeholder 2"/>
          <p:cNvSpPr>
            <a:spLocks noGrp="1"/>
          </p:cNvSpPr>
          <p:nvPr>
            <p:ph idx="1"/>
          </p:nvPr>
        </p:nvSpPr>
        <p:spPr>
          <a:xfrm>
            <a:off x="0" y="1219200"/>
            <a:ext cx="9144000" cy="5638800"/>
          </a:xfrm>
        </p:spPr>
        <p:txBody>
          <a:bodyPr>
            <a:normAutofit/>
          </a:bodyPr>
          <a:lstStyle/>
          <a:p>
            <a:r>
              <a:rPr lang="en-US" sz="2400" dirty="0"/>
              <a:t>Besides </a:t>
            </a:r>
          </a:p>
          <a:p>
            <a:pPr lvl="1"/>
            <a:r>
              <a:rPr lang="en-US" sz="2000" dirty="0"/>
              <a:t>GR </a:t>
            </a:r>
            <a:r>
              <a:rPr lang="en-US" sz="2000" dirty="0" smtClean="0"/>
              <a:t>theory and</a:t>
            </a:r>
          </a:p>
          <a:p>
            <a:pPr lvl="1"/>
            <a:r>
              <a:rPr lang="en-US" sz="2000" dirty="0" smtClean="0"/>
              <a:t>the </a:t>
            </a:r>
            <a:r>
              <a:rPr lang="en-US" sz="2000" dirty="0"/>
              <a:t>Hubble expansion </a:t>
            </a:r>
          </a:p>
          <a:p>
            <a:r>
              <a:rPr lang="en-US" sz="2400" dirty="0" smtClean="0"/>
              <a:t>main </a:t>
            </a:r>
            <a:r>
              <a:rPr lang="en-US" sz="2400" dirty="0"/>
              <a:t>evidences for the big bang are </a:t>
            </a:r>
          </a:p>
          <a:p>
            <a:pPr lvl="1"/>
            <a:r>
              <a:rPr lang="en-US" sz="2000" dirty="0"/>
              <a:t>The relative abundances of the </a:t>
            </a:r>
            <a:r>
              <a:rPr lang="en-US" sz="2000" dirty="0" smtClean="0"/>
              <a:t/>
            </a:r>
            <a:br>
              <a:rPr lang="en-US" sz="2000" dirty="0" smtClean="0"/>
            </a:br>
            <a:r>
              <a:rPr lang="en-US" sz="2000" dirty="0" smtClean="0"/>
              <a:t>light nuclei</a:t>
            </a:r>
            <a:r>
              <a:rPr lang="en-US" sz="2000" dirty="0"/>
              <a:t> </a:t>
            </a:r>
            <a:r>
              <a:rPr lang="en-US" sz="2000" dirty="0" smtClean="0"/>
              <a:t>(</a:t>
            </a:r>
            <a:r>
              <a:rPr lang="en-US" sz="2000" dirty="0"/>
              <a:t>H, D, He, </a:t>
            </a:r>
            <a:r>
              <a:rPr lang="en-US" sz="2000" dirty="0" smtClean="0"/>
              <a:t>Li) </a:t>
            </a:r>
            <a:br>
              <a:rPr lang="en-US" sz="2000" dirty="0" smtClean="0"/>
            </a:br>
            <a:r>
              <a:rPr lang="en-US" sz="2000" dirty="0" smtClean="0"/>
              <a:t>are </a:t>
            </a:r>
            <a:r>
              <a:rPr lang="en-US" sz="2000" dirty="0"/>
              <a:t>~correctly </a:t>
            </a:r>
            <a:r>
              <a:rPr lang="en-US" sz="2000" dirty="0" smtClean="0"/>
              <a:t>predicted</a:t>
            </a:r>
            <a:br>
              <a:rPr lang="en-US" sz="2000" dirty="0" smtClean="0"/>
            </a:br>
            <a:r>
              <a:rPr lang="en-US" sz="2000" dirty="0" smtClean="0"/>
              <a:t>by </a:t>
            </a:r>
            <a:r>
              <a:rPr lang="en-US" sz="2000" dirty="0"/>
              <a:t>the BB theory.  </a:t>
            </a:r>
          </a:p>
          <a:p>
            <a:pPr lvl="1"/>
            <a:r>
              <a:rPr lang="en-US" sz="2000" dirty="0"/>
              <a:t> the cosmic microwave background.  </a:t>
            </a:r>
          </a:p>
        </p:txBody>
      </p:sp>
      <p:pic>
        <p:nvPicPr>
          <p:cNvPr id="4" name="Picture 3" descr="Screen Shot 2013-10-08 at 6.15.4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0" y="1066800"/>
            <a:ext cx="3911600" cy="3797300"/>
          </a:xfrm>
          <a:prstGeom prst="rect">
            <a:avLst/>
          </a:prstGeom>
        </p:spPr>
      </p:pic>
      <p:sp>
        <p:nvSpPr>
          <p:cNvPr id="5" name="TextBox 4"/>
          <p:cNvSpPr txBox="1"/>
          <p:nvPr/>
        </p:nvSpPr>
        <p:spPr>
          <a:xfrm>
            <a:off x="5562600" y="4800600"/>
            <a:ext cx="3105801" cy="646331"/>
          </a:xfrm>
          <a:prstGeom prst="rect">
            <a:avLst/>
          </a:prstGeom>
          <a:noFill/>
        </p:spPr>
        <p:txBody>
          <a:bodyPr wrap="none" rtlCol="0">
            <a:spAutoFit/>
          </a:bodyPr>
          <a:lstStyle/>
          <a:p>
            <a:r>
              <a:rPr lang="en-US" dirty="0"/>
              <a:t>http://</a:t>
            </a:r>
            <a:r>
              <a:rPr lang="en-US" dirty="0" err="1"/>
              <a:t>astro.berkeley.edu</a:t>
            </a:r>
            <a:r>
              <a:rPr lang="en-US" dirty="0" smtClean="0"/>
              <a:t>/</a:t>
            </a:r>
            <a:br>
              <a:rPr lang="en-US" dirty="0" smtClean="0"/>
            </a:br>
            <a:r>
              <a:rPr lang="en-US" dirty="0" smtClean="0"/>
              <a:t>~</a:t>
            </a:r>
            <a:r>
              <a:rPr lang="en-US" dirty="0" err="1"/>
              <a:t>mwhite</a:t>
            </a:r>
            <a:r>
              <a:rPr lang="en-US" dirty="0"/>
              <a:t>/</a:t>
            </a:r>
            <a:r>
              <a:rPr lang="en-US" dirty="0" err="1"/>
              <a:t>darkmatter</a:t>
            </a:r>
            <a:r>
              <a:rPr lang="en-US" dirty="0"/>
              <a:t>/</a:t>
            </a:r>
            <a:r>
              <a:rPr lang="en-US" dirty="0" err="1"/>
              <a:t>bbn.html</a:t>
            </a:r>
            <a:endParaRPr lang="en-US" dirty="0"/>
          </a:p>
        </p:txBody>
      </p:sp>
      <p:cxnSp>
        <p:nvCxnSpPr>
          <p:cNvPr id="7" name="Straight Arrow Connector 6"/>
          <p:cNvCxnSpPr/>
          <p:nvPr/>
        </p:nvCxnSpPr>
        <p:spPr>
          <a:xfrm flipV="1">
            <a:off x="3429000" y="3429000"/>
            <a:ext cx="1219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95260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 y="0"/>
            <a:ext cx="9144000" cy="685800"/>
          </a:xfrm>
        </p:spPr>
        <p:txBody>
          <a:bodyPr>
            <a:normAutofit/>
          </a:bodyPr>
          <a:lstStyle/>
          <a:p>
            <a:r>
              <a:rPr lang="en-US" sz="3600" dirty="0" smtClean="0">
                <a:solidFill>
                  <a:srgbClr val="C0504D"/>
                </a:solidFill>
              </a:rPr>
              <a:t>Cosmic Microwave Background Spectrum</a:t>
            </a:r>
            <a:endParaRPr lang="en-US" sz="3600" dirty="0">
              <a:solidFill>
                <a:srgbClr val="C0504D"/>
              </a:solidFill>
            </a:endParaRPr>
          </a:p>
        </p:txBody>
      </p:sp>
      <p:pic>
        <p:nvPicPr>
          <p:cNvPr id="6146" name="Picture 2" descr="cmb_intensity"/>
          <p:cNvPicPr>
            <a:picLocks noChangeAspect="1" noChangeArrowheads="1"/>
          </p:cNvPicPr>
          <p:nvPr/>
        </p:nvPicPr>
        <p:blipFill rotWithShape="1">
          <a:blip r:embed="rId2">
            <a:extLst>
              <a:ext uri="{28A0092B-C50C-407E-A947-70E740481C1C}">
                <a14:useLocalDpi xmlns:a14="http://schemas.microsoft.com/office/drawing/2010/main" val="0"/>
              </a:ext>
            </a:extLst>
          </a:blip>
          <a:srcRect l="-2231" t="9920" r="4945" b="6318"/>
          <a:stretch/>
        </p:blipFill>
        <p:spPr bwMode="auto">
          <a:xfrm>
            <a:off x="2743200" y="2869957"/>
            <a:ext cx="6279653" cy="398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810000" y="3352800"/>
            <a:ext cx="1752600" cy="1631216"/>
          </a:xfrm>
          <a:prstGeom prst="rect">
            <a:avLst/>
          </a:prstGeom>
          <a:noFill/>
        </p:spPr>
        <p:txBody>
          <a:bodyPr wrap="square" rtlCol="0">
            <a:spAutoFit/>
          </a:bodyPr>
          <a:lstStyle/>
          <a:p>
            <a:r>
              <a:rPr lang="en-US" sz="2000" dirty="0" smtClean="0"/>
              <a:t>Only one adjustable parameter for the whole curve!</a:t>
            </a:r>
            <a:endParaRPr lang="en-US" sz="2000" dirty="0"/>
          </a:p>
        </p:txBody>
      </p:sp>
      <p:sp>
        <p:nvSpPr>
          <p:cNvPr id="5" name="TextBox 4"/>
          <p:cNvSpPr txBox="1"/>
          <p:nvPr/>
        </p:nvSpPr>
        <p:spPr>
          <a:xfrm>
            <a:off x="-304800" y="685800"/>
            <a:ext cx="9448800" cy="3785652"/>
          </a:xfrm>
          <a:prstGeom prst="rect">
            <a:avLst/>
          </a:prstGeom>
          <a:noFill/>
        </p:spPr>
        <p:txBody>
          <a:bodyPr wrap="square" rtlCol="0">
            <a:spAutoFit/>
          </a:bodyPr>
          <a:lstStyle/>
          <a:p>
            <a:pPr lvl="1"/>
            <a:r>
              <a:rPr lang="en-US" sz="2000" dirty="0"/>
              <a:t>When the universe was much more compressed, it must have been much hotter than now.  Hot objects glow with thermal radiation. Before the universe cooled to about 3000 K, it wasn't </a:t>
            </a:r>
            <a:r>
              <a:rPr lang="en-US" sz="2000" dirty="0" smtClean="0"/>
              <a:t>transparent, </a:t>
            </a:r>
            <a:r>
              <a:rPr lang="en-US" sz="2000" dirty="0"/>
              <a:t>since when atoms are heated up above that the electrons fall off. Loose electrons are very good light absorbers/ reflectors, as in metals. So we should see back to the point at which it first became nearly transparent, at about 3000 K and ~400,000 years old</a:t>
            </a:r>
            <a:r>
              <a:rPr lang="en-US" sz="2000" dirty="0" smtClean="0"/>
              <a:t>.</a:t>
            </a:r>
            <a:br>
              <a:rPr lang="en-US" sz="2000" dirty="0" smtClean="0"/>
            </a:br>
            <a:r>
              <a:rPr lang="en-US" sz="2000" dirty="0" smtClean="0"/>
              <a:t>It </a:t>
            </a:r>
            <a:r>
              <a:rPr lang="en-US" sz="2000" dirty="0"/>
              <a:t>shouldn’t look like </a:t>
            </a:r>
            <a:r>
              <a:rPr lang="en-US" sz="2000" dirty="0" smtClean="0"/>
              <a:t>a</a:t>
            </a:r>
            <a:r>
              <a:rPr lang="en-US" sz="2000" dirty="0"/>
              <a:t> </a:t>
            </a:r>
            <a:r>
              <a:rPr lang="en-US" sz="2000" dirty="0" smtClean="0"/>
              <a:t>3000K </a:t>
            </a:r>
            <a:r>
              <a:rPr lang="en-US" sz="2000" dirty="0"/>
              <a:t>surface because </a:t>
            </a:r>
            <a:r>
              <a:rPr lang="en-US" sz="2000" dirty="0" smtClean="0"/>
              <a:t/>
            </a:r>
            <a:br>
              <a:rPr lang="en-US" sz="2000" dirty="0" smtClean="0"/>
            </a:br>
            <a:r>
              <a:rPr lang="en-US" sz="2000" dirty="0" smtClean="0"/>
              <a:t>the </a:t>
            </a:r>
            <a:r>
              <a:rPr lang="en-US" sz="2000" dirty="0"/>
              <a:t>universe has </a:t>
            </a:r>
            <a:r>
              <a:rPr lang="en-US" sz="2000" dirty="0" smtClean="0"/>
              <a:t>expanded</a:t>
            </a:r>
            <a:br>
              <a:rPr lang="en-US" sz="2000" dirty="0" smtClean="0"/>
            </a:br>
            <a:r>
              <a:rPr lang="en-US" sz="2000" dirty="0" smtClean="0"/>
              <a:t>diluting </a:t>
            </a:r>
            <a:r>
              <a:rPr lang="en-US" sz="2000" dirty="0"/>
              <a:t>the light and </a:t>
            </a:r>
            <a:r>
              <a:rPr lang="en-US" sz="2000" dirty="0" smtClean="0"/>
              <a:t/>
            </a:r>
            <a:br>
              <a:rPr lang="en-US" sz="2000" dirty="0" smtClean="0"/>
            </a:br>
            <a:r>
              <a:rPr lang="en-US" sz="2000" dirty="0" smtClean="0"/>
              <a:t>stretching </a:t>
            </a:r>
            <a:r>
              <a:rPr lang="en-US" sz="2000" dirty="0"/>
              <a:t>out its </a:t>
            </a:r>
            <a:r>
              <a:rPr lang="en-US" sz="2000" dirty="0" smtClean="0"/>
              <a:t/>
            </a:r>
            <a:br>
              <a:rPr lang="en-US" sz="2000" dirty="0" smtClean="0"/>
            </a:br>
            <a:r>
              <a:rPr lang="en-US" sz="2000" dirty="0" smtClean="0"/>
              <a:t>wavelengths</a:t>
            </a:r>
            <a:r>
              <a:rPr lang="en-US" sz="2000" dirty="0"/>
              <a:t>. </a:t>
            </a:r>
            <a:r>
              <a:rPr lang="en-US" sz="2000" dirty="0" smtClean="0"/>
              <a:t>It </a:t>
            </a:r>
            <a:r>
              <a:rPr lang="en-US" sz="2000" dirty="0"/>
              <a:t>should </a:t>
            </a:r>
            <a:r>
              <a:rPr lang="en-US" sz="2000" dirty="0" smtClean="0"/>
              <a:t/>
            </a:r>
            <a:br>
              <a:rPr lang="en-US" sz="2000" dirty="0" smtClean="0"/>
            </a:br>
            <a:r>
              <a:rPr lang="en-US" sz="2000" dirty="0" smtClean="0"/>
              <a:t>look </a:t>
            </a:r>
            <a:r>
              <a:rPr lang="en-US" sz="2000" dirty="0"/>
              <a:t>like it’s </a:t>
            </a:r>
            <a:r>
              <a:rPr lang="en-US" sz="2000" dirty="0" smtClean="0"/>
              <a:t>at</a:t>
            </a:r>
            <a:r>
              <a:rPr lang="en-US" sz="2000" dirty="0"/>
              <a:t> </a:t>
            </a:r>
            <a:r>
              <a:rPr lang="en-US" sz="2000" dirty="0" smtClean="0"/>
              <a:t>~2.7 </a:t>
            </a:r>
            <a:r>
              <a:rPr lang="en-US" dirty="0" smtClean="0"/>
              <a:t>K</a:t>
            </a:r>
            <a:r>
              <a:rPr lang="en-US" dirty="0"/>
              <a:t>. </a:t>
            </a:r>
          </a:p>
        </p:txBody>
      </p:sp>
      <p:sp>
        <p:nvSpPr>
          <p:cNvPr id="6" name="TextBox 5"/>
          <p:cNvSpPr txBox="1"/>
          <p:nvPr/>
        </p:nvSpPr>
        <p:spPr>
          <a:xfrm>
            <a:off x="18044" y="4819219"/>
            <a:ext cx="2953756" cy="2031325"/>
          </a:xfrm>
          <a:prstGeom prst="rect">
            <a:avLst/>
          </a:prstGeom>
          <a:noFill/>
        </p:spPr>
        <p:txBody>
          <a:bodyPr wrap="square" rtlCol="0">
            <a:spAutoFit/>
          </a:bodyPr>
          <a:lstStyle/>
          <a:p>
            <a:pPr marL="0" lvl="1"/>
            <a:r>
              <a:rPr lang="en-US" dirty="0" smtClean="0"/>
              <a:t>Predicted by </a:t>
            </a:r>
            <a:r>
              <a:rPr lang="en-US" dirty="0"/>
              <a:t>Gamow, </a:t>
            </a:r>
            <a:r>
              <a:rPr lang="en-US" dirty="0" err="1"/>
              <a:t>Alpher</a:t>
            </a:r>
            <a:r>
              <a:rPr lang="en-US" dirty="0"/>
              <a:t> and Herman in the 1940s and accidentally discovered in 1964 by Penzias and Wilson</a:t>
            </a:r>
            <a:r>
              <a:rPr lang="en-US" dirty="0" smtClean="0"/>
              <a:t>.  </a:t>
            </a:r>
            <a:r>
              <a:rPr lang="en-US" dirty="0"/>
              <a:t>Many details are now understood in terms of more elaborate BB </a:t>
            </a:r>
            <a:r>
              <a:rPr lang="en-US" dirty="0" smtClean="0"/>
              <a:t>theories.</a:t>
            </a:r>
            <a:endParaRPr lang="en-US" dirty="0"/>
          </a:p>
        </p:txBody>
      </p:sp>
    </p:spTree>
    <p:extLst>
      <p:ext uri="{BB962C8B-B14F-4D97-AF65-F5344CB8AC3E}">
        <p14:creationId xmlns:p14="http://schemas.microsoft.com/office/powerpoint/2010/main" val="15166630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00"/>
            <a:ext cx="8229600" cy="990600"/>
          </a:xfrm>
        </p:spPr>
        <p:txBody>
          <a:bodyPr>
            <a:normAutofit/>
          </a:bodyPr>
          <a:lstStyle/>
          <a:p>
            <a:r>
              <a:rPr lang="en-US" sz="3600" dirty="0">
                <a:solidFill>
                  <a:srgbClr val="C0504D"/>
                </a:solidFill>
              </a:rPr>
              <a:t>Does the Earth go around the Sun</a:t>
            </a:r>
            <a:r>
              <a:rPr lang="en-US" sz="3600" dirty="0" smtClean="0">
                <a:solidFill>
                  <a:srgbClr val="C0504D"/>
                </a:solidFill>
              </a:rPr>
              <a:t>?</a:t>
            </a:r>
            <a:endParaRPr lang="en-US" sz="3600" dirty="0">
              <a:solidFill>
                <a:srgbClr val="C0504D"/>
              </a:solidFill>
            </a:endParaRPr>
          </a:p>
        </p:txBody>
      </p:sp>
      <p:sp>
        <p:nvSpPr>
          <p:cNvPr id="3" name="Content Placeholder 2"/>
          <p:cNvSpPr>
            <a:spLocks noGrp="1"/>
          </p:cNvSpPr>
          <p:nvPr>
            <p:ph idx="1"/>
          </p:nvPr>
        </p:nvSpPr>
        <p:spPr>
          <a:xfrm>
            <a:off x="0" y="1066800"/>
            <a:ext cx="9144000" cy="4754563"/>
          </a:xfrm>
        </p:spPr>
        <p:txBody>
          <a:bodyPr>
            <a:normAutofit fontScale="62500" lnSpcReduction="20000"/>
          </a:bodyPr>
          <a:lstStyle/>
          <a:p>
            <a:r>
              <a:rPr lang="en-US" dirty="0"/>
              <a:t>Let’s revisit this question, maybe for the last time. We concluded that the Earth orbits the Sun (approximately) because otherwise we would have to throw out the whole Newtonian framework that described not only planetary motion, but pendulums, etc. Now </a:t>
            </a:r>
            <a:r>
              <a:rPr lang="en-US" i="1" dirty="0"/>
              <a:t>we have thrown out that framework anyway</a:t>
            </a:r>
            <a:r>
              <a:rPr lang="en-US" dirty="0"/>
              <a:t>, and replaced it with a different (and more generally accurate) one. </a:t>
            </a:r>
          </a:p>
          <a:p>
            <a:r>
              <a:rPr lang="en-US" dirty="0"/>
              <a:t>What happens in our new framework?</a:t>
            </a:r>
          </a:p>
          <a:p>
            <a:r>
              <a:rPr lang="en-US" dirty="0"/>
              <a:t>The GR laws are the same for an "accelerated" reference frame (such as the Earth) as for any other. However, there are still reasons for preferring reference frames that are near to the old "non-accelerated" ones.</a:t>
            </a:r>
          </a:p>
          <a:p>
            <a:pPr lvl="0"/>
            <a:r>
              <a:rPr lang="en-US" dirty="0"/>
              <a:t>In an "accelerated" reference frame (e.g., rotating or moving in a circle), the gravitational field does not vanish at large distances, and distant space is not flat. We do not actually know the very-large scale geometry of space-time, but with a more conventional frame, at least a large patch of our universe can be described as very nearly flat.</a:t>
            </a:r>
          </a:p>
          <a:p>
            <a:pPr lvl="0"/>
            <a:r>
              <a:rPr lang="en-US" dirty="0"/>
              <a:t>If we want to convert easily between a correct GR description and a very good Newtonian approximation, the conversion is much simpler if the GR description uses a conventional reference frame.</a:t>
            </a:r>
          </a:p>
          <a:p>
            <a:endParaRPr lang="en-US" dirty="0"/>
          </a:p>
        </p:txBody>
      </p:sp>
    </p:spTree>
    <p:extLst>
      <p:ext uri="{BB962C8B-B14F-4D97-AF65-F5344CB8AC3E}">
        <p14:creationId xmlns:p14="http://schemas.microsoft.com/office/powerpoint/2010/main" val="36644891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smtClean="0">
                <a:solidFill>
                  <a:srgbClr val="C0504D"/>
                </a:solidFill>
              </a:rPr>
              <a:t>An Answer?</a:t>
            </a:r>
            <a:endParaRPr lang="en-US" sz="3600" dirty="0">
              <a:solidFill>
                <a:srgbClr val="C0504D"/>
              </a:solidFill>
            </a:endParaRPr>
          </a:p>
        </p:txBody>
      </p:sp>
      <p:sp>
        <p:nvSpPr>
          <p:cNvPr id="3" name="Content Placeholder 2"/>
          <p:cNvSpPr>
            <a:spLocks noGrp="1"/>
          </p:cNvSpPr>
          <p:nvPr>
            <p:ph idx="1"/>
          </p:nvPr>
        </p:nvSpPr>
        <p:spPr>
          <a:xfrm>
            <a:off x="0" y="1143001"/>
            <a:ext cx="9144000" cy="4038600"/>
          </a:xfrm>
        </p:spPr>
        <p:txBody>
          <a:bodyPr>
            <a:normAutofit fontScale="70000" lnSpcReduction="20000"/>
          </a:bodyPr>
          <a:lstStyle/>
          <a:p>
            <a:r>
              <a:rPr lang="en-US" dirty="0"/>
              <a:t>So we have a nice argument for using frames in which the Earth spins and orbits the Sun, but it doesn’t carry the same weight as the old Newtonian one, in which non-inertial observers get the wrong laws of physics. We're stuck with GR whichever reference frame we use.</a:t>
            </a:r>
          </a:p>
          <a:p>
            <a:pPr marL="0" indent="0">
              <a:buNone/>
            </a:pPr>
            <a:endParaRPr lang="en-US" dirty="0"/>
          </a:p>
          <a:p>
            <a:r>
              <a:rPr lang="en-US" dirty="0" smtClean="0"/>
              <a:t>We </a:t>
            </a:r>
            <a:r>
              <a:rPr lang="en-US" dirty="0"/>
              <a:t>know that GR or </a:t>
            </a:r>
            <a:r>
              <a:rPr lang="en-US" dirty="0" smtClean="0"/>
              <a:t>quantum mechanics </a:t>
            </a:r>
            <a:r>
              <a:rPr lang="en-US" dirty="0"/>
              <a:t>is wrong, if pushed to extremely small length scales. </a:t>
            </a:r>
            <a:r>
              <a:rPr lang="en-US" dirty="0" smtClean="0"/>
              <a:t/>
            </a:r>
            <a:br>
              <a:rPr lang="en-US" dirty="0" smtClean="0"/>
            </a:br>
            <a:r>
              <a:rPr lang="en-US" dirty="0" smtClean="0"/>
              <a:t>Almost </a:t>
            </a:r>
            <a:r>
              <a:rPr lang="en-US" dirty="0"/>
              <a:t>no-one thinks that </a:t>
            </a:r>
            <a:r>
              <a:rPr lang="en-US" dirty="0" smtClean="0"/>
              <a:t>quantum mechanics </a:t>
            </a:r>
            <a:r>
              <a:rPr lang="en-US" dirty="0"/>
              <a:t>will be wrong in such a way as to allow GR to be right.</a:t>
            </a:r>
          </a:p>
          <a:p>
            <a:pPr marL="0" indent="0">
              <a:buNone/>
            </a:pPr>
            <a:endParaRPr lang="en-US" dirty="0"/>
          </a:p>
          <a:p>
            <a:r>
              <a:rPr lang="en-US" dirty="0"/>
              <a:t>Does the Sun go around the Earth or does the Earth go around the Sun?</a:t>
            </a:r>
          </a:p>
          <a:p>
            <a:pPr marL="0" indent="0">
              <a:buNone/>
            </a:pPr>
            <a:endParaRPr lang="en-US" dirty="0"/>
          </a:p>
          <a:p>
            <a:r>
              <a:rPr lang="en-US" dirty="0"/>
              <a:t>And, incidentally, why is it dark at night?</a:t>
            </a:r>
          </a:p>
          <a:p>
            <a:endParaRPr lang="en-US" dirty="0"/>
          </a:p>
        </p:txBody>
      </p:sp>
    </p:spTree>
    <p:extLst>
      <p:ext uri="{BB962C8B-B14F-4D97-AF65-F5344CB8AC3E}">
        <p14:creationId xmlns:p14="http://schemas.microsoft.com/office/powerpoint/2010/main" val="34140512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876300"/>
          </a:xfrm>
        </p:spPr>
        <p:txBody>
          <a:bodyPr>
            <a:normAutofit/>
          </a:bodyPr>
          <a:lstStyle/>
          <a:p>
            <a:r>
              <a:rPr lang="en-US" sz="3600" dirty="0" smtClean="0">
                <a:solidFill>
                  <a:srgbClr val="C0504D"/>
                </a:solidFill>
              </a:rPr>
              <a:t>Where </a:t>
            </a:r>
            <a:r>
              <a:rPr lang="en-US" sz="3600" dirty="0">
                <a:solidFill>
                  <a:srgbClr val="C0504D"/>
                </a:solidFill>
              </a:rPr>
              <a:t>do we stand, after SR and GR?</a:t>
            </a:r>
          </a:p>
        </p:txBody>
      </p:sp>
      <p:sp>
        <p:nvSpPr>
          <p:cNvPr id="3" name="Content Placeholder 2"/>
          <p:cNvSpPr>
            <a:spLocks noGrp="1"/>
          </p:cNvSpPr>
          <p:nvPr>
            <p:ph idx="1"/>
          </p:nvPr>
        </p:nvSpPr>
        <p:spPr>
          <a:xfrm>
            <a:off x="5255" y="1066800"/>
            <a:ext cx="9067800" cy="5791200"/>
          </a:xfrm>
        </p:spPr>
        <p:txBody>
          <a:bodyPr>
            <a:normAutofit fontScale="62500" lnSpcReduction="20000"/>
          </a:bodyPr>
          <a:lstStyle/>
          <a:p>
            <a:pPr lvl="0"/>
            <a:r>
              <a:rPr lang="en-US" dirty="0"/>
              <a:t>Newton’s hunch about action at a distance was correct.  With fields and finite propagation speed, it is gone.</a:t>
            </a:r>
          </a:p>
          <a:p>
            <a:pPr lvl="0"/>
            <a:r>
              <a:rPr lang="en-US" dirty="0"/>
              <a:t>The ether is also gone.  Has it been replaced by </a:t>
            </a:r>
            <a:r>
              <a:rPr lang="en-US" dirty="0" err="1"/>
              <a:t>spacetime</a:t>
            </a:r>
            <a:r>
              <a:rPr lang="en-US" dirty="0"/>
              <a:t>?  </a:t>
            </a:r>
          </a:p>
          <a:p>
            <a:pPr lvl="0"/>
            <a:r>
              <a:rPr lang="en-US" dirty="0" smtClean="0"/>
              <a:t>Not </a:t>
            </a:r>
            <a:r>
              <a:rPr lang="en-US" dirty="0"/>
              <a:t>in a local sense, although there is the possibility that the global topology of the universe gives us a preferred reference frame.  There is no evidence for this. (but there is a microwave average frame)</a:t>
            </a:r>
          </a:p>
          <a:p>
            <a:pPr lvl="0"/>
            <a:r>
              <a:rPr lang="en-US" dirty="0"/>
              <a:t>Geometry is empirical.  (Kant was wrong.)  We will question some of our other basic beliefs when we study </a:t>
            </a:r>
            <a:r>
              <a:rPr lang="en-US" dirty="0" smtClean="0"/>
              <a:t>quantum mechanics.</a:t>
            </a:r>
            <a:endParaRPr lang="en-US" dirty="0"/>
          </a:p>
          <a:p>
            <a:pPr lvl="0"/>
            <a:r>
              <a:rPr lang="en-US" dirty="0"/>
              <a:t>Mach’s hope that the large scale motion of the matter in the universe can explain inertia is not fulfilled by GR. (See </a:t>
            </a:r>
            <a:r>
              <a:rPr lang="en-US" dirty="0" err="1"/>
              <a:t>Sklar</a:t>
            </a:r>
            <a:r>
              <a:rPr lang="en-US" dirty="0"/>
              <a:t>, p. 79) The geometry of </a:t>
            </a:r>
            <a:r>
              <a:rPr lang="en-US" dirty="0" err="1"/>
              <a:t>spacetime</a:t>
            </a:r>
            <a:r>
              <a:rPr lang="en-US" dirty="0"/>
              <a:t> is not determined solely by the objects within it, an argument against </a:t>
            </a:r>
            <a:r>
              <a:rPr lang="en-US" dirty="0" err="1"/>
              <a:t>relationism</a:t>
            </a:r>
            <a:r>
              <a:rPr lang="en-US" dirty="0"/>
              <a:t>.</a:t>
            </a:r>
          </a:p>
          <a:p>
            <a:pPr lvl="0"/>
            <a:r>
              <a:rPr lang="en-US" dirty="0"/>
              <a:t>The expansion of the universe solves </a:t>
            </a:r>
            <a:r>
              <a:rPr lang="en-US" dirty="0" err="1"/>
              <a:t>Olber’s</a:t>
            </a:r>
            <a:r>
              <a:rPr lang="en-US" dirty="0"/>
              <a:t> paradox.  Distant galaxies are dimmer than previously expected as a result of the cosmological red shift. </a:t>
            </a:r>
            <a:br>
              <a:rPr lang="en-US" dirty="0"/>
            </a:br>
            <a:r>
              <a:rPr lang="en-US" dirty="0"/>
              <a:t>So now we know why it's dark at night! </a:t>
            </a:r>
          </a:p>
          <a:p>
            <a:pPr lvl="1"/>
            <a:r>
              <a:rPr lang="en-US" sz="3200" dirty="0"/>
              <a:t>There actually is a glow from all directions- it's just been lowered to 2.7K (rather than the original effective T, near that of a star surface) by the stretching of space.</a:t>
            </a:r>
          </a:p>
          <a:p>
            <a:r>
              <a:rPr lang="en-US" dirty="0"/>
              <a:t>The existence of horizons implies a loss of knowledge and, possibly, of determinism.  </a:t>
            </a:r>
          </a:p>
        </p:txBody>
      </p:sp>
    </p:spTree>
    <p:extLst>
      <p:ext uri="{BB962C8B-B14F-4D97-AF65-F5344CB8AC3E}">
        <p14:creationId xmlns:p14="http://schemas.microsoft.com/office/powerpoint/2010/main" val="25053155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sz="3600" dirty="0">
                <a:solidFill>
                  <a:srgbClr val="C0504D"/>
                </a:solidFill>
              </a:rPr>
              <a:t>The nature and status of scientific theories </a:t>
            </a:r>
          </a:p>
        </p:txBody>
      </p:sp>
      <p:sp>
        <p:nvSpPr>
          <p:cNvPr id="3" name="Content Placeholder 2"/>
          <p:cNvSpPr>
            <a:spLocks noGrp="1"/>
          </p:cNvSpPr>
          <p:nvPr>
            <p:ph idx="1"/>
          </p:nvPr>
        </p:nvSpPr>
        <p:spPr>
          <a:xfrm>
            <a:off x="0" y="1219200"/>
            <a:ext cx="9144000" cy="4906963"/>
          </a:xfrm>
        </p:spPr>
        <p:txBody>
          <a:bodyPr>
            <a:normAutofit/>
          </a:bodyPr>
          <a:lstStyle/>
          <a:p>
            <a:r>
              <a:rPr lang="en-US" sz="2200" dirty="0"/>
              <a:t>What does it mean to say that Copernicus was right and Ptolemy wrong, or that SR is correct and the ether theory wrong?  </a:t>
            </a:r>
          </a:p>
          <a:p>
            <a:pPr lvl="0"/>
            <a:r>
              <a:rPr lang="en-US" sz="2200" dirty="0"/>
              <a:t>Clearly, agreement with direct observation is important.</a:t>
            </a:r>
          </a:p>
          <a:p>
            <a:pPr lvl="0"/>
            <a:r>
              <a:rPr lang="en-US" sz="2200" dirty="0"/>
              <a:t>However, new theories sometimes change the meaning of statements in such a way as to make direct comparison difficult.  Even the notion of what is “directly observable” can change (</a:t>
            </a:r>
            <a:r>
              <a:rPr lang="en-US" sz="2200" i="1" dirty="0"/>
              <a:t>e.g.</a:t>
            </a:r>
            <a:r>
              <a:rPr lang="en-US" sz="2200" dirty="0"/>
              <a:t>, time comparisons).  Does the Earth go around the Sun? </a:t>
            </a:r>
            <a:endParaRPr lang="en-US" sz="2200" dirty="0" smtClean="0"/>
          </a:p>
          <a:p>
            <a:pPr lvl="1"/>
            <a:r>
              <a:rPr lang="en-US" sz="1800" dirty="0" smtClean="0"/>
              <a:t> </a:t>
            </a:r>
            <a:r>
              <a:rPr lang="en-US" sz="1800" dirty="0"/>
              <a:t>Some of these changes are (or appear to be) just a matter of convention.</a:t>
            </a:r>
          </a:p>
          <a:p>
            <a:pPr lvl="0"/>
            <a:r>
              <a:rPr lang="en-US" sz="2200" dirty="0"/>
              <a:t>Suppose two competing theories predict exactly the same experimental consequences.  Are they really different theories?  </a:t>
            </a:r>
            <a:endParaRPr lang="en-US" sz="2200" dirty="0" smtClean="0"/>
          </a:p>
          <a:p>
            <a:pPr lvl="1"/>
            <a:r>
              <a:rPr lang="en-US" sz="1800" dirty="0" smtClean="0"/>
              <a:t>They </a:t>
            </a:r>
            <a:r>
              <a:rPr lang="en-US" sz="1800" dirty="0"/>
              <a:t>might incorporate completely different metaphysical frameworks.</a:t>
            </a:r>
          </a:p>
          <a:p>
            <a:endParaRPr lang="en-US" dirty="0"/>
          </a:p>
        </p:txBody>
      </p:sp>
    </p:spTree>
    <p:extLst>
      <p:ext uri="{BB962C8B-B14F-4D97-AF65-F5344CB8AC3E}">
        <p14:creationId xmlns:p14="http://schemas.microsoft.com/office/powerpoint/2010/main" val="6559335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smtClean="0">
                <a:solidFill>
                  <a:srgbClr val="C0504D"/>
                </a:solidFill>
              </a:rPr>
              <a:t>Criteria for Judging Theories</a:t>
            </a:r>
            <a:endParaRPr lang="en-US" sz="3600" dirty="0">
              <a:solidFill>
                <a:srgbClr val="C0504D"/>
              </a:solidFill>
            </a:endParaRPr>
          </a:p>
        </p:txBody>
      </p:sp>
      <p:sp>
        <p:nvSpPr>
          <p:cNvPr id="3" name="Content Placeholder 2"/>
          <p:cNvSpPr>
            <a:spLocks noGrp="1"/>
          </p:cNvSpPr>
          <p:nvPr>
            <p:ph idx="1"/>
          </p:nvPr>
        </p:nvSpPr>
        <p:spPr>
          <a:xfrm>
            <a:off x="0" y="990600"/>
            <a:ext cx="9144000" cy="5715000"/>
          </a:xfrm>
        </p:spPr>
        <p:txBody>
          <a:bodyPr>
            <a:normAutofit fontScale="70000" lnSpcReduction="20000"/>
          </a:bodyPr>
          <a:lstStyle/>
          <a:p>
            <a:pPr marL="0" indent="0">
              <a:buNone/>
            </a:pPr>
            <a:r>
              <a:rPr lang="en-US" dirty="0"/>
              <a:t>If full “correctness” may not be applicable, what about makes a theory preferable?  Here are some possible criteria:</a:t>
            </a:r>
          </a:p>
          <a:p>
            <a:pPr marL="0" indent="0">
              <a:buNone/>
            </a:pPr>
            <a:r>
              <a:rPr lang="en-US" dirty="0">
                <a:solidFill>
                  <a:srgbClr val="C0504D"/>
                </a:solidFill>
              </a:rPr>
              <a:t>Intrinsic </a:t>
            </a:r>
            <a:r>
              <a:rPr lang="en-US" dirty="0" smtClean="0">
                <a:solidFill>
                  <a:srgbClr val="C0504D"/>
                </a:solidFill>
              </a:rPr>
              <a:t>plausibility</a:t>
            </a:r>
            <a:r>
              <a:rPr lang="en-US" dirty="0">
                <a:solidFill>
                  <a:srgbClr val="C0504D"/>
                </a:solidFill>
              </a:rPr>
              <a:t>? </a:t>
            </a:r>
            <a:r>
              <a:rPr lang="en-US" dirty="0" smtClean="0">
                <a:solidFill>
                  <a:srgbClr val="C0504D"/>
                </a:solidFill>
              </a:rPr>
              <a:t>Conservatism? Simplicity</a:t>
            </a:r>
            <a:r>
              <a:rPr lang="en-US" dirty="0">
                <a:solidFill>
                  <a:srgbClr val="C0504D"/>
                </a:solidFill>
              </a:rPr>
              <a:t>?</a:t>
            </a:r>
          </a:p>
          <a:p>
            <a:pPr lvl="0"/>
            <a:endParaRPr lang="en-US" dirty="0" smtClean="0"/>
          </a:p>
          <a:p>
            <a:pPr lvl="0"/>
            <a:r>
              <a:rPr lang="en-US" dirty="0">
                <a:solidFill>
                  <a:srgbClr val="000090"/>
                </a:solidFill>
              </a:rPr>
              <a:t>Intrinsic </a:t>
            </a:r>
            <a:r>
              <a:rPr lang="en-US" dirty="0" smtClean="0">
                <a:solidFill>
                  <a:srgbClr val="000090"/>
                </a:solidFill>
              </a:rPr>
              <a:t>plausibility</a:t>
            </a:r>
            <a:r>
              <a:rPr lang="en-US" dirty="0" smtClean="0"/>
              <a:t>: </a:t>
            </a:r>
            <a:r>
              <a:rPr lang="en-US" dirty="0" smtClean="0"/>
              <a:t>Ptolemy </a:t>
            </a:r>
            <a:r>
              <a:rPr lang="en-US" dirty="0"/>
              <a:t>was more plausible than Copernicus until we learned to think differently. Essentially, "plausibility" in this context is another word for </a:t>
            </a:r>
            <a:r>
              <a:rPr lang="en-US" dirty="0" err="1"/>
              <a:t>preferability</a:t>
            </a:r>
            <a:r>
              <a:rPr lang="en-US" dirty="0"/>
              <a:t>, so we still need to find what makes a theory more preferable. </a:t>
            </a:r>
          </a:p>
          <a:p>
            <a:pPr lvl="0"/>
            <a:r>
              <a:rPr lang="en-US" dirty="0">
                <a:solidFill>
                  <a:srgbClr val="000090"/>
                </a:solidFill>
              </a:rPr>
              <a:t>Conservatism</a:t>
            </a:r>
            <a:r>
              <a:rPr lang="en-US" dirty="0"/>
              <a:t> (make the fewest changes</a:t>
            </a:r>
            <a:r>
              <a:rPr lang="en-US" dirty="0" smtClean="0"/>
              <a:t>): This </a:t>
            </a:r>
            <a:r>
              <a:rPr lang="en-US" dirty="0"/>
              <a:t>is very powerful when the old theory has worked well.  We would be very reluctant to abandon conservation of energy. It can’t be the whole story, because sometimes we have to change theories.</a:t>
            </a:r>
          </a:p>
          <a:p>
            <a:pPr lvl="0"/>
            <a:r>
              <a:rPr lang="en-US" dirty="0" smtClean="0">
                <a:solidFill>
                  <a:srgbClr val="000090"/>
                </a:solidFill>
              </a:rPr>
              <a:t>Simplicity</a:t>
            </a:r>
            <a:r>
              <a:rPr lang="en-US" dirty="0" smtClean="0"/>
              <a:t>: Simplicity </a:t>
            </a:r>
            <a:r>
              <a:rPr lang="en-US" dirty="0"/>
              <a:t>is somewhat in the eye of the beholder.  Is the non-Euclidean geometry of GR simpler than an alternative theory which keeps the geometry and complicates the dynamics? But there can be a more-or-less objective count of how many parameters are adjustable in a theory. The more adjustable parameters (Ptolemy) the less impressive is the fit to observation. </a:t>
            </a:r>
            <a:endParaRPr lang="en-US" dirty="0" smtClean="0"/>
          </a:p>
        </p:txBody>
      </p:sp>
    </p:spTree>
    <p:extLst>
      <p:ext uri="{BB962C8B-B14F-4D97-AF65-F5344CB8AC3E}">
        <p14:creationId xmlns:p14="http://schemas.microsoft.com/office/powerpoint/2010/main" val="11684926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a:solidFill>
                  <a:srgbClr val="C0504D"/>
                </a:solidFill>
              </a:rPr>
              <a:t>T</a:t>
            </a:r>
            <a:r>
              <a:rPr lang="en-US" sz="4000" smtClean="0">
                <a:solidFill>
                  <a:srgbClr val="C0504D"/>
                </a:solidFill>
              </a:rPr>
              <a:t>heory </a:t>
            </a:r>
            <a:r>
              <a:rPr lang="en-US" sz="4000" dirty="0">
                <a:solidFill>
                  <a:srgbClr val="C0504D"/>
                </a:solidFill>
              </a:rPr>
              <a:t>and the external </a:t>
            </a:r>
            <a:r>
              <a:rPr lang="en-US" sz="4000" dirty="0" smtClean="0">
                <a:solidFill>
                  <a:srgbClr val="C0504D"/>
                </a:solidFill>
              </a:rPr>
              <a:t>world</a:t>
            </a:r>
            <a:endParaRPr lang="en-US" sz="4000" dirty="0">
              <a:solidFill>
                <a:srgbClr val="C0504D"/>
              </a:solidFill>
            </a:endParaRPr>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sz="2400" dirty="0" smtClean="0"/>
              <a:t>This </a:t>
            </a:r>
            <a:r>
              <a:rPr lang="en-US" sz="2400" dirty="0"/>
              <a:t>central </a:t>
            </a:r>
            <a:r>
              <a:rPr lang="en-US" sz="2400" dirty="0" smtClean="0"/>
              <a:t>issue for </a:t>
            </a:r>
            <a:r>
              <a:rPr lang="en-US" sz="2400" dirty="0"/>
              <a:t>the philosophy of </a:t>
            </a:r>
            <a:r>
              <a:rPr lang="en-US" sz="2400" dirty="0" smtClean="0"/>
              <a:t>science is dormant as </a:t>
            </a:r>
            <a:r>
              <a:rPr lang="en-US" sz="2400" dirty="0"/>
              <a:t>long as everyone works within the same conceptual framework (Kuhn’s "paradigm").  When there are changes, then people begin to worry about the meaning of the new theory. More big changes are coming up</a:t>
            </a:r>
            <a:r>
              <a:rPr lang="en-US" sz="2400" dirty="0" smtClean="0"/>
              <a:t>. The </a:t>
            </a:r>
            <a:r>
              <a:rPr lang="en-US" sz="2400" dirty="0"/>
              <a:t>shifts brought about by SR and GR are small compared to what </a:t>
            </a:r>
            <a:r>
              <a:rPr lang="en-US" sz="2400" dirty="0" smtClean="0"/>
              <a:t>quantum mechanics </a:t>
            </a:r>
            <a:r>
              <a:rPr lang="en-US" sz="2400" dirty="0"/>
              <a:t>will do. </a:t>
            </a:r>
            <a:r>
              <a:rPr lang="en-US" sz="2400" dirty="0" smtClean="0"/>
              <a:t/>
            </a:r>
            <a:br>
              <a:rPr lang="en-US" sz="2400" dirty="0" smtClean="0"/>
            </a:br>
            <a:r>
              <a:rPr lang="en-US" sz="2400" dirty="0" smtClean="0"/>
              <a:t/>
            </a:r>
            <a:br>
              <a:rPr lang="en-US" sz="2400" dirty="0" smtClean="0"/>
            </a:br>
            <a:r>
              <a:rPr lang="en-US" sz="2400" dirty="0" smtClean="0"/>
              <a:t>SR </a:t>
            </a:r>
            <a:r>
              <a:rPr lang="en-US" sz="2400" dirty="0"/>
              <a:t>and GR are forceful reminders that the foundations of our mental models of the world are not secure.</a:t>
            </a:r>
          </a:p>
          <a:p>
            <a:endParaRPr lang="en-US" dirty="0"/>
          </a:p>
        </p:txBody>
      </p:sp>
    </p:spTree>
    <p:extLst>
      <p:ext uri="{BB962C8B-B14F-4D97-AF65-F5344CB8AC3E}">
        <p14:creationId xmlns:p14="http://schemas.microsoft.com/office/powerpoint/2010/main" val="17788491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600" u="sng" dirty="0">
                <a:solidFill>
                  <a:srgbClr val="C0504D"/>
                </a:solidFill>
              </a:rPr>
              <a:t>Horizons</a:t>
            </a:r>
            <a:endParaRPr lang="en-US" sz="3600" dirty="0">
              <a:solidFill>
                <a:srgbClr val="C0504D"/>
              </a:solidFill>
            </a:endParaRPr>
          </a:p>
        </p:txBody>
      </p:sp>
      <p:sp>
        <p:nvSpPr>
          <p:cNvPr id="3" name="Content Placeholder 2"/>
          <p:cNvSpPr>
            <a:spLocks noGrp="1"/>
          </p:cNvSpPr>
          <p:nvPr>
            <p:ph idx="1"/>
          </p:nvPr>
        </p:nvSpPr>
        <p:spPr>
          <a:xfrm>
            <a:off x="0" y="609600"/>
            <a:ext cx="9144000" cy="6172200"/>
          </a:xfrm>
        </p:spPr>
        <p:txBody>
          <a:bodyPr>
            <a:normAutofit fontScale="92500" lnSpcReduction="10000"/>
          </a:bodyPr>
          <a:lstStyle/>
          <a:p>
            <a:pPr marL="0" indent="0">
              <a:buNone/>
            </a:pPr>
            <a:r>
              <a:rPr lang="en-US" sz="2200" dirty="0"/>
              <a:t>Near a small, massive object the gravitational potential, -</a:t>
            </a:r>
            <a:r>
              <a:rPr lang="en-US" sz="2200" dirty="0" err="1"/>
              <a:t>Gm</a:t>
            </a:r>
            <a:r>
              <a:rPr lang="en-US" sz="2200" dirty="0"/>
              <a:t>/r, can be large.  Suppose that 2Gm</a:t>
            </a:r>
            <a:r>
              <a:rPr lang="en-US" sz="2200" dirty="0" smtClean="0"/>
              <a:t>/Rc</a:t>
            </a:r>
            <a:r>
              <a:rPr lang="en-US" sz="2200" baseline="30000" dirty="0" smtClean="0"/>
              <a:t>2</a:t>
            </a:r>
            <a:r>
              <a:rPr lang="en-US" sz="2200" dirty="0" smtClean="0"/>
              <a:t> </a:t>
            </a:r>
            <a:r>
              <a:rPr lang="en-US" sz="2200" dirty="0"/>
              <a:t>equals 1.  Then the redshift becomes infinite.  What does this mean?</a:t>
            </a:r>
          </a:p>
          <a:p>
            <a:r>
              <a:rPr lang="en-US" sz="2200" dirty="0"/>
              <a:t>Light emitted from closer </a:t>
            </a:r>
            <a:r>
              <a:rPr lang="en-US" sz="2200" dirty="0" smtClean="0"/>
              <a:t>than R </a:t>
            </a:r>
            <a:r>
              <a:rPr lang="en-US" sz="2200" dirty="0"/>
              <a:t>=</a:t>
            </a:r>
            <a:r>
              <a:rPr lang="en-US" sz="2200" dirty="0" smtClean="0"/>
              <a:t> </a:t>
            </a:r>
            <a:r>
              <a:rPr lang="en-US" sz="2200" dirty="0"/>
              <a:t>2Gm/c</a:t>
            </a:r>
            <a:r>
              <a:rPr lang="en-US" sz="2200" baseline="30000" dirty="0"/>
              <a:t>2</a:t>
            </a:r>
            <a:r>
              <a:rPr lang="en-US" sz="2200" dirty="0"/>
              <a:t> cannot escape.  An object that behaves like this is called a black </a:t>
            </a:r>
            <a:r>
              <a:rPr lang="en-US" sz="2200" dirty="0" smtClean="0"/>
              <a:t>hole. The surface at the </a:t>
            </a:r>
            <a:r>
              <a:rPr lang="en-US" sz="2200" dirty="0"/>
              <a:t>critical radius is called the horizon.  We can’t ever learn what happens inside the horizon</a:t>
            </a:r>
            <a:r>
              <a:rPr lang="en-US" sz="2200" dirty="0" smtClean="0"/>
              <a:t>. (caveats later)</a:t>
            </a:r>
            <a:endParaRPr lang="en-US" sz="2200" dirty="0"/>
          </a:p>
          <a:p>
            <a:r>
              <a:rPr lang="en-US" sz="2200" dirty="0"/>
              <a:t>How acceleration (gravity</a:t>
            </a:r>
            <a:r>
              <a:rPr lang="en-US" sz="2200" dirty="0" smtClean="0"/>
              <a:t>)</a:t>
            </a:r>
            <a:br>
              <a:rPr lang="en-US" sz="2200" dirty="0" smtClean="0"/>
            </a:br>
            <a:r>
              <a:rPr lang="en-US" sz="2200" dirty="0" smtClean="0"/>
              <a:t> </a:t>
            </a:r>
            <a:r>
              <a:rPr lang="en-US" sz="2200" dirty="0"/>
              <a:t>can give a horizon</a:t>
            </a:r>
            <a:r>
              <a:rPr lang="en-US" sz="2200" dirty="0" smtClean="0"/>
              <a:t>:</a:t>
            </a:r>
            <a:br>
              <a:rPr lang="en-US" sz="2200" dirty="0" smtClean="0"/>
            </a:br>
            <a:r>
              <a:rPr lang="en-US" sz="2200" dirty="0" smtClean="0"/>
              <a:t/>
            </a:r>
            <a:br>
              <a:rPr lang="en-US" sz="2200" dirty="0" smtClean="0"/>
            </a:br>
            <a:r>
              <a:rPr lang="en-US" sz="2200" dirty="0" smtClean="0"/>
              <a:t/>
            </a:r>
            <a:br>
              <a:rPr lang="en-US" sz="2200" dirty="0" smtClean="0"/>
            </a:br>
            <a:r>
              <a:rPr lang="en-US" sz="2200" dirty="0"/>
              <a:t>With a big enough lead (and enough acceleration), the </a:t>
            </a:r>
            <a:r>
              <a:rPr lang="en-US" sz="2200" dirty="0" smtClean="0"/>
              <a:t>light </a:t>
            </a:r>
            <a:r>
              <a:rPr lang="en-US" sz="2200" dirty="0"/>
              <a:t>pulse will never reach its target.</a:t>
            </a:r>
          </a:p>
          <a:p>
            <a:r>
              <a:rPr lang="en-US" sz="2200" dirty="0"/>
              <a:t>There is </a:t>
            </a:r>
            <a:r>
              <a:rPr lang="en-US" sz="2200" dirty="0" smtClean="0"/>
              <a:t>lots of indirect </a:t>
            </a:r>
            <a:r>
              <a:rPr lang="en-US" sz="2200" dirty="0"/>
              <a:t>evidence for </a:t>
            </a:r>
            <a:r>
              <a:rPr lang="en-US" sz="2200" dirty="0" smtClean="0"/>
              <a:t>two </a:t>
            </a:r>
            <a:r>
              <a:rPr lang="en-US" sz="2200" dirty="0"/>
              <a:t>varieties of black holes, remnants of supernovas (mass ~5-10 </a:t>
            </a:r>
            <a:r>
              <a:rPr lang="en-US" sz="2200" dirty="0" err="1"/>
              <a:t>M</a:t>
            </a:r>
            <a:r>
              <a:rPr lang="en-US" sz="2200" baseline="-25000" dirty="0" err="1"/>
              <a:t>sun</a:t>
            </a:r>
            <a:r>
              <a:rPr lang="en-US" sz="2200" dirty="0"/>
              <a:t>) and supermassive (&gt;10</a:t>
            </a:r>
            <a:r>
              <a:rPr lang="en-US" sz="2200" baseline="30000" dirty="0"/>
              <a:t>6</a:t>
            </a:r>
            <a:r>
              <a:rPr lang="en-US" sz="2200" dirty="0"/>
              <a:t> </a:t>
            </a:r>
            <a:r>
              <a:rPr lang="en-US" sz="2200" dirty="0" err="1"/>
              <a:t>M</a:t>
            </a:r>
            <a:r>
              <a:rPr lang="en-US" sz="2200" baseline="-25000" dirty="0" err="1"/>
              <a:t>sun</a:t>
            </a:r>
            <a:r>
              <a:rPr lang="en-US" sz="2200" dirty="0"/>
              <a:t>) black holes at galactic centers (including our own).</a:t>
            </a:r>
          </a:p>
          <a:p>
            <a:r>
              <a:rPr lang="en-US" sz="2200" dirty="0"/>
              <a:t>If we drop something into a black hole we do not ever see it crossing the horizon.  From our point of view, its clock keeps slowing </a:t>
            </a:r>
            <a:r>
              <a:rPr lang="en-US" sz="2200" dirty="0" smtClean="0"/>
              <a:t>down more as </a:t>
            </a:r>
            <a:r>
              <a:rPr lang="en-US" sz="2200" dirty="0"/>
              <a:t>it approaches the vanishing point.  From its point of view, the trip to the center takes a finite time</a:t>
            </a:r>
            <a:r>
              <a:rPr lang="en-US" sz="2200" dirty="0" smtClean="0"/>
              <a:t>!</a:t>
            </a:r>
          </a:p>
          <a:p>
            <a:pPr lvl="1"/>
            <a:r>
              <a:rPr lang="en-US" sz="2200" dirty="0"/>
              <a:t>Are some things more “relative” than we said? More later</a:t>
            </a:r>
            <a:r>
              <a:rPr lang="en-US" sz="2200" dirty="0" smtClean="0"/>
              <a:t>.</a:t>
            </a:r>
          </a:p>
          <a:p>
            <a:r>
              <a:rPr lang="en-US" sz="2200" dirty="0"/>
              <a:t>The existence of hidden regions of the universe </a:t>
            </a:r>
            <a:r>
              <a:rPr lang="en-US" sz="2200" dirty="0" smtClean="0"/>
              <a:t>has implications </a:t>
            </a:r>
            <a:r>
              <a:rPr lang="en-US" sz="2200" dirty="0"/>
              <a:t>(not well understood) for determinism and causality.  </a:t>
            </a:r>
            <a:endParaRPr lang="en-US" sz="2000" dirty="0"/>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2209800"/>
            <a:ext cx="408305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80207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a:solidFill>
                  <a:srgbClr val="C0504D"/>
                </a:solidFill>
              </a:rPr>
              <a:t>Singularities</a:t>
            </a:r>
          </a:p>
        </p:txBody>
      </p:sp>
      <p:sp>
        <p:nvSpPr>
          <p:cNvPr id="3" name="Content Placeholder 2"/>
          <p:cNvSpPr>
            <a:spLocks noGrp="1"/>
          </p:cNvSpPr>
          <p:nvPr>
            <p:ph idx="1"/>
          </p:nvPr>
        </p:nvSpPr>
        <p:spPr>
          <a:xfrm>
            <a:off x="0" y="1066800"/>
            <a:ext cx="9144000" cy="5029200"/>
          </a:xfrm>
        </p:spPr>
        <p:txBody>
          <a:bodyPr>
            <a:normAutofit fontScale="70000" lnSpcReduction="20000"/>
          </a:bodyPr>
          <a:lstStyle/>
          <a:p>
            <a:r>
              <a:rPr lang="en-US" dirty="0"/>
              <a:t>At the center of a black hole is a singularity, where the geometry goes nuts (infinite </a:t>
            </a:r>
            <a:r>
              <a:rPr lang="en-US" dirty="0" smtClean="0"/>
              <a:t>curvature)</a:t>
            </a:r>
            <a:r>
              <a:rPr lang="en-US" dirty="0"/>
              <a:t>.  If you try to draw a geodesic through a singularity, you find that it isn’t uniquely determined.  </a:t>
            </a:r>
            <a:endParaRPr lang="en-US" dirty="0" smtClean="0"/>
          </a:p>
          <a:p>
            <a:pPr lvl="1"/>
            <a:r>
              <a:rPr lang="en-US" dirty="0" smtClean="0"/>
              <a:t>Nothing very </a:t>
            </a:r>
            <a:r>
              <a:rPr lang="en-US" dirty="0"/>
              <a:t>bad happens at the horizon</a:t>
            </a:r>
            <a:r>
              <a:rPr lang="en-US" dirty="0" smtClean="0"/>
              <a:t>. (caveats later!)</a:t>
            </a:r>
            <a:endParaRPr lang="en-US" dirty="0"/>
          </a:p>
          <a:p>
            <a:r>
              <a:rPr lang="en-US" dirty="0"/>
              <a:t>G.R. theory says the singularity is generic, not just the result of special unrealistic conditions (</a:t>
            </a:r>
            <a:r>
              <a:rPr lang="en-US" i="1" dirty="0"/>
              <a:t>e.g.</a:t>
            </a:r>
            <a:r>
              <a:rPr lang="en-US" dirty="0"/>
              <a:t>, perfect spherical symmetry). </a:t>
            </a:r>
          </a:p>
          <a:p>
            <a:r>
              <a:rPr lang="en-US" dirty="0"/>
              <a:t>The cure for the singularity is apparently the breakdown of the theory on a very small scale. (due to </a:t>
            </a:r>
            <a:r>
              <a:rPr lang="en-US" dirty="0" smtClean="0"/>
              <a:t>quantum effects)</a:t>
            </a:r>
            <a:r>
              <a:rPr lang="en-US" dirty="0"/>
              <a:t>.</a:t>
            </a:r>
          </a:p>
          <a:p>
            <a:r>
              <a:rPr lang="en-US" dirty="0"/>
              <a:t>The singularity in a black hole isn’t a big problem, because it is hidden.  However, there’s a theorem in GR that there must be at least one visible singularity.  </a:t>
            </a:r>
            <a:endParaRPr lang="en-US" dirty="0" smtClean="0"/>
          </a:p>
          <a:p>
            <a:pPr lvl="1"/>
            <a:r>
              <a:rPr lang="en-US" dirty="0" smtClean="0"/>
              <a:t>The </a:t>
            </a:r>
            <a:r>
              <a:rPr lang="en-US" dirty="0"/>
              <a:t>singularity is at the “beginning” and/or “end” of time.  That is, there cannot be a static, unchanging universe.</a:t>
            </a:r>
          </a:p>
          <a:p>
            <a:pPr lvl="1"/>
            <a:r>
              <a:rPr lang="en-US" dirty="0"/>
              <a:t>There must be a “big bang” or a “big crunch” (or both)</a:t>
            </a:r>
            <a:r>
              <a:rPr lang="en-US" dirty="0" smtClean="0"/>
              <a:t>.</a:t>
            </a:r>
          </a:p>
          <a:p>
            <a:pPr lvl="1"/>
            <a:r>
              <a:rPr lang="en-US" dirty="0"/>
              <a:t>This conclusion upset Einstein so much that he “broke” the theory trying to evade the prediction. </a:t>
            </a:r>
          </a:p>
          <a:p>
            <a:pPr lvl="1"/>
            <a:endParaRPr lang="en-US" dirty="0"/>
          </a:p>
          <a:p>
            <a:endParaRPr lang="en-US" dirty="0"/>
          </a:p>
        </p:txBody>
      </p:sp>
    </p:spTree>
    <p:extLst>
      <p:ext uri="{BB962C8B-B14F-4D97-AF65-F5344CB8AC3E}">
        <p14:creationId xmlns:p14="http://schemas.microsoft.com/office/powerpoint/2010/main" val="2579788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3600" dirty="0">
                <a:solidFill>
                  <a:srgbClr val="C0504D"/>
                </a:solidFill>
              </a:rPr>
              <a:t>No static universe</a:t>
            </a:r>
          </a:p>
        </p:txBody>
      </p:sp>
      <p:sp>
        <p:nvSpPr>
          <p:cNvPr id="3" name="Content Placeholder 2"/>
          <p:cNvSpPr>
            <a:spLocks noGrp="1"/>
          </p:cNvSpPr>
          <p:nvPr>
            <p:ph idx="1"/>
          </p:nvPr>
        </p:nvSpPr>
        <p:spPr>
          <a:xfrm>
            <a:off x="0" y="1143001"/>
            <a:ext cx="9144000" cy="4343399"/>
          </a:xfrm>
        </p:spPr>
        <p:txBody>
          <a:bodyPr>
            <a:normAutofit fontScale="70000" lnSpcReduction="20000"/>
          </a:bodyPr>
          <a:lstStyle/>
          <a:p>
            <a:pPr marL="0" indent="0">
              <a:buNone/>
            </a:pPr>
            <a:r>
              <a:rPr lang="en-US" dirty="0"/>
              <a:t>This problem is not new to GR.  One of Leibniz’ arguments against Newton’s absolute space was:</a:t>
            </a:r>
          </a:p>
          <a:p>
            <a:r>
              <a:rPr lang="en-US" dirty="0"/>
              <a:t>An infinite and unchanging Euclidean space and an absolute time independent of the stuff that is in it implies either:</a:t>
            </a:r>
          </a:p>
          <a:p>
            <a:pPr lvl="1"/>
            <a:r>
              <a:rPr lang="en-US" dirty="0"/>
              <a:t>The stuff is also infinite in extent (in space and time).  But that is impossible, because it violates Newton’s own laws of motion. </a:t>
            </a:r>
            <a:endParaRPr lang="en-US" dirty="0" smtClean="0"/>
          </a:p>
          <a:p>
            <a:pPr lvl="1"/>
            <a:r>
              <a:rPr lang="en-US" dirty="0" smtClean="0"/>
              <a:t>The </a:t>
            </a:r>
            <a:r>
              <a:rPr lang="en-US" dirty="0"/>
              <a:t>stuff is finite in extent.  But then symmetries are violated.  There is a center (a preferred position) and a corresponding preferred velocity, which ought to be observable.</a:t>
            </a:r>
          </a:p>
          <a:p>
            <a:r>
              <a:rPr lang="en-US" dirty="0"/>
              <a:t>GR extends the problem to </a:t>
            </a:r>
            <a:r>
              <a:rPr lang="en-US" dirty="0" err="1"/>
              <a:t>spacetime</a:t>
            </a:r>
            <a:r>
              <a:rPr lang="en-US" dirty="0"/>
              <a:t> itself.  It tells us that the universe must be expanding or contracting.  It can’t be static.  This means that either there is an earliest time or a latest time (or both).</a:t>
            </a:r>
          </a:p>
          <a:p>
            <a:r>
              <a:rPr lang="en-US" dirty="0"/>
              <a:t>This is easiest to visualize with our 2-d sphere analogy.  The sphere is a balloon which is being blown up.</a:t>
            </a:r>
          </a:p>
          <a:p>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5029200"/>
            <a:ext cx="1644650"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3"/>
          <p:cNvSpPr txBox="1">
            <a:spLocks noChangeArrowheads="1"/>
          </p:cNvSpPr>
          <p:nvPr/>
        </p:nvSpPr>
        <p:spPr bwMode="auto">
          <a:xfrm>
            <a:off x="790903" y="5599605"/>
            <a:ext cx="5946775"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Helvetica" charset="0"/>
                <a:cs typeface="Arial" pitchFamily="34" charset="0"/>
              </a:rPr>
              <a:t>Some time in the past, the radius of the balloon (the area of its surface) must have been zero.  </a:t>
            </a:r>
            <a:br>
              <a:rPr kumimoji="0" lang="en-US" sz="2000" b="0" i="0" u="none" strike="noStrike" cap="none" normalizeH="0" baseline="0" dirty="0" smtClean="0">
                <a:ln>
                  <a:noFill/>
                </a:ln>
                <a:solidFill>
                  <a:schemeClr val="tx1"/>
                </a:solidFill>
                <a:effectLst/>
                <a:latin typeface="Helvetica" charset="0"/>
                <a:cs typeface="Arial" pitchFamily="34" charset="0"/>
              </a:rPr>
            </a:br>
            <a:r>
              <a:rPr kumimoji="0" lang="en-US" sz="2000" b="0" i="0" u="none" strike="noStrike" cap="none" normalizeH="0" baseline="0" dirty="0" smtClean="0">
                <a:ln>
                  <a:noFill/>
                </a:ln>
                <a:solidFill>
                  <a:srgbClr val="0000FF"/>
                </a:solidFill>
                <a:effectLst/>
                <a:latin typeface="Helvetica" charset="0"/>
                <a:cs typeface="Arial" pitchFamily="34" charset="0"/>
              </a:rPr>
              <a:t>That’s the “big bang” singularity.</a:t>
            </a:r>
            <a:r>
              <a:rPr kumimoji="0" lang="en-US" sz="2000" b="0" i="0" u="none" strike="noStrike" cap="none" normalizeH="0" baseline="0" dirty="0" smtClean="0">
                <a:ln>
                  <a:noFill/>
                </a:ln>
                <a:solidFill>
                  <a:schemeClr val="tx1"/>
                </a:solidFill>
                <a:effectLst/>
                <a:latin typeface="Helvetica"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354321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a:solidFill>
                  <a:srgbClr val="C0504D"/>
                </a:solidFill>
              </a:rPr>
              <a:t>The universe is expanding</a:t>
            </a:r>
          </a:p>
        </p:txBody>
      </p:sp>
      <p:sp>
        <p:nvSpPr>
          <p:cNvPr id="3" name="Content Placeholder 2"/>
          <p:cNvSpPr>
            <a:spLocks noGrp="1"/>
          </p:cNvSpPr>
          <p:nvPr>
            <p:ph idx="1"/>
          </p:nvPr>
        </p:nvSpPr>
        <p:spPr>
          <a:xfrm>
            <a:off x="23648" y="762000"/>
            <a:ext cx="9067800" cy="5715000"/>
          </a:xfrm>
        </p:spPr>
        <p:txBody>
          <a:bodyPr>
            <a:normAutofit fontScale="77500" lnSpcReduction="20000"/>
          </a:bodyPr>
          <a:lstStyle/>
          <a:p>
            <a:r>
              <a:rPr lang="en-US" sz="2900" dirty="0"/>
              <a:t>What is observed? (Hubble, 1932)</a:t>
            </a:r>
          </a:p>
          <a:p>
            <a:r>
              <a:rPr lang="en-US" sz="2900" dirty="0"/>
              <a:t>Distant galaxies are moving away from us.  The farther they are, the faster they are receding (a linear relationship).  This means that at some time in the past, they were all right here ... The whole universe was squashed together.  This does not violate relativity.  There is no center (preferred location).</a:t>
            </a:r>
          </a:p>
          <a:p>
            <a:r>
              <a:rPr lang="en-US" sz="2900" dirty="0"/>
              <a:t>Suppose I have several friends:</a:t>
            </a:r>
          </a:p>
          <a:p>
            <a:pPr lvl="1"/>
            <a:r>
              <a:rPr lang="en-US" sz="2500" dirty="0" smtClean="0"/>
              <a:t>A	     is</a:t>
            </a:r>
            <a:r>
              <a:rPr lang="en-US" sz="2500" dirty="0"/>
              <a:t>	10	meters from me, moving away at	</a:t>
            </a:r>
            <a:r>
              <a:rPr lang="en-US" sz="2500" dirty="0" smtClean="0"/>
              <a:t>1 m/s </a:t>
            </a:r>
            <a:endParaRPr lang="en-US" sz="2500" dirty="0"/>
          </a:p>
          <a:p>
            <a:pPr lvl="1"/>
            <a:r>
              <a:rPr lang="en-US" sz="2500" dirty="0"/>
              <a:t>B	</a:t>
            </a:r>
            <a:r>
              <a:rPr lang="en-US" sz="2500" dirty="0" smtClean="0"/>
              <a:t>	20</a:t>
            </a:r>
            <a:r>
              <a:rPr lang="en-US" sz="2500" dirty="0"/>
              <a:t>		                </a:t>
            </a:r>
            <a:r>
              <a:rPr lang="en-US" sz="2500" dirty="0" smtClean="0"/>
              <a:t>			2</a:t>
            </a:r>
            <a:endParaRPr lang="en-US" sz="2500" dirty="0"/>
          </a:p>
          <a:p>
            <a:pPr lvl="1"/>
            <a:r>
              <a:rPr lang="en-US" sz="2500" dirty="0"/>
              <a:t>C	</a:t>
            </a:r>
            <a:r>
              <a:rPr lang="en-US" sz="2500" dirty="0" smtClean="0"/>
              <a:t>	30</a:t>
            </a:r>
            <a:r>
              <a:rPr lang="en-US" sz="2500" dirty="0"/>
              <a:t>		</a:t>
            </a:r>
            <a:r>
              <a:rPr lang="en-US" sz="2500" dirty="0" smtClean="0"/>
              <a:t>			3</a:t>
            </a:r>
            <a:br>
              <a:rPr lang="en-US" sz="2500" dirty="0" smtClean="0"/>
            </a:br>
            <a:r>
              <a:rPr lang="en-US" sz="2500" dirty="0" smtClean="0"/>
              <a:t/>
            </a:r>
            <a:br>
              <a:rPr lang="en-US" sz="2500" dirty="0" smtClean="0"/>
            </a:br>
            <a:r>
              <a:rPr lang="en-US" sz="2500" dirty="0" smtClean="0"/>
              <a:t/>
            </a:r>
            <a:br>
              <a:rPr lang="en-US" sz="2500" dirty="0" smtClean="0"/>
            </a:br>
            <a:r>
              <a:rPr lang="en-US" sz="2500" dirty="0" smtClean="0"/>
              <a:t/>
            </a:r>
            <a:br>
              <a:rPr lang="en-US" sz="2500" dirty="0" smtClean="0"/>
            </a:br>
            <a:endParaRPr lang="en-US" sz="2500" dirty="0"/>
          </a:p>
          <a:p>
            <a:r>
              <a:rPr lang="en-US" sz="2900" dirty="0"/>
              <a:t>If they have been moving at a constant speed, I can say that 10 seconds ago, each was at my present location.  Notice that A sees exactly the same thing that I do.  (Different people, but the same relationships.)  The quantity that describes this motion </a:t>
            </a:r>
            <a:r>
              <a:rPr lang="en-US" sz="2900" dirty="0" smtClean="0"/>
              <a:t>is: “</a:t>
            </a:r>
            <a:r>
              <a:rPr lang="en-US" sz="2900" dirty="0"/>
              <a:t>H = 0.1 m/s per meter”.  H is the Hubble expansion parameter. </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450769316"/>
              </p:ext>
            </p:extLst>
          </p:nvPr>
        </p:nvGraphicFramePr>
        <p:xfrm>
          <a:off x="1295400" y="3733800"/>
          <a:ext cx="5791200" cy="854075"/>
        </p:xfrm>
        <a:graphic>
          <a:graphicData uri="http://schemas.openxmlformats.org/presentationml/2006/ole">
            <mc:AlternateContent xmlns:mc="http://schemas.openxmlformats.org/markup-compatibility/2006">
              <mc:Choice xmlns:v="urn:schemas-microsoft-com:vml" Requires="v">
                <p:oleObj spid="_x0000_s4140" name="Picture" r:id="rId3" imgW="4343400" imgH="638175" progId="Word.Picture.8">
                  <p:embed/>
                </p:oleObj>
              </mc:Choice>
              <mc:Fallback>
                <p:oleObj name="Picture" r:id="rId3" imgW="4343400" imgH="638175"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733800"/>
                        <a:ext cx="5791200" cy="854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135793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600" dirty="0" smtClean="0">
                <a:solidFill>
                  <a:srgbClr val="C0504D"/>
                </a:solidFill>
              </a:rPr>
              <a:t>Speed Limit?</a:t>
            </a:r>
            <a:endParaRPr lang="en-US" sz="3600" dirty="0">
              <a:solidFill>
                <a:srgbClr val="C0504D"/>
              </a:solidFill>
            </a:endParaRPr>
          </a:p>
        </p:txBody>
      </p:sp>
      <p:sp>
        <p:nvSpPr>
          <p:cNvPr id="3" name="Content Placeholder 2"/>
          <p:cNvSpPr>
            <a:spLocks noGrp="1"/>
          </p:cNvSpPr>
          <p:nvPr>
            <p:ph idx="1"/>
          </p:nvPr>
        </p:nvSpPr>
        <p:spPr>
          <a:xfrm>
            <a:off x="0" y="838200"/>
            <a:ext cx="9144000" cy="5791200"/>
          </a:xfrm>
        </p:spPr>
        <p:txBody>
          <a:bodyPr>
            <a:noAutofit/>
          </a:bodyPr>
          <a:lstStyle/>
          <a:p>
            <a:r>
              <a:rPr lang="en-US" sz="2000" dirty="0"/>
              <a:t>In our universe, H ≈ </a:t>
            </a:r>
            <a:r>
              <a:rPr lang="en-US" sz="2000" dirty="0" smtClean="0"/>
              <a:t>1/14 </a:t>
            </a:r>
            <a:r>
              <a:rPr lang="en-US" sz="2000" dirty="0"/>
              <a:t>billion </a:t>
            </a:r>
            <a:r>
              <a:rPr lang="en-US" sz="2000" dirty="0" smtClean="0"/>
              <a:t>years. </a:t>
            </a:r>
          </a:p>
          <a:p>
            <a:pPr lvl="1"/>
            <a:r>
              <a:rPr lang="en-US" sz="2000" dirty="0" smtClean="0"/>
              <a:t>Implies (adjustments to follow) the universe began ~14 billion years ago.</a:t>
            </a:r>
          </a:p>
          <a:p>
            <a:pPr lvl="1"/>
            <a:r>
              <a:rPr lang="en-US" sz="2000" dirty="0" smtClean="0"/>
              <a:t>If </a:t>
            </a:r>
            <a:r>
              <a:rPr lang="en-US" sz="2000" dirty="0"/>
              <a:t>my friends are slowing down (</a:t>
            </a:r>
            <a:r>
              <a:rPr lang="en-US" sz="2000" i="1" dirty="0"/>
              <a:t>i.e.</a:t>
            </a:r>
            <a:r>
              <a:rPr lang="en-US" sz="2000" dirty="0"/>
              <a:t>, they were moving faster in the past), the starting time was more recent than this calculation tells us</a:t>
            </a:r>
            <a:r>
              <a:rPr lang="en-US" sz="2000" dirty="0" smtClean="0"/>
              <a:t>.</a:t>
            </a:r>
            <a:br>
              <a:rPr lang="en-US" sz="2000" dirty="0" smtClean="0"/>
            </a:br>
            <a:r>
              <a:rPr lang="en-US" sz="2000" dirty="0" smtClean="0"/>
              <a:t>If </a:t>
            </a:r>
            <a:r>
              <a:rPr lang="en-US" sz="2000" dirty="0"/>
              <a:t>they are speeding up, the starting time would be longer ago</a:t>
            </a:r>
          </a:p>
          <a:p>
            <a:pPr marL="0" indent="0">
              <a:buNone/>
            </a:pPr>
            <a:r>
              <a:rPr lang="en-US" sz="2000" dirty="0"/>
              <a:t> </a:t>
            </a:r>
          </a:p>
          <a:p>
            <a:r>
              <a:rPr lang="en-US" sz="2000" dirty="0"/>
              <a:t>But </a:t>
            </a:r>
            <a:r>
              <a:rPr lang="en-US" sz="2000" dirty="0" smtClean="0"/>
              <a:t>won't </a:t>
            </a:r>
            <a:r>
              <a:rPr lang="en-US" sz="2000" dirty="0"/>
              <a:t>the ones far enough away from you be receding faster than c?  </a:t>
            </a:r>
          </a:p>
          <a:p>
            <a:pPr lvl="1"/>
            <a:r>
              <a:rPr lang="en-US" sz="2000" dirty="0"/>
              <a:t>Yes- but in GR the speed-limit becomes </a:t>
            </a:r>
            <a:r>
              <a:rPr lang="en-US" sz="2000" i="1" dirty="0"/>
              <a:t>local</a:t>
            </a:r>
            <a:r>
              <a:rPr lang="en-US" sz="2000" dirty="0"/>
              <a:t>: </a:t>
            </a:r>
            <a:br>
              <a:rPr lang="en-US" sz="2000" dirty="0"/>
            </a:br>
            <a:r>
              <a:rPr lang="en-US" sz="2000" u="sng" dirty="0"/>
              <a:t>nothing can go </a:t>
            </a:r>
            <a:r>
              <a:rPr lang="en-US" sz="2000" i="1" u="sng" dirty="0"/>
              <a:t>right by you </a:t>
            </a:r>
            <a:r>
              <a:rPr lang="en-US" sz="2000" u="sng" dirty="0"/>
              <a:t>faster than c</a:t>
            </a:r>
            <a:r>
              <a:rPr lang="en-US" sz="2000" u="sng" dirty="0" smtClean="0"/>
              <a:t>.</a:t>
            </a:r>
            <a:br>
              <a:rPr lang="en-US" sz="2000" u="sng" dirty="0" smtClean="0"/>
            </a:br>
            <a:endParaRPr lang="en-US" sz="2000" dirty="0"/>
          </a:p>
          <a:p>
            <a:r>
              <a:rPr lang="en-US" sz="2000" dirty="0"/>
              <a:t>Anything receding from you faster than c, while belonging to some mathematical extension of the universe itself, would not be directly observable </a:t>
            </a:r>
            <a:r>
              <a:rPr lang="en-US" sz="2000" dirty="0" smtClean="0"/>
              <a:t>“now”. </a:t>
            </a:r>
            <a:r>
              <a:rPr lang="en-US" sz="2000" dirty="0"/>
              <a:t>Whether it would be observable in the long run depends on the time-dependence of space</a:t>
            </a:r>
            <a:r>
              <a:rPr lang="en-US" sz="2000" dirty="0" smtClean="0"/>
              <a:t>.</a:t>
            </a:r>
          </a:p>
          <a:p>
            <a:r>
              <a:rPr lang="en-US" sz="2000" dirty="0" smtClean="0"/>
              <a:t>Current theory suggests that in a trillion years all of “universe” will consist only of our own galaxy.</a:t>
            </a:r>
            <a:endParaRPr lang="en-US" sz="2000" dirty="0"/>
          </a:p>
        </p:txBody>
      </p:sp>
    </p:spTree>
    <p:extLst>
      <p:ext uri="{BB962C8B-B14F-4D97-AF65-F5344CB8AC3E}">
        <p14:creationId xmlns:p14="http://schemas.microsoft.com/office/powerpoint/2010/main" val="20775845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600" dirty="0">
                <a:solidFill>
                  <a:srgbClr val="C0504D"/>
                </a:solidFill>
              </a:rPr>
              <a:t>How does GR describe the expansion?</a:t>
            </a:r>
          </a:p>
        </p:txBody>
      </p:sp>
      <p:sp>
        <p:nvSpPr>
          <p:cNvPr id="3" name="Content Placeholder 2"/>
          <p:cNvSpPr>
            <a:spLocks noGrp="1"/>
          </p:cNvSpPr>
          <p:nvPr>
            <p:ph idx="1"/>
          </p:nvPr>
        </p:nvSpPr>
        <p:spPr>
          <a:xfrm>
            <a:off x="0" y="2462831"/>
            <a:ext cx="9144000" cy="4395169"/>
          </a:xfrm>
        </p:spPr>
        <p:txBody>
          <a:bodyPr>
            <a:normAutofit/>
          </a:bodyPr>
          <a:lstStyle/>
          <a:p>
            <a:r>
              <a:rPr lang="en-US" sz="2000" dirty="0"/>
              <a:t>GR says the balloon must either be expanding or contracting.  </a:t>
            </a:r>
            <a:r>
              <a:rPr lang="en-US" sz="2000" dirty="0" smtClean="0"/>
              <a:t/>
            </a:r>
            <a:br>
              <a:rPr lang="en-US" sz="2000" dirty="0" smtClean="0"/>
            </a:br>
            <a:r>
              <a:rPr lang="en-US" sz="2000" dirty="0" smtClean="0"/>
              <a:t>It </a:t>
            </a:r>
            <a:r>
              <a:rPr lang="en-US" sz="2000" dirty="0"/>
              <a:t>is expanding.  </a:t>
            </a:r>
            <a:r>
              <a:rPr lang="en-US" sz="2000" dirty="0" smtClean="0"/>
              <a:t/>
            </a:r>
            <a:br>
              <a:rPr lang="en-US" sz="2000" dirty="0" smtClean="0"/>
            </a:br>
            <a:r>
              <a:rPr lang="en-US" sz="2000" dirty="0" smtClean="0"/>
              <a:t>The </a:t>
            </a:r>
            <a:r>
              <a:rPr lang="en-US" sz="2000" dirty="0"/>
              <a:t>age of the universe is not quite </a:t>
            </a:r>
            <a:r>
              <a:rPr lang="en-US" sz="2000" dirty="0" smtClean="0"/>
              <a:t>~</a:t>
            </a:r>
            <a:r>
              <a:rPr lang="en-US" sz="2000" dirty="0" smtClean="0"/>
              <a:t>14 </a:t>
            </a:r>
            <a:r>
              <a:rPr lang="en-US" sz="2000" dirty="0"/>
              <a:t>billion years, due to accelerations. The expansion rate is changing due to the mutual gravitational effects of all the energy in the universe.</a:t>
            </a:r>
          </a:p>
          <a:p>
            <a:r>
              <a:rPr lang="en-US" sz="2000" dirty="0"/>
              <a:t>Will the expansion ever stop?  If I throw a ball in the air, will it fall down?</a:t>
            </a:r>
          </a:p>
          <a:p>
            <a:r>
              <a:rPr lang="en-US" sz="2000" dirty="0"/>
              <a:t>There are two simple possibilities.  </a:t>
            </a:r>
            <a:endParaRPr lang="en-US" sz="2000" dirty="0" smtClean="0"/>
          </a:p>
          <a:p>
            <a:pPr lvl="1"/>
            <a:r>
              <a:rPr lang="en-US" sz="2000" dirty="0" smtClean="0"/>
              <a:t>If </a:t>
            </a:r>
            <a:r>
              <a:rPr lang="en-US" sz="2000" dirty="0"/>
              <a:t>the attraction is strong enough, and the speed small enough, then the expansion will stop, and the universe will collapse into a big crunch. </a:t>
            </a:r>
            <a:endParaRPr lang="en-US" sz="2000" dirty="0" smtClean="0"/>
          </a:p>
          <a:p>
            <a:pPr lvl="1"/>
            <a:r>
              <a:rPr lang="en-US" sz="2000" dirty="0" smtClean="0"/>
              <a:t> </a:t>
            </a:r>
            <a:r>
              <a:rPr lang="en-US" sz="2000" dirty="0"/>
              <a:t>If not, or if there is a repulsion, then it will continue to expand forever.</a:t>
            </a:r>
          </a:p>
          <a:p>
            <a:r>
              <a:rPr lang="en-US" sz="2000" dirty="0"/>
              <a:t>Right now, it looks as if the expansion will continue </a:t>
            </a:r>
            <a:r>
              <a:rPr lang="en-US" sz="2000" dirty="0" smtClean="0"/>
              <a:t>forever.</a:t>
            </a:r>
            <a:endParaRPr lang="en-US" sz="2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86431"/>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389468" y="1116799"/>
            <a:ext cx="6400800" cy="1015663"/>
          </a:xfrm>
          <a:prstGeom prst="rect">
            <a:avLst/>
          </a:prstGeom>
          <a:noFill/>
        </p:spPr>
        <p:txBody>
          <a:bodyPr wrap="square" rtlCol="0">
            <a:spAutoFit/>
          </a:bodyPr>
          <a:lstStyle/>
          <a:p>
            <a:r>
              <a:rPr lang="en-US" sz="2000" dirty="0"/>
              <a:t>Remember our balloon analogy for curved geometry:</a:t>
            </a:r>
          </a:p>
          <a:p>
            <a:r>
              <a:rPr lang="en-US" sz="2000" dirty="0"/>
              <a:t>Think of dots painted on a balloon.  As the balloon expands, the dots move apart.</a:t>
            </a:r>
          </a:p>
        </p:txBody>
      </p:sp>
    </p:spTree>
    <p:extLst>
      <p:ext uri="{BB962C8B-B14F-4D97-AF65-F5344CB8AC3E}">
        <p14:creationId xmlns:p14="http://schemas.microsoft.com/office/powerpoint/2010/main" val="352864953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700"/>
            <a:ext cx="8305800" cy="977900"/>
          </a:xfrm>
        </p:spPr>
        <p:txBody>
          <a:bodyPr>
            <a:normAutofit/>
          </a:bodyPr>
          <a:lstStyle/>
          <a:p>
            <a:r>
              <a:rPr lang="en-US" sz="3600" dirty="0">
                <a:solidFill>
                  <a:srgbClr val="C0504D"/>
                </a:solidFill>
              </a:rPr>
              <a:t>There is no edge, but there is a horizon</a:t>
            </a:r>
          </a:p>
        </p:txBody>
      </p:sp>
      <p:sp>
        <p:nvSpPr>
          <p:cNvPr id="3" name="Content Placeholder 2"/>
          <p:cNvSpPr>
            <a:spLocks noGrp="1"/>
          </p:cNvSpPr>
          <p:nvPr>
            <p:ph idx="1"/>
          </p:nvPr>
        </p:nvSpPr>
        <p:spPr>
          <a:xfrm>
            <a:off x="0" y="1371600"/>
            <a:ext cx="9144000" cy="5334000"/>
          </a:xfrm>
        </p:spPr>
        <p:txBody>
          <a:bodyPr>
            <a:normAutofit/>
          </a:bodyPr>
          <a:lstStyle/>
          <a:p>
            <a:r>
              <a:rPr lang="en-US" sz="2000" dirty="0"/>
              <a:t>Even though the universe is expanding, it is not expanding “into” anything.  There is not an edge to the matter, beyond which there is only empty space.</a:t>
            </a:r>
          </a:p>
          <a:p>
            <a:r>
              <a:rPr lang="en-US" sz="2000" dirty="0"/>
              <a:t>There is a GR analog to the edge, however.  There is a horizon, dependent on the observer.  The linear relationship between distance and speed tells us that beyond a certain distance </a:t>
            </a:r>
            <a:r>
              <a:rPr lang="en-US" sz="2000" dirty="0" smtClean="0"/>
              <a:t>(~c</a:t>
            </a:r>
            <a:r>
              <a:rPr lang="en-US" sz="2000" dirty="0"/>
              <a:t>/H ≈ </a:t>
            </a:r>
            <a:r>
              <a:rPr lang="en-US" sz="2000" dirty="0" smtClean="0"/>
              <a:t>14 </a:t>
            </a:r>
            <a:r>
              <a:rPr lang="en-US" sz="2000" dirty="0"/>
              <a:t>billion light years) the stuff out there </a:t>
            </a:r>
            <a:r>
              <a:rPr lang="en-US" sz="2000" dirty="0" smtClean="0"/>
              <a:t>“is” </a:t>
            </a:r>
            <a:r>
              <a:rPr lang="en-US" sz="2000" dirty="0"/>
              <a:t>moving away at faster than light speed. </a:t>
            </a:r>
            <a:r>
              <a:rPr lang="en-US" sz="2000" dirty="0" smtClean="0"/>
              <a:t>i.e</a:t>
            </a:r>
            <a:r>
              <a:rPr lang="en-US" sz="2000" dirty="0"/>
              <a:t>. space is expanding so fast that it is being carried away faster than the speed of light. </a:t>
            </a:r>
            <a:endParaRPr lang="en-US" sz="2000" dirty="0" smtClean="0"/>
          </a:p>
          <a:p>
            <a:pPr lvl="1"/>
            <a:r>
              <a:rPr lang="en-US" sz="2000" dirty="0" smtClean="0"/>
              <a:t>Why “is”?</a:t>
            </a:r>
          </a:p>
          <a:p>
            <a:pPr lvl="1"/>
            <a:r>
              <a:rPr lang="en-US" sz="2000" dirty="0" smtClean="0"/>
              <a:t>In standard “co-moving” coordinates, the distance across “now” is a lot bigger than 28 billion light years.</a:t>
            </a:r>
            <a:endParaRPr lang="en-US" sz="2000" dirty="0"/>
          </a:p>
          <a:p>
            <a:r>
              <a:rPr lang="en-US" sz="2000" dirty="0"/>
              <a:t>Doesn’t this violate special relativity?  What's left of the SR speed-limit is the constraint that any </a:t>
            </a:r>
            <a:r>
              <a:rPr lang="en-US" sz="2000" i="1" dirty="0"/>
              <a:t>local</a:t>
            </a:r>
            <a:r>
              <a:rPr lang="en-US" sz="2000" dirty="0"/>
              <a:t> measurement of a speed give c or less.  Inferred speeds of parts of the universe with which communication is impossible are not governed by that constraint.</a:t>
            </a:r>
          </a:p>
        </p:txBody>
      </p:sp>
    </p:spTree>
    <p:extLst>
      <p:ext uri="{BB962C8B-B14F-4D97-AF65-F5344CB8AC3E}">
        <p14:creationId xmlns:p14="http://schemas.microsoft.com/office/powerpoint/2010/main" val="28548626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600" dirty="0" smtClean="0">
                <a:solidFill>
                  <a:schemeClr val="accent2"/>
                </a:solidFill>
              </a:rPr>
              <a:t>Historical Science?</a:t>
            </a:r>
            <a:endParaRPr lang="en-US" sz="3600" dirty="0">
              <a:solidFill>
                <a:schemeClr val="accent2"/>
              </a:solidFill>
            </a:endParaRPr>
          </a:p>
        </p:txBody>
      </p:sp>
      <p:sp>
        <p:nvSpPr>
          <p:cNvPr id="3" name="Content Placeholder 2"/>
          <p:cNvSpPr>
            <a:spLocks noGrp="1"/>
          </p:cNvSpPr>
          <p:nvPr>
            <p:ph idx="1"/>
          </p:nvPr>
        </p:nvSpPr>
        <p:spPr>
          <a:xfrm>
            <a:off x="457200" y="990600"/>
            <a:ext cx="8229600" cy="5135563"/>
          </a:xfrm>
        </p:spPr>
        <p:txBody>
          <a:bodyPr>
            <a:normAutofit lnSpcReduction="10000"/>
          </a:bodyPr>
          <a:lstStyle/>
          <a:p>
            <a:pPr marL="0" indent="0">
              <a:buNone/>
            </a:pPr>
            <a:r>
              <a:rPr lang="en-US" sz="1800" dirty="0"/>
              <a:t>“Ken Ham used his interpretation of Genesis to argue against evolution. He claims all animals on Earth descended from around 10,000 distinct, divinely created animal kinds, splitting apart through minor adaptations into the more than 10 million species alive today. He argued that the universe is less than seven thousand years </a:t>
            </a:r>
            <a:r>
              <a:rPr lang="en-US" sz="1800" dirty="0" smtClean="0"/>
              <a:t>old..</a:t>
            </a:r>
            <a:endParaRPr lang="en-US" sz="1800" dirty="0"/>
          </a:p>
          <a:p>
            <a:pPr marL="0" indent="0">
              <a:buNone/>
            </a:pPr>
            <a:r>
              <a:rPr lang="en-US" sz="1800" dirty="0"/>
              <a:t>“Ken Ham insistently repeated that although scientific research in the present is testable and repeatable, scientific inquiry into the past -- what he calls "historical science" -- can never be proven and is always open to interpretation</a:t>
            </a:r>
            <a:r>
              <a:rPr lang="en-US" sz="1800" dirty="0" smtClean="0"/>
              <a:t>.”</a:t>
            </a:r>
          </a:p>
          <a:p>
            <a:pPr marL="0" indent="0">
              <a:buNone/>
            </a:pPr>
            <a:r>
              <a:rPr lang="en-US" sz="1800" dirty="0"/>
              <a:t>“investigation of the past followed different rules than the sort of everyday science that builds bridges and cellphones and spaceships. Looking at the past, I thought, required a fundamental set of assumptions about how the evidence ought to be interpreted. Evolution and long ages came from assuming atheistic "uniformitarianism" -- the idea that everything we see today had to be the result of slow and gradual processes</a:t>
            </a:r>
            <a:r>
              <a:rPr lang="en-US" sz="1800" dirty="0" smtClean="0"/>
              <a:t>.</a:t>
            </a:r>
          </a:p>
          <a:p>
            <a:pPr marL="0" indent="0">
              <a:buNone/>
            </a:pPr>
            <a:r>
              <a:rPr lang="en-US" sz="1800" dirty="0"/>
              <a:t>“scientists pursuing the Big Bang model looked for a prediction they could test. They realized that if the universe had begun as a rapidly expanding ball of hot gas 14 billion years ago, the heat from that gas should still be visible as a faint glow coming from every </a:t>
            </a:r>
            <a:r>
              <a:rPr lang="en-US" sz="1800" dirty="0" smtClean="0"/>
              <a:t>direction”</a:t>
            </a:r>
          </a:p>
          <a:p>
            <a:pPr marL="0" indent="0">
              <a:buNone/>
            </a:pPr>
            <a:r>
              <a:rPr lang="en-US" sz="1800" dirty="0" smtClean="0"/>
              <a:t>………</a:t>
            </a:r>
            <a:endParaRPr lang="en-US" sz="1800" dirty="0"/>
          </a:p>
          <a:p>
            <a:pPr marL="0" indent="0">
              <a:buNone/>
            </a:pPr>
            <a:endParaRPr lang="en-US" sz="1800" dirty="0"/>
          </a:p>
        </p:txBody>
      </p:sp>
      <p:sp>
        <p:nvSpPr>
          <p:cNvPr id="4" name="TextBox 3"/>
          <p:cNvSpPr txBox="1"/>
          <p:nvPr/>
        </p:nvSpPr>
        <p:spPr>
          <a:xfrm>
            <a:off x="533400" y="6211669"/>
            <a:ext cx="6946471" cy="523220"/>
          </a:xfrm>
          <a:prstGeom prst="rect">
            <a:avLst/>
          </a:prstGeom>
          <a:noFill/>
        </p:spPr>
        <p:txBody>
          <a:bodyPr wrap="none" rtlCol="0">
            <a:spAutoFit/>
          </a:bodyPr>
          <a:lstStyle/>
          <a:p>
            <a:r>
              <a:rPr lang="en-US" sz="1400" dirty="0" smtClean="0"/>
              <a:t>D. MacMillan </a:t>
            </a:r>
            <a:r>
              <a:rPr lang="en-US" sz="1400" i="1" dirty="0" smtClean="0"/>
              <a:t>Huffington Post </a:t>
            </a:r>
            <a:r>
              <a:rPr lang="en-US" sz="1400" dirty="0" smtClean="0"/>
              <a:t>2/12</a:t>
            </a:r>
            <a:r>
              <a:rPr lang="en-US" sz="1400" dirty="0"/>
              <a:t>/</a:t>
            </a:r>
            <a:r>
              <a:rPr lang="en-US" sz="1400" dirty="0" smtClean="0"/>
              <a:t>2014</a:t>
            </a:r>
          </a:p>
          <a:p>
            <a:r>
              <a:rPr lang="en-US" sz="1400" dirty="0" smtClean="0"/>
              <a:t>http</a:t>
            </a:r>
            <a:r>
              <a:rPr lang="en-US" sz="1400" dirty="0"/>
              <a:t>://</a:t>
            </a:r>
            <a:r>
              <a:rPr lang="en-US" sz="1400" dirty="0" err="1"/>
              <a:t>www.huffingtonpost.com</a:t>
            </a:r>
            <a:r>
              <a:rPr lang="en-US" sz="1400" dirty="0"/>
              <a:t>/</a:t>
            </a:r>
            <a:r>
              <a:rPr lang="en-US" sz="1400" dirty="0" err="1"/>
              <a:t>david-macmillan</a:t>
            </a:r>
            <a:r>
              <a:rPr lang="en-US" sz="1400" dirty="0"/>
              <a:t>/bill-nye-creation-debate_b_4775207.html  </a:t>
            </a:r>
          </a:p>
        </p:txBody>
      </p:sp>
    </p:spTree>
    <p:extLst>
      <p:ext uri="{BB962C8B-B14F-4D97-AF65-F5344CB8AC3E}">
        <p14:creationId xmlns:p14="http://schemas.microsoft.com/office/powerpoint/2010/main" val="815301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2241</Words>
  <Application>Microsoft Macintosh PowerPoint</Application>
  <PresentationFormat>On-screen Show (4:3)</PresentationFormat>
  <Paragraphs>122</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Picture</vt:lpstr>
      <vt:lpstr>Implications of GR</vt:lpstr>
      <vt:lpstr>Horizons</vt:lpstr>
      <vt:lpstr>Singularities</vt:lpstr>
      <vt:lpstr>No static universe</vt:lpstr>
      <vt:lpstr>The universe is expanding</vt:lpstr>
      <vt:lpstr>Speed Limit?</vt:lpstr>
      <vt:lpstr>How does GR describe the expansion?</vt:lpstr>
      <vt:lpstr>There is no edge, but there is a horizon</vt:lpstr>
      <vt:lpstr>Historical Science?</vt:lpstr>
      <vt:lpstr>Did the Big Bang really happen?</vt:lpstr>
      <vt:lpstr>Cosmic Microwave Background Spectrum</vt:lpstr>
      <vt:lpstr>Does the Earth go around the Sun?</vt:lpstr>
      <vt:lpstr>An Answer?</vt:lpstr>
      <vt:lpstr>Where do we stand, after SR and GR?</vt:lpstr>
      <vt:lpstr>The nature and status of scientific theories </vt:lpstr>
      <vt:lpstr>Criteria for Judging Theories</vt:lpstr>
      <vt:lpstr>Theory and the external world</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Physics</dc:creator>
  <cp:lastModifiedBy>David Ceperley</cp:lastModifiedBy>
  <cp:revision>43</cp:revision>
  <dcterms:created xsi:type="dcterms:W3CDTF">2013-08-05T19:40:19Z</dcterms:created>
  <dcterms:modified xsi:type="dcterms:W3CDTF">2014-03-06T17:22:30Z</dcterms:modified>
</cp:coreProperties>
</file>