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61" r:id="rId4"/>
    <p:sldId id="262" r:id="rId5"/>
    <p:sldId id="263" r:id="rId6"/>
    <p:sldId id="264" r:id="rId7"/>
    <p:sldId id="265" r:id="rId8"/>
    <p:sldId id="266" r:id="rId9"/>
    <p:sldId id="267" r:id="rId10"/>
    <p:sldId id="270" r:id="rId11"/>
    <p:sldId id="268" r:id="rId12"/>
    <p:sldId id="269" r:id="rId13"/>
    <p:sldId id="271" r:id="rId14"/>
    <p:sldId id="276" r:id="rId15"/>
    <p:sldId id="277"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1pPr>
    <a:lvl2pPr marL="4572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1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fld id="{9645267B-E46C-44FE-B05E-2BB0BEEC5F48}" type="datetime1">
              <a:rPr lang="en-US"/>
              <a:pPr/>
              <a:t>3/10/15</a:t>
            </a:fld>
            <a:endParaRPr lang="en-US"/>
          </a:p>
        </p:txBody>
      </p:sp>
      <p:sp>
        <p:nvSpPr>
          <p:cNvPr id="30724" name="Placeholder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3EC9419C-F117-4E57-AD67-A8251D103263}" type="slidenum">
              <a:rPr lang="en-US"/>
              <a:pPr/>
              <a:t>‹#›</a:t>
            </a:fld>
            <a:endParaRPr lang="en-US"/>
          </a:p>
        </p:txBody>
      </p:sp>
    </p:spTree>
    <p:extLst>
      <p:ext uri="{BB962C8B-B14F-4D97-AF65-F5344CB8AC3E}">
        <p14:creationId xmlns:p14="http://schemas.microsoft.com/office/powerpoint/2010/main" val="731940019"/>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Calibri" pitchFamily="-72" charset="0"/>
        <a:ea typeface="ＭＳ Ｐゴシック" pitchFamily="-72" charset="-128"/>
        <a:cs typeface="ＭＳ Ｐゴシック" pitchFamily="-72" charset="-128"/>
      </a:defRPr>
    </a:lvl1pPr>
    <a:lvl2pPr marL="457200" algn="l" defTabSz="457200" rtl="0" fontAlgn="base">
      <a:spcBef>
        <a:spcPct val="30000"/>
      </a:spcBef>
      <a:spcAft>
        <a:spcPct val="0"/>
      </a:spcAft>
      <a:defRPr sz="1200" kern="1200">
        <a:solidFill>
          <a:schemeClr val="tx1"/>
        </a:solidFill>
        <a:latin typeface="Calibri" pitchFamily="-72" charset="0"/>
        <a:ea typeface="ＭＳ Ｐゴシック" pitchFamily="-72" charset="-128"/>
        <a:cs typeface="+mn-cs"/>
      </a:defRPr>
    </a:lvl2pPr>
    <a:lvl3pPr marL="914400" algn="l" defTabSz="457200" rtl="0" fontAlgn="base">
      <a:spcBef>
        <a:spcPct val="30000"/>
      </a:spcBef>
      <a:spcAft>
        <a:spcPct val="0"/>
      </a:spcAft>
      <a:defRPr sz="1200" kern="1200">
        <a:solidFill>
          <a:schemeClr val="tx1"/>
        </a:solidFill>
        <a:latin typeface="Calibri" pitchFamily="-72" charset="0"/>
        <a:ea typeface="ＭＳ Ｐゴシック" pitchFamily="-72" charset="-128"/>
        <a:cs typeface="+mn-cs"/>
      </a:defRPr>
    </a:lvl3pPr>
    <a:lvl4pPr marL="1371600" algn="l" defTabSz="457200" rtl="0" fontAlgn="base">
      <a:spcBef>
        <a:spcPct val="30000"/>
      </a:spcBef>
      <a:spcAft>
        <a:spcPct val="0"/>
      </a:spcAft>
      <a:defRPr sz="1200" kern="1200">
        <a:solidFill>
          <a:schemeClr val="tx1"/>
        </a:solidFill>
        <a:latin typeface="Calibri" pitchFamily="-72" charset="0"/>
        <a:ea typeface="ＭＳ Ｐゴシック" pitchFamily="-72" charset="-128"/>
        <a:cs typeface="+mn-cs"/>
      </a:defRPr>
    </a:lvl4pPr>
    <a:lvl5pPr marL="1828800" algn="l" defTabSz="457200" rtl="0" fontAlgn="base">
      <a:spcBef>
        <a:spcPct val="30000"/>
      </a:spcBef>
      <a:spcAft>
        <a:spcPct val="0"/>
      </a:spcAft>
      <a:defRPr sz="1200" kern="1200">
        <a:solidFill>
          <a:schemeClr val="tx1"/>
        </a:solidFill>
        <a:latin typeface="Calibri" pitchFamily="-72" charset="0"/>
        <a:ea typeface="ＭＳ Ｐゴシック" pitchFamily="-7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Placeholder 2"/>
          <p:cNvSpPr>
            <a:spLocks noGrp="1" noRot="1" noChangeAspect="1" noChangeArrowheads="1" noTextEdit="1"/>
          </p:cNvSpPr>
          <p:nvPr>
            <p:ph type="sldImg"/>
          </p:nvPr>
        </p:nvSpPr>
        <p:spPr>
          <a:ln/>
        </p:spPr>
      </p:sp>
      <p:sp>
        <p:nvSpPr>
          <p:cNvPr id="31747" name="Placeholder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Placeholder 2"/>
          <p:cNvSpPr>
            <a:spLocks noGrp="1" noRot="1" noChangeAspect="1" noChangeArrowheads="1" noTextEdit="1"/>
          </p:cNvSpPr>
          <p:nvPr>
            <p:ph type="sldImg"/>
          </p:nvPr>
        </p:nvSpPr>
        <p:spPr>
          <a:ln/>
        </p:spPr>
      </p:sp>
      <p:sp>
        <p:nvSpPr>
          <p:cNvPr id="41987" name="Placeholder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Placeholder 2"/>
          <p:cNvSpPr>
            <a:spLocks noGrp="1" noRot="1" noChangeAspect="1" noChangeArrowheads="1" noTextEdit="1"/>
          </p:cNvSpPr>
          <p:nvPr>
            <p:ph type="sldImg"/>
          </p:nvPr>
        </p:nvSpPr>
        <p:spPr>
          <a:ln/>
        </p:spPr>
      </p:sp>
      <p:sp>
        <p:nvSpPr>
          <p:cNvPr id="43011" name="Placeholder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Placeholder 2"/>
          <p:cNvSpPr>
            <a:spLocks noGrp="1" noRot="1" noChangeAspect="1" noChangeArrowheads="1" noTextEdit="1"/>
          </p:cNvSpPr>
          <p:nvPr>
            <p:ph type="sldImg"/>
          </p:nvPr>
        </p:nvSpPr>
        <p:spPr>
          <a:ln/>
        </p:spPr>
      </p:sp>
      <p:sp>
        <p:nvSpPr>
          <p:cNvPr id="44035" name="Placeholder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Placeholder 2"/>
          <p:cNvSpPr>
            <a:spLocks noGrp="1" noRot="1" noChangeAspect="1" noChangeArrowheads="1" noTextEdit="1"/>
          </p:cNvSpPr>
          <p:nvPr>
            <p:ph type="sldImg"/>
          </p:nvPr>
        </p:nvSpPr>
        <p:spPr>
          <a:ln/>
        </p:spPr>
      </p:sp>
      <p:sp>
        <p:nvSpPr>
          <p:cNvPr id="45059" name="Placeholder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Placeholder 2"/>
          <p:cNvSpPr>
            <a:spLocks noGrp="1" noRot="1" noChangeAspect="1" noChangeArrowheads="1" noTextEdit="1"/>
          </p:cNvSpPr>
          <p:nvPr>
            <p:ph type="sldImg"/>
          </p:nvPr>
        </p:nvSpPr>
        <p:spPr>
          <a:ln/>
        </p:spPr>
      </p:sp>
      <p:sp>
        <p:nvSpPr>
          <p:cNvPr id="32771" name="Placeholder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Placeholder 2"/>
          <p:cNvSpPr>
            <a:spLocks noGrp="1" noRot="1" noChangeAspect="1" noChangeArrowheads="1" noTextEdit="1"/>
          </p:cNvSpPr>
          <p:nvPr>
            <p:ph type="sldImg"/>
          </p:nvPr>
        </p:nvSpPr>
        <p:spPr>
          <a:ln/>
        </p:spPr>
      </p:sp>
      <p:sp>
        <p:nvSpPr>
          <p:cNvPr id="34819" name="Placeholder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Placeholder 2"/>
          <p:cNvSpPr>
            <a:spLocks noGrp="1" noRot="1" noChangeAspect="1" noChangeArrowheads="1" noTextEdit="1"/>
          </p:cNvSpPr>
          <p:nvPr>
            <p:ph type="sldImg"/>
          </p:nvPr>
        </p:nvSpPr>
        <p:spPr>
          <a:ln/>
        </p:spPr>
      </p:sp>
      <p:sp>
        <p:nvSpPr>
          <p:cNvPr id="35843" name="Placeholder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Placeholder 2"/>
          <p:cNvSpPr>
            <a:spLocks noGrp="1" noRot="1" noChangeAspect="1" noChangeArrowheads="1" noTextEdit="1"/>
          </p:cNvSpPr>
          <p:nvPr>
            <p:ph type="sldImg"/>
          </p:nvPr>
        </p:nvSpPr>
        <p:spPr>
          <a:ln/>
        </p:spPr>
      </p:sp>
      <p:sp>
        <p:nvSpPr>
          <p:cNvPr id="36867" name="Placeholder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Placeholder 2"/>
          <p:cNvSpPr>
            <a:spLocks noGrp="1" noRot="1" noChangeAspect="1" noChangeArrowheads="1" noTextEdit="1"/>
          </p:cNvSpPr>
          <p:nvPr>
            <p:ph type="sldImg"/>
          </p:nvPr>
        </p:nvSpPr>
        <p:spPr>
          <a:ln/>
        </p:spPr>
      </p:sp>
      <p:sp>
        <p:nvSpPr>
          <p:cNvPr id="37891" name="Placeholder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Placeholder 2"/>
          <p:cNvSpPr>
            <a:spLocks noGrp="1" noRot="1" noChangeAspect="1" noChangeArrowheads="1" noTextEdit="1"/>
          </p:cNvSpPr>
          <p:nvPr>
            <p:ph type="sldImg"/>
          </p:nvPr>
        </p:nvSpPr>
        <p:spPr>
          <a:ln/>
        </p:spPr>
      </p:sp>
      <p:sp>
        <p:nvSpPr>
          <p:cNvPr id="38915" name="Placeholder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Placeholder 2"/>
          <p:cNvSpPr>
            <a:spLocks noGrp="1" noRot="1" noChangeAspect="1" noChangeArrowheads="1" noTextEdit="1"/>
          </p:cNvSpPr>
          <p:nvPr>
            <p:ph type="sldImg"/>
          </p:nvPr>
        </p:nvSpPr>
        <p:spPr>
          <a:ln/>
        </p:spPr>
      </p:sp>
      <p:sp>
        <p:nvSpPr>
          <p:cNvPr id="39939" name="Placeholder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Placeholder 2"/>
          <p:cNvSpPr>
            <a:spLocks noGrp="1" noRot="1" noChangeAspect="1" noChangeArrowheads="1" noTextEdit="1"/>
          </p:cNvSpPr>
          <p:nvPr>
            <p:ph type="sldImg"/>
          </p:nvPr>
        </p:nvSpPr>
        <p:spPr>
          <a:ln/>
        </p:spPr>
      </p:sp>
      <p:sp>
        <p:nvSpPr>
          <p:cNvPr id="40963" name="Placeholder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9BF0001-7EA8-4FAB-973C-96C6FBDFBB41}" type="datetimeFigureOut">
              <a:rPr lang="en-US"/>
              <a:pPr>
                <a:defRPr/>
              </a:pPr>
              <a:t>3/10/15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1E9A99-7D4F-4A10-846D-D4F2C3909F3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8A7FA95-B05F-4D5F-B5F9-CCC0E785E118}" type="datetimeFigureOut">
              <a:rPr lang="en-US"/>
              <a:pPr>
                <a:defRPr/>
              </a:pPr>
              <a:t>3/10/15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BDC55D9-F125-4FC4-8BA9-A1E7E67454A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5B41DA8-CB7C-4159-B027-AEF540697B8E}" type="datetimeFigureOut">
              <a:rPr lang="en-US"/>
              <a:pPr>
                <a:defRPr/>
              </a:pPr>
              <a:t>3/10/15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7E6F5F-8598-46DC-B9B9-B062CA787FB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AA0E872-8224-4ED9-81BF-6C4D46D63122}" type="datetimeFigureOut">
              <a:rPr lang="en-US"/>
              <a:pPr>
                <a:defRPr/>
              </a:pPr>
              <a:t>3/10/15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6E7D29-7452-4A99-B0B1-E666A31724F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0C45228-A645-42D9-929D-7899FB8117C3}" type="datetimeFigureOut">
              <a:rPr lang="en-US"/>
              <a:pPr>
                <a:defRPr/>
              </a:pPr>
              <a:t>3/10/15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054B69E-46B1-4B9A-8004-CFB487B1386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923B23A-10D7-4B78-B444-6C1762A7C10E}" type="datetimeFigureOut">
              <a:rPr lang="en-US"/>
              <a:pPr>
                <a:defRPr/>
              </a:pPr>
              <a:t>3/10/15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4C358A-CC55-4D61-8804-F7BE61FCE4A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3F5FB20-C308-47F5-96AB-784A1F65D36A}" type="datetimeFigureOut">
              <a:rPr lang="en-US"/>
              <a:pPr>
                <a:defRPr/>
              </a:pPr>
              <a:t>3/10/15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FFFAAF3-705B-4354-81E6-BCF20988382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FB476E5-0A58-4643-84D9-05FE31778555}" type="datetimeFigureOut">
              <a:rPr lang="en-US"/>
              <a:pPr>
                <a:defRPr/>
              </a:pPr>
              <a:t>3/10/15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36BAF2C-1C06-4DF3-B997-83FA509664F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93E1A0E-EB6D-48A5-A0D4-9E04824C4A74}" type="datetimeFigureOut">
              <a:rPr lang="en-US"/>
              <a:pPr>
                <a:defRPr/>
              </a:pPr>
              <a:t>3/10/15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35346BE-A9C7-422D-989B-FF1218D9C59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B6F8765-AB2D-48F5-8333-409C72C435F5}" type="datetimeFigureOut">
              <a:rPr lang="en-US"/>
              <a:pPr>
                <a:defRPr/>
              </a:pPr>
              <a:t>3/10/15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626D603-3ECE-4833-9652-50A4C17DB5A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7BC1C4F-25CA-4595-8628-5246F513CEF7}" type="datetimeFigureOut">
              <a:rPr lang="en-US"/>
              <a:pPr>
                <a:defRPr/>
              </a:pPr>
              <a:t>3/10/15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578C8D1-1E47-4A68-9313-CD34BE7B3FB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E7A7CA98-5A99-41FE-B1C7-9A8EB2CC9C1C}" type="datetimeFigureOut">
              <a:rPr lang="en-US"/>
              <a:pPr>
                <a:defRPr/>
              </a:pPr>
              <a:t>3/10/15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EDD2897E-FA2F-43DC-B56F-4A7E76F208B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ＭＳ Ｐゴシック" pitchFamily="-72" charset="-128"/>
          <a:cs typeface="ＭＳ Ｐゴシック" pitchFamily="-72" charset="-128"/>
        </a:defRPr>
      </a:lvl1pPr>
      <a:lvl2pPr algn="ctr"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2pPr>
      <a:lvl3pPr algn="ctr"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3pPr>
      <a:lvl4pPr algn="ctr"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4pPr>
      <a:lvl5pPr algn="ctr"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5pPr>
      <a:lvl6pPr marL="457200" algn="ctr"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6pPr>
      <a:lvl7pPr marL="914400" algn="ctr"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7pPr>
      <a:lvl8pPr marL="1371600" algn="ctr"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8pPr>
      <a:lvl9pPr marL="1828800" algn="ctr" rtl="0" fontAlgn="base">
        <a:spcBef>
          <a:spcPct val="0"/>
        </a:spcBef>
        <a:spcAft>
          <a:spcPct val="0"/>
        </a:spcAft>
        <a:defRPr sz="4400">
          <a:solidFill>
            <a:schemeClr val="tx1"/>
          </a:solidFill>
          <a:latin typeface="Calibri" pitchFamily="-72" charset="0"/>
          <a:ea typeface="ＭＳ Ｐゴシック" pitchFamily="-72" charset="-128"/>
          <a:cs typeface="ＭＳ Ｐゴシック" pitchFamily="-72" charset="-128"/>
        </a:defRPr>
      </a:lvl9pPr>
    </p:titleStyle>
    <p:bodyStyle>
      <a:lvl1pPr marL="342900" indent="-342900" algn="l" rtl="0" fontAlgn="base">
        <a:spcBef>
          <a:spcPct val="20000"/>
        </a:spcBef>
        <a:spcAft>
          <a:spcPct val="0"/>
        </a:spcAft>
        <a:buFont typeface="Arial" pitchFamily="-72" charset="0"/>
        <a:buChar char="•"/>
        <a:defRPr sz="3200" kern="1200">
          <a:solidFill>
            <a:schemeClr val="tx1"/>
          </a:solidFill>
          <a:latin typeface="+mn-lt"/>
          <a:ea typeface="ＭＳ Ｐゴシック" pitchFamily="-72" charset="-128"/>
          <a:cs typeface="ＭＳ Ｐゴシック" pitchFamily="-72" charset="-128"/>
        </a:defRPr>
      </a:lvl1pPr>
      <a:lvl2pPr marL="742950" indent="-285750" algn="l" rtl="0" fontAlgn="base">
        <a:spcBef>
          <a:spcPct val="20000"/>
        </a:spcBef>
        <a:spcAft>
          <a:spcPct val="0"/>
        </a:spcAft>
        <a:buFont typeface="Arial" pitchFamily="-72" charset="0"/>
        <a:buChar char="–"/>
        <a:defRPr sz="2800" kern="1200">
          <a:solidFill>
            <a:schemeClr val="tx1"/>
          </a:solidFill>
          <a:latin typeface="+mn-lt"/>
          <a:ea typeface="ＭＳ Ｐゴシック" pitchFamily="-72" charset="-128"/>
          <a:cs typeface="+mn-cs"/>
        </a:defRPr>
      </a:lvl2pPr>
      <a:lvl3pPr marL="1143000" indent="-228600" algn="l" rtl="0" fontAlgn="base">
        <a:spcBef>
          <a:spcPct val="20000"/>
        </a:spcBef>
        <a:spcAft>
          <a:spcPct val="0"/>
        </a:spcAft>
        <a:buFont typeface="Arial" pitchFamily="-72" charset="0"/>
        <a:buChar char="•"/>
        <a:defRPr sz="2400" kern="1200">
          <a:solidFill>
            <a:schemeClr val="tx1"/>
          </a:solidFill>
          <a:latin typeface="+mn-lt"/>
          <a:ea typeface="ＭＳ Ｐゴシック" pitchFamily="-72" charset="-128"/>
          <a:cs typeface="+mn-cs"/>
        </a:defRPr>
      </a:lvl3pPr>
      <a:lvl4pPr marL="1600200" indent="-228600" algn="l" rtl="0" fontAlgn="base">
        <a:spcBef>
          <a:spcPct val="20000"/>
        </a:spcBef>
        <a:spcAft>
          <a:spcPct val="0"/>
        </a:spcAft>
        <a:buFont typeface="Arial" pitchFamily="-72" charset="0"/>
        <a:buChar char="–"/>
        <a:defRPr sz="2000" kern="1200">
          <a:solidFill>
            <a:schemeClr val="tx1"/>
          </a:solidFill>
          <a:latin typeface="+mn-lt"/>
          <a:ea typeface="ＭＳ Ｐゴシック" pitchFamily="-72" charset="-128"/>
          <a:cs typeface="+mn-cs"/>
        </a:defRPr>
      </a:lvl4pPr>
      <a:lvl5pPr marL="2057400" indent="-228600" algn="l" rtl="0" fontAlgn="base">
        <a:spcBef>
          <a:spcPct val="20000"/>
        </a:spcBef>
        <a:spcAft>
          <a:spcPct val="0"/>
        </a:spcAft>
        <a:buFont typeface="Arial" pitchFamily="-72" charset="0"/>
        <a:buChar char="»"/>
        <a:defRPr sz="2000" kern="1200">
          <a:solidFill>
            <a:schemeClr val="tx1"/>
          </a:solidFill>
          <a:latin typeface="+mn-lt"/>
          <a:ea typeface="ＭＳ Ｐゴシック" pitchFamily="-72"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
            <a:ext cx="8458200" cy="3600450"/>
          </a:xfrm>
        </p:spPr>
        <p:txBody>
          <a:bodyPr>
            <a:normAutofit/>
          </a:bodyPr>
          <a:lstStyle/>
          <a:p>
            <a:r>
              <a:rPr lang="en-US" sz="3600" dirty="0" smtClean="0">
                <a:solidFill>
                  <a:schemeClr val="accent2"/>
                </a:solidFill>
              </a:rPr>
              <a:t>Statistical </a:t>
            </a:r>
            <a:r>
              <a:rPr lang="en-US" sz="3600" dirty="0">
                <a:solidFill>
                  <a:schemeClr val="accent2"/>
                </a:solidFill>
              </a:rPr>
              <a:t>Physics</a:t>
            </a:r>
            <a:br>
              <a:rPr lang="en-US" sz="3600" dirty="0">
                <a:solidFill>
                  <a:schemeClr val="accent2"/>
                </a:solidFill>
              </a:rPr>
            </a:br>
            <a:r>
              <a:rPr lang="en-US" sz="3600" dirty="0">
                <a:solidFill>
                  <a:schemeClr val="accent2"/>
                </a:solidFill>
              </a:rPr>
              <a:t>probability , entropy, and irreversibility</a:t>
            </a:r>
            <a:br>
              <a:rPr lang="en-US" sz="3600" dirty="0">
                <a:solidFill>
                  <a:schemeClr val="accent2"/>
                </a:solidFill>
              </a:rPr>
            </a:br>
            <a:endParaRPr lang="en-US" sz="3600" dirty="0">
              <a:solidFill>
                <a:schemeClr val="accent2"/>
              </a:solidFill>
            </a:endParaRPr>
          </a:p>
        </p:txBody>
      </p:sp>
      <p:sp>
        <p:nvSpPr>
          <p:cNvPr id="3" name="Subtitle 2"/>
          <p:cNvSpPr>
            <a:spLocks noGrp="1"/>
          </p:cNvSpPr>
          <p:nvPr>
            <p:ph type="subTitle" idx="1"/>
          </p:nvPr>
        </p:nvSpPr>
        <p:spPr/>
        <p:txBody>
          <a:bodyPr/>
          <a:lstStyle/>
          <a:p>
            <a:r>
              <a:rPr lang="en-US" dirty="0" smtClean="0">
                <a:solidFill>
                  <a:schemeClr val="tx1"/>
                </a:solidFill>
              </a:rPr>
              <a:t>Everyone in 419 </a:t>
            </a:r>
            <a:r>
              <a:rPr lang="en-US" dirty="0" smtClean="0">
                <a:solidFill>
                  <a:schemeClr val="tx1"/>
                </a:solidFill>
              </a:rPr>
              <a:t>should talk/email me about paper </a:t>
            </a:r>
            <a:r>
              <a:rPr lang="en-US" dirty="0" smtClean="0">
                <a:solidFill>
                  <a:schemeClr val="tx1"/>
                </a:solidFill>
              </a:rPr>
              <a:t>topics.</a:t>
            </a:r>
            <a:endParaRPr lang="en-US" dirty="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395536" y="6648"/>
            <a:ext cx="8229600" cy="830064"/>
          </a:xfrm>
        </p:spPr>
        <p:txBody>
          <a:bodyPr/>
          <a:lstStyle/>
          <a:p>
            <a:r>
              <a:rPr lang="en-US" sz="3600" dirty="0" smtClean="0">
                <a:solidFill>
                  <a:srgbClr val="C0504D"/>
                </a:solidFill>
              </a:rPr>
              <a:t>Meaning of Probability?</a:t>
            </a:r>
          </a:p>
        </p:txBody>
      </p:sp>
      <p:sp>
        <p:nvSpPr>
          <p:cNvPr id="3" name="Content Placeholder 2"/>
          <p:cNvSpPr>
            <a:spLocks noGrp="1"/>
          </p:cNvSpPr>
          <p:nvPr>
            <p:ph idx="1"/>
          </p:nvPr>
        </p:nvSpPr>
        <p:spPr>
          <a:xfrm>
            <a:off x="0" y="980728"/>
            <a:ext cx="9144000" cy="4906963"/>
          </a:xfrm>
        </p:spPr>
        <p:txBody>
          <a:bodyPr rtlCol="0">
            <a:normAutofit fontScale="62500" lnSpcReduction="20000"/>
          </a:bodyPr>
          <a:lstStyle/>
          <a:p>
            <a:pPr fontAlgn="auto">
              <a:spcAft>
                <a:spcPts val="0"/>
              </a:spcAft>
              <a:buFont typeface="Arial" pitchFamily="34" charset="0"/>
              <a:buChar char="•"/>
              <a:defRPr/>
            </a:pPr>
            <a:r>
              <a:rPr lang="en-US" u="sng" dirty="0">
                <a:ea typeface="+mn-ea"/>
                <a:cs typeface="+mn-cs"/>
              </a:rPr>
              <a:t>Probability</a:t>
            </a:r>
            <a:r>
              <a:rPr lang="en-US" dirty="0">
                <a:ea typeface="+mn-ea"/>
                <a:cs typeface="+mn-cs"/>
              </a:rPr>
              <a:t> (</a:t>
            </a:r>
            <a:r>
              <a:rPr lang="en-US" dirty="0" err="1">
                <a:ea typeface="+mn-ea"/>
                <a:cs typeface="+mn-cs"/>
              </a:rPr>
              <a:t>Sklar</a:t>
            </a:r>
            <a:r>
              <a:rPr lang="en-US" dirty="0">
                <a:ea typeface="+mn-ea"/>
                <a:cs typeface="+mn-cs"/>
              </a:rPr>
              <a:t> pp. 92-108) is a fairly simple branch of math, but its connection with the world is subtle.  It has many important practical uses in physics and elsewhere, but is often misapplied (especially when asking the deceptively simple question, “What is the probability that this experiment confirms that theory?”</a:t>
            </a:r>
            <a:r>
              <a:rPr lang="en-US" dirty="0" smtClean="0">
                <a:ea typeface="+mn-ea"/>
                <a:cs typeface="+mn-cs"/>
              </a:rPr>
              <a:t>)</a:t>
            </a:r>
          </a:p>
          <a:p>
            <a:pPr lvl="1" fontAlgn="auto">
              <a:spcAft>
                <a:spcPts val="0"/>
              </a:spcAft>
              <a:buFont typeface="Arial" pitchFamily="34" charset="0"/>
              <a:buChar char="•"/>
              <a:defRPr/>
            </a:pPr>
            <a:r>
              <a:rPr lang="en-US" dirty="0" smtClean="0">
                <a:ea typeface="+mn-ea"/>
              </a:rPr>
              <a:t>i.e. hypothesis evaluation</a:t>
            </a:r>
            <a:endParaRPr lang="en-US" dirty="0">
              <a:ea typeface="+mn-ea"/>
              <a:cs typeface="+mn-cs"/>
            </a:endParaRPr>
          </a:p>
          <a:p>
            <a:pPr fontAlgn="auto">
              <a:spcAft>
                <a:spcPts val="0"/>
              </a:spcAft>
              <a:buFont typeface="Arial" pitchFamily="34" charset="0"/>
              <a:buChar char="•"/>
              <a:defRPr/>
            </a:pPr>
            <a:r>
              <a:rPr lang="en-US" dirty="0">
                <a:ea typeface="+mn-ea"/>
                <a:cs typeface="+mn-cs"/>
              </a:rPr>
              <a:t>In classical physics, probability </a:t>
            </a:r>
            <a:r>
              <a:rPr lang="en-US" dirty="0" smtClean="0">
                <a:ea typeface="+mn-ea"/>
                <a:cs typeface="+mn-cs"/>
              </a:rPr>
              <a:t>is a </a:t>
            </a:r>
            <a:r>
              <a:rPr lang="en-US" dirty="0">
                <a:ea typeface="+mn-ea"/>
                <a:cs typeface="+mn-cs"/>
              </a:rPr>
              <a:t>result of ignorance, which might be reduced.  </a:t>
            </a:r>
          </a:p>
          <a:p>
            <a:pPr fontAlgn="auto">
              <a:spcAft>
                <a:spcPts val="0"/>
              </a:spcAft>
              <a:buFont typeface="Arial" pitchFamily="34" charset="0"/>
              <a:buChar char="•"/>
              <a:defRPr/>
            </a:pPr>
            <a:r>
              <a:rPr lang="en-US" dirty="0" smtClean="0">
                <a:ea typeface="+mn-ea"/>
                <a:cs typeface="+mn-cs"/>
              </a:rPr>
              <a:t>In </a:t>
            </a:r>
            <a:r>
              <a:rPr lang="en-US" dirty="0">
                <a:ea typeface="+mn-ea"/>
                <a:cs typeface="+mn-cs"/>
              </a:rPr>
              <a:t>most interpretations of QM, some probability is intrinsic- </a:t>
            </a:r>
            <a:endParaRPr lang="en-US" dirty="0" smtClean="0">
              <a:ea typeface="+mn-ea"/>
              <a:cs typeface="+mn-cs"/>
            </a:endParaRPr>
          </a:p>
          <a:p>
            <a:pPr lvl="1" fontAlgn="auto">
              <a:spcAft>
                <a:spcPts val="0"/>
              </a:spcAft>
              <a:buFont typeface="Arial" pitchFamily="34" charset="0"/>
              <a:buChar char="•"/>
              <a:defRPr/>
            </a:pPr>
            <a:r>
              <a:rPr lang="en-US" sz="3200" dirty="0" smtClean="0">
                <a:ea typeface="+mn-ea"/>
                <a:cs typeface="+mn-cs"/>
              </a:rPr>
              <a:t>the </a:t>
            </a:r>
            <a:r>
              <a:rPr lang="en-US" sz="3200" dirty="0">
                <a:ea typeface="+mn-ea"/>
                <a:cs typeface="+mn-cs"/>
              </a:rPr>
              <a:t>universe contains no variable which can be used to predict the outcomes of some QM processes.</a:t>
            </a:r>
          </a:p>
          <a:p>
            <a:pPr fontAlgn="auto">
              <a:spcAft>
                <a:spcPts val="0"/>
              </a:spcAft>
              <a:buFont typeface="Arial" pitchFamily="34" charset="0"/>
              <a:buChar char="•"/>
              <a:defRPr/>
            </a:pPr>
            <a:r>
              <a:rPr lang="en-US" dirty="0">
                <a:ea typeface="+mn-ea"/>
                <a:cs typeface="+mn-cs"/>
              </a:rPr>
              <a:t>What does probability mean? </a:t>
            </a:r>
          </a:p>
          <a:p>
            <a:pPr lvl="1" fontAlgn="auto">
              <a:spcAft>
                <a:spcPts val="0"/>
              </a:spcAft>
              <a:buFont typeface="Arial" pitchFamily="34" charset="0"/>
              <a:buChar char="•"/>
              <a:defRPr/>
            </a:pPr>
            <a:r>
              <a:rPr lang="en-US" sz="3200" dirty="0" smtClean="0">
                <a:ea typeface="+mn-ea"/>
                <a:cs typeface="+mn-cs"/>
              </a:rPr>
              <a:t>That </a:t>
            </a:r>
            <a:r>
              <a:rPr lang="en-US" sz="3200" dirty="0">
                <a:ea typeface="+mn-ea"/>
                <a:cs typeface="+mn-cs"/>
              </a:rPr>
              <a:t>is, what do we mean when we say</a:t>
            </a:r>
            <a:r>
              <a:rPr lang="en-US" sz="3200" dirty="0" smtClean="0">
                <a:ea typeface="+mn-ea"/>
                <a:cs typeface="+mn-cs"/>
              </a:rPr>
              <a:t>,</a:t>
            </a:r>
            <a:br>
              <a:rPr lang="en-US" sz="3200" dirty="0" smtClean="0">
                <a:ea typeface="+mn-ea"/>
                <a:cs typeface="+mn-cs"/>
              </a:rPr>
            </a:br>
            <a:r>
              <a:rPr lang="en-US" sz="3200" dirty="0" smtClean="0">
                <a:ea typeface="+mn-ea"/>
                <a:cs typeface="+mn-cs"/>
              </a:rPr>
              <a:t> </a:t>
            </a:r>
            <a:r>
              <a:rPr lang="en-US" sz="3200" dirty="0">
                <a:ea typeface="+mn-ea"/>
                <a:cs typeface="+mn-cs"/>
              </a:rPr>
              <a:t>“The probability of rolling a 3 with a 6-sided die is 1/6.”  </a:t>
            </a:r>
          </a:p>
          <a:p>
            <a:pPr marL="0" indent="0" fontAlgn="auto">
              <a:spcAft>
                <a:spcPts val="0"/>
              </a:spcAft>
              <a:buNone/>
              <a:defRPr/>
            </a:pPr>
            <a:r>
              <a:rPr lang="en-US" dirty="0">
                <a:ea typeface="+mn-ea"/>
                <a:cs typeface="+mn-cs"/>
              </a:rPr>
              <a:t> </a:t>
            </a:r>
          </a:p>
          <a:p>
            <a:pPr fontAlgn="auto">
              <a:spcAft>
                <a:spcPts val="0"/>
              </a:spcAft>
              <a:buFont typeface="Arial" pitchFamily="34" charset="0"/>
              <a:buChar char="•"/>
              <a:defRPr/>
            </a:pPr>
            <a:r>
              <a:rPr lang="en-US" dirty="0">
                <a:ea typeface="+mn-ea"/>
                <a:cs typeface="+mn-cs"/>
              </a:rPr>
              <a:t>There are at least two standard types of answers, </a:t>
            </a:r>
            <a:r>
              <a:rPr lang="en-US" dirty="0" smtClean="0">
                <a:ea typeface="+mn-ea"/>
                <a:cs typeface="+mn-cs"/>
              </a:rPr>
              <a:t/>
            </a:r>
            <a:br>
              <a:rPr lang="en-US" dirty="0" smtClean="0">
                <a:ea typeface="+mn-ea"/>
                <a:cs typeface="+mn-cs"/>
              </a:rPr>
            </a:br>
            <a:r>
              <a:rPr lang="en-US" dirty="0" err="1" smtClean="0">
                <a:ea typeface="+mn-ea"/>
                <a:cs typeface="+mn-cs"/>
              </a:rPr>
              <a:t>frequentist</a:t>
            </a:r>
            <a:r>
              <a:rPr lang="en-US" dirty="0" smtClean="0">
                <a:ea typeface="+mn-ea"/>
                <a:cs typeface="+mn-cs"/>
              </a:rPr>
              <a:t> </a:t>
            </a:r>
            <a:r>
              <a:rPr lang="en-US" dirty="0">
                <a:ea typeface="+mn-ea"/>
                <a:cs typeface="+mn-cs"/>
              </a:rPr>
              <a:t>and </a:t>
            </a:r>
            <a:r>
              <a:rPr lang="en-US" dirty="0" smtClean="0">
                <a:ea typeface="+mn-ea"/>
                <a:cs typeface="+mn-cs"/>
              </a:rPr>
              <a:t>subjectivist (Bayesian).</a:t>
            </a:r>
            <a:endParaRPr lang="en-US" dirty="0">
              <a:ea typeface="+mn-ea"/>
              <a:cs typeface="+mn-cs"/>
            </a:endParaRPr>
          </a:p>
          <a:p>
            <a:pPr fontAlgn="auto">
              <a:spcAft>
                <a:spcPts val="0"/>
              </a:spcAft>
              <a:buFont typeface="Arial" pitchFamily="34" charset="0"/>
              <a:buChar char="•"/>
              <a:defRPr/>
            </a:pPr>
            <a:endParaRPr lang="en-US" dirty="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457200" y="0"/>
            <a:ext cx="8229600" cy="762000"/>
          </a:xfrm>
        </p:spPr>
        <p:txBody>
          <a:bodyPr/>
          <a:lstStyle/>
          <a:p>
            <a:r>
              <a:rPr lang="en-US" dirty="0" err="1">
                <a:solidFill>
                  <a:srgbClr val="C0504D"/>
                </a:solidFill>
              </a:rPr>
              <a:t>Frequentist</a:t>
            </a:r>
            <a:r>
              <a:rPr lang="en-US" dirty="0">
                <a:solidFill>
                  <a:srgbClr val="C0504D"/>
                </a:solidFill>
              </a:rPr>
              <a:t> probability</a:t>
            </a:r>
          </a:p>
        </p:txBody>
      </p:sp>
      <p:sp>
        <p:nvSpPr>
          <p:cNvPr id="3" name="Content Placeholder 2"/>
          <p:cNvSpPr>
            <a:spLocks noGrp="1"/>
          </p:cNvSpPr>
          <p:nvPr>
            <p:ph idx="1"/>
          </p:nvPr>
        </p:nvSpPr>
        <p:spPr>
          <a:xfrm>
            <a:off x="0" y="990600"/>
            <a:ext cx="9144000" cy="5867400"/>
          </a:xfrm>
        </p:spPr>
        <p:txBody>
          <a:bodyPr rtlCol="0">
            <a:normAutofit fontScale="62500" lnSpcReduction="20000"/>
          </a:bodyPr>
          <a:lstStyle/>
          <a:p>
            <a:pPr fontAlgn="auto">
              <a:spcAft>
                <a:spcPts val="0"/>
              </a:spcAft>
              <a:buFont typeface="Arial" pitchFamily="34" charset="0"/>
              <a:buChar char="•"/>
              <a:defRPr/>
            </a:pPr>
            <a:r>
              <a:rPr lang="en-US" dirty="0">
                <a:ea typeface="+mn-ea"/>
                <a:cs typeface="+mn-cs"/>
              </a:rPr>
              <a:t>Probability is often defined in terms of frequency of occurrence.  The probability of </a:t>
            </a:r>
            <a:r>
              <a:rPr lang="en-US" b="1" dirty="0">
                <a:ea typeface="+mn-ea"/>
                <a:cs typeface="+mn-cs"/>
              </a:rPr>
              <a:t>E</a:t>
            </a:r>
            <a:r>
              <a:rPr lang="en-US" dirty="0">
                <a:ea typeface="+mn-ea"/>
                <a:cs typeface="+mn-cs"/>
              </a:rPr>
              <a:t> given </a:t>
            </a:r>
            <a:r>
              <a:rPr lang="en-US" b="1" dirty="0">
                <a:ea typeface="+mn-ea"/>
                <a:cs typeface="+mn-cs"/>
              </a:rPr>
              <a:t>C</a:t>
            </a:r>
            <a:r>
              <a:rPr lang="en-US" dirty="0">
                <a:ea typeface="+mn-ea"/>
                <a:cs typeface="+mn-cs"/>
              </a:rPr>
              <a:t> </a:t>
            </a:r>
            <a:r>
              <a:rPr lang="en-US" dirty="0" smtClean="0">
                <a:ea typeface="+mn-ea"/>
                <a:cs typeface="+mn-cs"/>
              </a:rPr>
              <a:t>is:</a:t>
            </a:r>
            <a:br>
              <a:rPr lang="en-US" dirty="0" smtClean="0">
                <a:ea typeface="+mn-ea"/>
                <a:cs typeface="+mn-cs"/>
              </a:rPr>
            </a:br>
            <a:r>
              <a:rPr lang="en-US" dirty="0" smtClean="0">
                <a:ea typeface="+mn-ea"/>
                <a:cs typeface="+mn-cs"/>
              </a:rPr>
              <a:t/>
            </a:r>
            <a:br>
              <a:rPr lang="en-US" dirty="0" smtClean="0">
                <a:ea typeface="+mn-ea"/>
                <a:cs typeface="+mn-cs"/>
              </a:rPr>
            </a:br>
            <a:endParaRPr lang="en-US" dirty="0">
              <a:ea typeface="+mn-ea"/>
              <a:cs typeface="+mn-cs"/>
            </a:endParaRPr>
          </a:p>
          <a:p>
            <a:pPr fontAlgn="auto">
              <a:spcAft>
                <a:spcPts val="0"/>
              </a:spcAft>
              <a:buFont typeface="Arial" pitchFamily="34" charset="0"/>
              <a:buChar char="•"/>
              <a:defRPr/>
            </a:pPr>
            <a:r>
              <a:rPr lang="en-US" dirty="0">
                <a:ea typeface="+mn-ea"/>
                <a:cs typeface="+mn-cs"/>
              </a:rPr>
              <a:t>This definition isn't quite what we want to say. Suppose C is "this coin is flipped" and E is "lands heads" After N flips, we may not get N/2 heads. (especially if N is odd!) Yet we don't want to say that the probability is much different than 0.5, just that those particular results were. So probability is defined as the </a:t>
            </a:r>
            <a:r>
              <a:rPr lang="en-US" u="sng" dirty="0">
                <a:ea typeface="+mn-ea"/>
                <a:cs typeface="+mn-cs"/>
              </a:rPr>
              <a:t>limiting frequency of occurrence after an indefinitely large number of trials</a:t>
            </a:r>
            <a:r>
              <a:rPr lang="en-US" dirty="0" smtClean="0">
                <a:ea typeface="+mn-ea"/>
                <a:cs typeface="+mn-cs"/>
              </a:rPr>
              <a:t>.</a:t>
            </a:r>
            <a:br>
              <a:rPr lang="en-US" dirty="0" smtClean="0">
                <a:ea typeface="+mn-ea"/>
                <a:cs typeface="+mn-cs"/>
              </a:rPr>
            </a:br>
            <a:endParaRPr lang="en-US" dirty="0">
              <a:ea typeface="+mn-ea"/>
              <a:cs typeface="+mn-cs"/>
            </a:endParaRPr>
          </a:p>
          <a:p>
            <a:pPr fontAlgn="auto">
              <a:spcAft>
                <a:spcPts val="0"/>
              </a:spcAft>
              <a:buFont typeface="Arial" pitchFamily="34" charset="0"/>
              <a:buChar char="•"/>
              <a:defRPr/>
            </a:pPr>
            <a:r>
              <a:rPr lang="en-US" dirty="0">
                <a:ea typeface="+mn-ea"/>
                <a:cs typeface="+mn-cs"/>
              </a:rPr>
              <a:t>This relies on a theorem: the law of large numbers, </a:t>
            </a:r>
            <a:br>
              <a:rPr lang="en-US" dirty="0">
                <a:ea typeface="+mn-ea"/>
                <a:cs typeface="+mn-cs"/>
              </a:rPr>
            </a:br>
            <a:r>
              <a:rPr lang="en-US" dirty="0">
                <a:ea typeface="+mn-ea"/>
                <a:cs typeface="+mn-cs"/>
              </a:rPr>
              <a:t>which says that after a large number of measurements, deviations from the ensemble probabilities become very small (</a:t>
            </a:r>
            <a:r>
              <a:rPr lang="en-US" u="sng" dirty="0">
                <a:ea typeface="+mn-ea"/>
                <a:cs typeface="+mn-cs"/>
              </a:rPr>
              <a:t>probably</a:t>
            </a:r>
            <a:r>
              <a:rPr lang="en-US" dirty="0">
                <a:ea typeface="+mn-ea"/>
                <a:cs typeface="+mn-cs"/>
              </a:rPr>
              <a:t>!).  For example, when flipping a coin, after 10 flips we might have a big deviation from the expected 50%:50% split.  However, after a million flips the deviation will </a:t>
            </a:r>
            <a:r>
              <a:rPr lang="en-US" u="sng" dirty="0">
                <a:ea typeface="+mn-ea"/>
                <a:cs typeface="+mn-cs"/>
              </a:rPr>
              <a:t>probably</a:t>
            </a:r>
            <a:r>
              <a:rPr lang="en-US" dirty="0">
                <a:ea typeface="+mn-ea"/>
                <a:cs typeface="+mn-cs"/>
              </a:rPr>
              <a:t> be very small (even 49.5% will be unlikely)</a:t>
            </a:r>
            <a:r>
              <a:rPr lang="en-US" dirty="0" smtClean="0">
                <a:ea typeface="+mn-ea"/>
                <a:cs typeface="+mn-cs"/>
              </a:rPr>
              <a:t>.</a:t>
            </a:r>
            <a:br>
              <a:rPr lang="en-US" dirty="0" smtClean="0">
                <a:ea typeface="+mn-ea"/>
                <a:cs typeface="+mn-cs"/>
              </a:rPr>
            </a:br>
            <a:endParaRPr lang="en-US" dirty="0">
              <a:ea typeface="+mn-ea"/>
              <a:cs typeface="+mn-cs"/>
            </a:endParaRPr>
          </a:p>
          <a:p>
            <a:pPr fontAlgn="auto">
              <a:spcAft>
                <a:spcPts val="0"/>
              </a:spcAft>
              <a:buFont typeface="Arial" pitchFamily="34" charset="0"/>
              <a:buChar char="•"/>
              <a:defRPr/>
            </a:pPr>
            <a:r>
              <a:rPr lang="en-US" dirty="0">
                <a:ea typeface="+mn-ea"/>
                <a:cs typeface="+mn-cs"/>
              </a:rPr>
              <a:t>The problem is that one can never actually get to this limit, so we have a fundamentally circular definition. One must know something else if probability is to mean something in the world.  In practice, one must fall back on other interpretations.  Otherwise, how can we make any probabilistic statement based on finite evidence</a:t>
            </a:r>
            <a:r>
              <a:rPr lang="en-US" dirty="0" smtClean="0">
                <a:ea typeface="+mn-ea"/>
                <a:cs typeface="+mn-cs"/>
              </a:rPr>
              <a:t>?</a:t>
            </a:r>
            <a:endParaRPr lang="en-US" dirty="0">
              <a:ea typeface="+mn-ea"/>
              <a:cs typeface="+mn-cs"/>
            </a:endParaRPr>
          </a:p>
        </p:txBody>
      </p:sp>
      <p:pic>
        <p:nvPicPr>
          <p:cNvPr id="26627" name="Picture 2"/>
          <p:cNvPicPr>
            <a:picLocks noChangeAspect="1" noChangeArrowheads="1"/>
          </p:cNvPicPr>
          <p:nvPr/>
        </p:nvPicPr>
        <p:blipFill>
          <a:blip r:embed="rId3"/>
          <a:srcRect/>
          <a:stretch>
            <a:fillRect/>
          </a:stretch>
        </p:blipFill>
        <p:spPr bwMode="auto">
          <a:xfrm>
            <a:off x="2136775" y="1371600"/>
            <a:ext cx="3609975" cy="54292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0" y="0"/>
            <a:ext cx="9144000" cy="838200"/>
          </a:xfrm>
        </p:spPr>
        <p:txBody>
          <a:bodyPr/>
          <a:lstStyle/>
          <a:p>
            <a:r>
              <a:rPr lang="en-US" sz="3600" dirty="0">
                <a:solidFill>
                  <a:srgbClr val="C0504D"/>
                </a:solidFill>
              </a:rPr>
              <a:t>Probability and reproducible conditions</a:t>
            </a:r>
            <a:endParaRPr lang="en-US" dirty="0">
              <a:solidFill>
                <a:srgbClr val="C0504D"/>
              </a:solidFill>
            </a:endParaRPr>
          </a:p>
        </p:txBody>
      </p:sp>
      <p:sp>
        <p:nvSpPr>
          <p:cNvPr id="3" name="Content Placeholder 2"/>
          <p:cNvSpPr>
            <a:spLocks noGrp="1"/>
          </p:cNvSpPr>
          <p:nvPr>
            <p:ph idx="1"/>
          </p:nvPr>
        </p:nvSpPr>
        <p:spPr>
          <a:xfrm>
            <a:off x="0" y="990600"/>
            <a:ext cx="9144000" cy="5334000"/>
          </a:xfrm>
        </p:spPr>
        <p:txBody>
          <a:bodyPr>
            <a:normAutofit/>
          </a:bodyPr>
          <a:lstStyle/>
          <a:p>
            <a:pPr>
              <a:lnSpc>
                <a:spcPct val="80000"/>
              </a:lnSpc>
            </a:pPr>
            <a:r>
              <a:rPr lang="en-US" sz="2000" dirty="0"/>
              <a:t>We routinely use the word "probability" in contexts where no ensemble is in mind:</a:t>
            </a:r>
          </a:p>
          <a:p>
            <a:pPr>
              <a:lnSpc>
                <a:spcPct val="80000"/>
              </a:lnSpc>
            </a:pPr>
            <a:r>
              <a:rPr lang="en-US" sz="2000" dirty="0" smtClean="0"/>
              <a:t>Old notes: “What </a:t>
            </a:r>
            <a:r>
              <a:rPr lang="en-US" sz="2000" dirty="0"/>
              <a:t>is the probability </a:t>
            </a:r>
            <a:r>
              <a:rPr lang="en-US" sz="2000" dirty="0" smtClean="0"/>
              <a:t>Illinois will make it into the NCAA basketball tournament?</a:t>
            </a:r>
            <a:r>
              <a:rPr lang="en-US" sz="2000" dirty="0" smtClean="0"/>
              <a:t>”</a:t>
            </a:r>
            <a:endParaRPr lang="en-US" sz="2000" dirty="0"/>
          </a:p>
          <a:p>
            <a:pPr lvl="1">
              <a:lnSpc>
                <a:spcPct val="80000"/>
              </a:lnSpc>
            </a:pPr>
            <a:r>
              <a:rPr lang="en-US" sz="2000" dirty="0" smtClean="0"/>
              <a:t>How will the probability change between now and Sunday?</a:t>
            </a:r>
            <a:endParaRPr lang="en-US" sz="2000" dirty="0"/>
          </a:p>
          <a:p>
            <a:pPr>
              <a:lnSpc>
                <a:spcPct val="80000"/>
              </a:lnSpc>
            </a:pPr>
            <a:r>
              <a:rPr lang="en-US" sz="2000" dirty="0"/>
              <a:t>We say the probability of getting a heads in a coin flip is 50%.  But, what does this mean in a deterministic world?  Some people can flip coins with almost 100% predictability!</a:t>
            </a:r>
          </a:p>
          <a:p>
            <a:pPr>
              <a:lnSpc>
                <a:spcPct val="80000"/>
              </a:lnSpc>
            </a:pPr>
            <a:r>
              <a:rPr lang="en-US" sz="2000" dirty="0"/>
              <a:t>Are the conditions C every truly reproducible? If not, what does the </a:t>
            </a:r>
            <a:r>
              <a:rPr lang="en-US" sz="2000" dirty="0" err="1"/>
              <a:t>frequentist</a:t>
            </a:r>
            <a:r>
              <a:rPr lang="en-US" sz="2000" dirty="0"/>
              <a:t> definition mean?</a:t>
            </a:r>
          </a:p>
          <a:p>
            <a:pPr>
              <a:lnSpc>
                <a:spcPct val="80000"/>
              </a:lnSpc>
            </a:pPr>
            <a:r>
              <a:rPr lang="en-US" sz="2000" dirty="0" smtClean="0"/>
              <a:t>Saying </a:t>
            </a:r>
            <a:r>
              <a:rPr lang="en-US" sz="2000" dirty="0"/>
              <a:t>that C is reproducible "enough" </a:t>
            </a:r>
            <a:r>
              <a:rPr lang="en-US" sz="2000" i="1" dirty="0"/>
              <a:t>implies that you know the dynamical theory which determines what will happen</a:t>
            </a:r>
            <a:r>
              <a:rPr lang="en-US" sz="2000" dirty="0"/>
              <a:t>. </a:t>
            </a:r>
          </a:p>
          <a:p>
            <a:pPr>
              <a:lnSpc>
                <a:spcPct val="80000"/>
              </a:lnSpc>
            </a:pPr>
            <a:r>
              <a:rPr lang="en-US" sz="2000" dirty="0"/>
              <a:t>What is the probability that a big asteroid will strike Chicago in the 21</a:t>
            </a:r>
            <a:r>
              <a:rPr lang="en-US" sz="2000" baseline="30000" dirty="0"/>
              <a:t>st</a:t>
            </a:r>
            <a:r>
              <a:rPr lang="en-US" sz="2000" dirty="0"/>
              <a:t> century?  Does it depend on our knowledge of asteroids?  The calculation does.</a:t>
            </a:r>
          </a:p>
          <a:p>
            <a:pPr>
              <a:lnSpc>
                <a:spcPct val="80000"/>
              </a:lnSpc>
            </a:pPr>
            <a:r>
              <a:rPr lang="en-US" sz="2000" dirty="0"/>
              <a:t>What is the probability that an asteroid wiped out the dinosaurs 65 M </a:t>
            </a:r>
            <a:r>
              <a:rPr lang="en-US" sz="2000" dirty="0" err="1"/>
              <a:t>yr</a:t>
            </a:r>
            <a:r>
              <a:rPr lang="en-US" sz="2000" dirty="0"/>
              <a:t> ago?  Does this question make any sense?  </a:t>
            </a:r>
            <a:endParaRPr lang="en-US" sz="2000" dirty="0" smtClean="0"/>
          </a:p>
          <a:p>
            <a:pPr lvl="1">
              <a:lnSpc>
                <a:spcPct val="80000"/>
              </a:lnSpc>
            </a:pPr>
            <a:r>
              <a:rPr lang="en-US" sz="2000" dirty="0" smtClean="0"/>
              <a:t>What </a:t>
            </a:r>
            <a:r>
              <a:rPr lang="en-US" sz="2000" dirty="0"/>
              <a:t>is the probability that a </a:t>
            </a:r>
            <a:r>
              <a:rPr lang="en-US" sz="2000" dirty="0" smtClean="0"/>
              <a:t>criminal </a:t>
            </a:r>
            <a:r>
              <a:rPr lang="en-US" sz="2000" dirty="0"/>
              <a:t>defendant is guilty, given the evidence?</a:t>
            </a:r>
          </a:p>
          <a:p>
            <a:pPr>
              <a:lnSpc>
                <a:spcPct val="80000"/>
              </a:lnSpc>
              <a:buFont typeface="Arial" pitchFamily="-72" charset="0"/>
              <a:buNone/>
            </a:pPr>
            <a:endParaRPr lang="en-US" sz="18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457200" y="0"/>
            <a:ext cx="8229600" cy="838200"/>
          </a:xfrm>
        </p:spPr>
        <p:txBody>
          <a:bodyPr/>
          <a:lstStyle/>
          <a:p>
            <a:r>
              <a:rPr lang="en-US" sz="3600" dirty="0">
                <a:solidFill>
                  <a:srgbClr val="C0504D"/>
                </a:solidFill>
              </a:rPr>
              <a:t>Subjectivist (Bayesian) probability</a:t>
            </a:r>
          </a:p>
        </p:txBody>
      </p:sp>
      <p:sp>
        <p:nvSpPr>
          <p:cNvPr id="3" name="Content Placeholder 2"/>
          <p:cNvSpPr>
            <a:spLocks noGrp="1"/>
          </p:cNvSpPr>
          <p:nvPr>
            <p:ph idx="1"/>
          </p:nvPr>
        </p:nvSpPr>
        <p:spPr>
          <a:xfrm>
            <a:off x="0" y="1143000"/>
            <a:ext cx="8991600" cy="3886200"/>
          </a:xfrm>
        </p:spPr>
        <p:txBody>
          <a:bodyPr>
            <a:normAutofit/>
          </a:bodyPr>
          <a:lstStyle/>
          <a:p>
            <a:pPr>
              <a:lnSpc>
                <a:spcPct val="90000"/>
              </a:lnSpc>
            </a:pPr>
            <a:r>
              <a:rPr lang="en-US" sz="2000" dirty="0"/>
              <a:t>Probability is defined in terms of the speaker’s degree of confidence in his statement.  One starts with some </a:t>
            </a:r>
            <a:r>
              <a:rPr lang="en-US" sz="2000" i="1" dirty="0"/>
              <a:t>a priori </a:t>
            </a:r>
            <a:r>
              <a:rPr lang="en-US" sz="2000" dirty="0"/>
              <a:t> belief (</a:t>
            </a:r>
            <a:r>
              <a:rPr lang="en-US" sz="2000" i="1" dirty="0"/>
              <a:t>e.g.</a:t>
            </a:r>
            <a:r>
              <a:rPr lang="en-US" sz="2000" dirty="0"/>
              <a:t>, that the dice are fair) which may be modified by experience, </a:t>
            </a:r>
            <a:r>
              <a:rPr lang="en-US" sz="2000" i="1" dirty="0"/>
              <a:t>so long as it’s not absolutely certain</a:t>
            </a:r>
            <a:r>
              <a:rPr lang="en-US" sz="2000" dirty="0"/>
              <a:t>. </a:t>
            </a:r>
          </a:p>
          <a:p>
            <a:pPr lvl="1">
              <a:lnSpc>
                <a:spcPct val="90000"/>
              </a:lnSpc>
            </a:pPr>
            <a:r>
              <a:rPr lang="en-US" sz="2000" dirty="0"/>
              <a:t>Sometimes there's a list of possible outcomes, each assumed to be equally likely until we learn otherwise. This is called the principle of indifference.  It covers only some cases.</a:t>
            </a:r>
          </a:p>
          <a:p>
            <a:pPr>
              <a:lnSpc>
                <a:spcPct val="90000"/>
              </a:lnSpc>
            </a:pPr>
            <a:r>
              <a:rPr lang="en-US" sz="2000" dirty="0"/>
              <a:t>This definition is certainly flexible enough to cover all the cases we've mentioned. Is it too flexible?</a:t>
            </a:r>
          </a:p>
          <a:p>
            <a:pPr>
              <a:lnSpc>
                <a:spcPct val="90000"/>
              </a:lnSpc>
            </a:pPr>
            <a:r>
              <a:rPr lang="en-US" sz="2000" dirty="0"/>
              <a:t>The problem here is that the </a:t>
            </a:r>
            <a:r>
              <a:rPr lang="en-US" sz="2000" i="1" dirty="0"/>
              <a:t>a priori </a:t>
            </a:r>
            <a:r>
              <a:rPr lang="en-US" sz="2000" dirty="0"/>
              <a:t> beliefs have no obvious rational basis, and reasonable people obtain different results from the same evidence due to different initial beliefs. (</a:t>
            </a:r>
            <a:r>
              <a:rPr lang="en-US" sz="2000" dirty="0" err="1"/>
              <a:t>Sklar</a:t>
            </a:r>
            <a:r>
              <a:rPr lang="en-US" sz="2000" dirty="0"/>
              <a:t>, p. 99)</a:t>
            </a:r>
            <a:endParaRPr lang="en-US" sz="27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64096"/>
          </a:xfrm>
        </p:spPr>
        <p:txBody>
          <a:bodyPr/>
          <a:lstStyle/>
          <a:p>
            <a:r>
              <a:rPr lang="en-US" sz="3600" dirty="0" smtClean="0">
                <a:solidFill>
                  <a:srgbClr val="C0504D"/>
                </a:solidFill>
              </a:rPr>
              <a:t>Applied Bayes</a:t>
            </a:r>
            <a:endParaRPr lang="en-US" sz="3600" dirty="0">
              <a:solidFill>
                <a:srgbClr val="C0504D"/>
              </a:solidFill>
            </a:endParaRPr>
          </a:p>
        </p:txBody>
      </p:sp>
      <p:sp>
        <p:nvSpPr>
          <p:cNvPr id="3" name="Content Placeholder 2"/>
          <p:cNvSpPr>
            <a:spLocks noGrp="1"/>
          </p:cNvSpPr>
          <p:nvPr>
            <p:ph idx="1"/>
          </p:nvPr>
        </p:nvSpPr>
        <p:spPr>
          <a:xfrm>
            <a:off x="0" y="1052736"/>
            <a:ext cx="9036496" cy="4597971"/>
          </a:xfrm>
        </p:spPr>
        <p:txBody>
          <a:bodyPr/>
          <a:lstStyle/>
          <a:p>
            <a:r>
              <a:rPr lang="en-US" sz="2000" dirty="0" smtClean="0"/>
              <a:t>Say you screen for HIV with a test that’s 95% reliable, 5% false positives, 5% false negatives. The screened population (20-29.99 year old males) has a 1% infection rate. </a:t>
            </a:r>
          </a:p>
          <a:p>
            <a:pPr lvl="1"/>
            <a:r>
              <a:rPr lang="en-US" sz="2000" dirty="0" smtClean="0"/>
              <a:t>Someone tests positive.  What are the odds he has HIV?</a:t>
            </a:r>
          </a:p>
          <a:p>
            <a:r>
              <a:rPr lang="en-US" sz="1800" dirty="0" smtClean="0"/>
              <a:t>OK, we work that out to be ~1/6.</a:t>
            </a:r>
          </a:p>
          <a:p>
            <a:r>
              <a:rPr lang="en-US" sz="1800" dirty="0" smtClean="0"/>
              <a:t>Now let a 30-year old in. He tests positive. What are the odds he has HIV? </a:t>
            </a:r>
          </a:p>
          <a:p>
            <a:pPr lvl="1"/>
            <a:r>
              <a:rPr lang="en-US" sz="2000" dirty="0" smtClean="0"/>
              <a:t>You have no tabulated stats on the 30-year old population. </a:t>
            </a:r>
          </a:p>
          <a:p>
            <a:pPr lvl="1"/>
            <a:r>
              <a:rPr lang="en-US" sz="2000" dirty="0" smtClean="0"/>
              <a:t>What to do?</a:t>
            </a:r>
          </a:p>
          <a:p>
            <a:endParaRPr lang="en-US" sz="2400" dirty="0" smtClean="0"/>
          </a:p>
        </p:txBody>
      </p:sp>
    </p:spTree>
    <p:extLst>
      <p:ext uri="{BB962C8B-B14F-4D97-AF65-F5344CB8AC3E}">
        <p14:creationId xmlns:p14="http://schemas.microsoft.com/office/powerpoint/2010/main" val="42063854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9348"/>
            <a:ext cx="8229600" cy="889372"/>
          </a:xfrm>
        </p:spPr>
        <p:txBody>
          <a:bodyPr/>
          <a:lstStyle/>
          <a:p>
            <a:r>
              <a:rPr lang="en-US" sz="3600" dirty="0" smtClean="0">
                <a:solidFill>
                  <a:srgbClr val="C0504D"/>
                </a:solidFill>
              </a:rPr>
              <a:t>Bayes, Hume and Hypotheses</a:t>
            </a:r>
            <a:endParaRPr lang="en-US" sz="3600" dirty="0">
              <a:solidFill>
                <a:srgbClr val="C0504D"/>
              </a:solidFill>
            </a:endParaRPr>
          </a:p>
        </p:txBody>
      </p:sp>
      <p:sp>
        <p:nvSpPr>
          <p:cNvPr id="3" name="Content Placeholder 2"/>
          <p:cNvSpPr>
            <a:spLocks noGrp="1"/>
          </p:cNvSpPr>
          <p:nvPr>
            <p:ph idx="1"/>
          </p:nvPr>
        </p:nvSpPr>
        <p:spPr>
          <a:xfrm>
            <a:off x="21084" y="1052736"/>
            <a:ext cx="9122916" cy="4525963"/>
          </a:xfrm>
        </p:spPr>
        <p:txBody>
          <a:bodyPr/>
          <a:lstStyle/>
          <a:p>
            <a:r>
              <a:rPr lang="en-US" sz="2000" dirty="0" smtClean="0"/>
              <a:t>Take a hypothesis: </a:t>
            </a:r>
            <a:br>
              <a:rPr lang="en-US" sz="2000" dirty="0" smtClean="0"/>
            </a:br>
            <a:r>
              <a:rPr lang="en-US" sz="2000" dirty="0" smtClean="0"/>
              <a:t>e.g. a meningitis vaccine works well enough to produce and use.</a:t>
            </a:r>
          </a:p>
          <a:p>
            <a:pPr lvl="1"/>
            <a:r>
              <a:rPr lang="en-US" sz="2000" dirty="0" smtClean="0"/>
              <a:t>Take some data that agree with the hypothesis (fewer cases in vaccinated population) but something that extreme could happen by accident say 5% of the time even if the vaccine were ineffective. </a:t>
            </a:r>
          </a:p>
          <a:p>
            <a:pPr lvl="1"/>
            <a:r>
              <a:rPr lang="en-US" sz="2000" dirty="0" smtClean="0"/>
              <a:t>Should the vaccine be produced and used?</a:t>
            </a:r>
          </a:p>
          <a:p>
            <a:r>
              <a:rPr lang="en-US" sz="2000" dirty="0" smtClean="0"/>
              <a:t>For real scientific hypotheses, we’re always off-road </a:t>
            </a:r>
          </a:p>
          <a:p>
            <a:pPr lvl="1"/>
            <a:r>
              <a:rPr lang="en-US" sz="2000" dirty="0" smtClean="0"/>
              <a:t>No known “population of hypotheses”</a:t>
            </a:r>
          </a:p>
          <a:p>
            <a:pPr lvl="1"/>
            <a:r>
              <a:rPr lang="en-US" sz="2000" dirty="0" smtClean="0"/>
              <a:t>No tabulated priors</a:t>
            </a:r>
          </a:p>
          <a:p>
            <a:pPr lvl="1"/>
            <a:r>
              <a:rPr lang="en-US" sz="2000" dirty="0" smtClean="0"/>
              <a:t>No </a:t>
            </a:r>
            <a:r>
              <a:rPr lang="en-US" sz="2000" dirty="0"/>
              <a:t>o</a:t>
            </a:r>
            <a:r>
              <a:rPr lang="en-US" sz="2000" dirty="0" smtClean="0"/>
              <a:t>bvious almost-appropriate population of hypotheses.</a:t>
            </a:r>
          </a:p>
          <a:p>
            <a:pPr lvl="1"/>
            <a:r>
              <a:rPr lang="en-US" sz="2000" dirty="0" smtClean="0"/>
              <a:t>We’re stuck </a:t>
            </a:r>
            <a:r>
              <a:rPr lang="en-US" sz="2000" smtClean="0"/>
              <a:t>with subjective </a:t>
            </a:r>
            <a:r>
              <a:rPr lang="en-US" sz="2000" dirty="0" smtClean="0"/>
              <a:t>priors. </a:t>
            </a:r>
          </a:p>
          <a:p>
            <a:pPr lvl="2"/>
            <a:r>
              <a:rPr lang="en-US" sz="2000" dirty="0" smtClean="0"/>
              <a:t>Though we wanted to get rid of “plausibility” as a criterion.</a:t>
            </a:r>
          </a:p>
        </p:txBody>
      </p:sp>
    </p:spTree>
    <p:extLst>
      <p:ext uri="{BB962C8B-B14F-4D97-AF65-F5344CB8AC3E}">
        <p14:creationId xmlns:p14="http://schemas.microsoft.com/office/powerpoint/2010/main" val="79970650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sz="4000" u="sng" dirty="0" smtClean="0"/>
              <a:t>Review on Criteria for Theory Choice</a:t>
            </a:r>
            <a:endParaRPr lang="en-US" sz="4000" dirty="0"/>
          </a:p>
        </p:txBody>
      </p:sp>
      <p:sp>
        <p:nvSpPr>
          <p:cNvPr id="3" name="Content Placeholder 2"/>
          <p:cNvSpPr>
            <a:spLocks noGrp="1"/>
          </p:cNvSpPr>
          <p:nvPr>
            <p:ph idx="1"/>
          </p:nvPr>
        </p:nvSpPr>
        <p:spPr>
          <a:xfrm>
            <a:off x="0" y="1052736"/>
            <a:ext cx="9144000" cy="4906963"/>
          </a:xfrm>
        </p:spPr>
        <p:txBody>
          <a:bodyPr rtlCol="0">
            <a:normAutofit fontScale="70000" lnSpcReduction="20000"/>
          </a:bodyPr>
          <a:lstStyle/>
          <a:p>
            <a:pPr fontAlgn="auto">
              <a:spcAft>
                <a:spcPts val="0"/>
              </a:spcAft>
              <a:buFont typeface="Arial" pitchFamily="34" charset="0"/>
              <a:buChar char="•"/>
              <a:defRPr/>
            </a:pPr>
            <a:r>
              <a:rPr lang="en-US" sz="2900" dirty="0">
                <a:ea typeface="+mn-ea"/>
                <a:cs typeface="+mn-cs"/>
              </a:rPr>
              <a:t>What does it mean to say that Copernicus was right and Ptolemy wrong, or that SR is correct and the ether theory wrong</a:t>
            </a:r>
            <a:r>
              <a:rPr lang="en-US" sz="2900" dirty="0" smtClean="0">
                <a:ea typeface="+mn-ea"/>
                <a:cs typeface="+mn-cs"/>
              </a:rPr>
              <a:t>?</a:t>
            </a:r>
          </a:p>
          <a:p>
            <a:pPr marL="457200" lvl="1" indent="0" fontAlgn="auto">
              <a:spcAft>
                <a:spcPts val="0"/>
              </a:spcAft>
              <a:buNone/>
              <a:defRPr/>
            </a:pPr>
            <a:endParaRPr lang="en-US" sz="2900" dirty="0">
              <a:ea typeface="+mn-ea"/>
            </a:endParaRPr>
          </a:p>
          <a:p>
            <a:pPr fontAlgn="auto">
              <a:spcAft>
                <a:spcPts val="0"/>
              </a:spcAft>
              <a:buFont typeface="Arial" pitchFamily="34" charset="0"/>
              <a:buChar char="•"/>
              <a:defRPr/>
            </a:pPr>
            <a:r>
              <a:rPr lang="en-US" sz="2900" dirty="0">
                <a:ea typeface="+mn-ea"/>
                <a:cs typeface="+mn-cs"/>
              </a:rPr>
              <a:t>A</a:t>
            </a:r>
            <a:r>
              <a:rPr lang="en-US" sz="2900" dirty="0" smtClean="0">
                <a:ea typeface="+mn-ea"/>
                <a:cs typeface="+mn-cs"/>
              </a:rPr>
              <a:t>greement </a:t>
            </a:r>
            <a:r>
              <a:rPr lang="en-US" sz="2900" dirty="0">
                <a:ea typeface="+mn-ea"/>
                <a:cs typeface="+mn-cs"/>
              </a:rPr>
              <a:t>with direct observation is </a:t>
            </a:r>
            <a:r>
              <a:rPr lang="en-US" sz="2900" dirty="0" smtClean="0">
                <a:ea typeface="+mn-ea"/>
                <a:cs typeface="+mn-cs"/>
              </a:rPr>
              <a:t>important.</a:t>
            </a:r>
          </a:p>
          <a:p>
            <a:pPr lvl="1" fontAlgn="auto">
              <a:spcAft>
                <a:spcPts val="0"/>
              </a:spcAft>
              <a:buFont typeface="Arial" pitchFamily="34" charset="0"/>
              <a:buChar char="•"/>
              <a:defRPr/>
            </a:pPr>
            <a:r>
              <a:rPr lang="en-US" sz="2900" dirty="0" smtClean="0">
                <a:ea typeface="+mn-ea"/>
              </a:rPr>
              <a:t>However</a:t>
            </a:r>
            <a:r>
              <a:rPr lang="en-US" sz="2900" dirty="0">
                <a:ea typeface="+mn-ea"/>
              </a:rPr>
              <a:t>, new theories sometimes change the meaning of statements in such a way as to make direct comparison difficult.  Even the notion of what is “directly observable” can change (</a:t>
            </a:r>
            <a:r>
              <a:rPr lang="en-US" sz="2900" i="1" dirty="0">
                <a:ea typeface="+mn-ea"/>
              </a:rPr>
              <a:t>e.g.</a:t>
            </a:r>
            <a:r>
              <a:rPr lang="en-US" sz="2900" dirty="0">
                <a:ea typeface="+mn-ea"/>
              </a:rPr>
              <a:t>, time comparisons).  </a:t>
            </a:r>
          </a:p>
          <a:p>
            <a:pPr lvl="2" fontAlgn="auto">
              <a:spcAft>
                <a:spcPts val="0"/>
              </a:spcAft>
              <a:buFont typeface="Arial" pitchFamily="34" charset="0"/>
              <a:buChar char="•"/>
              <a:defRPr/>
            </a:pPr>
            <a:r>
              <a:rPr lang="en-US" sz="2500" dirty="0" smtClean="0">
                <a:ea typeface="+mn-ea"/>
              </a:rPr>
              <a:t>Does </a:t>
            </a:r>
            <a:r>
              <a:rPr lang="en-US" sz="2500" dirty="0">
                <a:ea typeface="+mn-ea"/>
              </a:rPr>
              <a:t>the Earth </a:t>
            </a:r>
            <a:r>
              <a:rPr lang="en-US" sz="2500" dirty="0" smtClean="0">
                <a:ea typeface="+mn-ea"/>
              </a:rPr>
              <a:t>rotate?  Do the stars tell us? Does the Foucault pendulum tell us?</a:t>
            </a:r>
          </a:p>
          <a:p>
            <a:pPr lvl="2" fontAlgn="auto">
              <a:spcAft>
                <a:spcPts val="0"/>
              </a:spcAft>
              <a:buFont typeface="Arial" pitchFamily="34" charset="0"/>
              <a:buChar char="•"/>
              <a:defRPr/>
            </a:pPr>
            <a:r>
              <a:rPr lang="en-US" sz="2500" dirty="0" smtClean="0">
                <a:ea typeface="+mn-ea"/>
              </a:rPr>
              <a:t>Some </a:t>
            </a:r>
            <a:r>
              <a:rPr lang="en-US" sz="2500" dirty="0">
                <a:ea typeface="+mn-ea"/>
              </a:rPr>
              <a:t>of these changes are (or appear to be) just a matter of convention</a:t>
            </a:r>
            <a:r>
              <a:rPr lang="en-US" sz="2500" dirty="0" smtClean="0">
                <a:ea typeface="+mn-ea"/>
              </a:rPr>
              <a:t>.</a:t>
            </a:r>
            <a:br>
              <a:rPr lang="en-US" sz="2500" dirty="0" smtClean="0">
                <a:ea typeface="+mn-ea"/>
              </a:rPr>
            </a:br>
            <a:endParaRPr lang="en-US" sz="2500" dirty="0" smtClean="0">
              <a:ea typeface="+mn-ea"/>
            </a:endParaRPr>
          </a:p>
          <a:p>
            <a:pPr fontAlgn="auto">
              <a:spcAft>
                <a:spcPts val="0"/>
              </a:spcAft>
              <a:buFont typeface="Arial" pitchFamily="34" charset="0"/>
              <a:buChar char="•"/>
              <a:defRPr/>
            </a:pPr>
            <a:r>
              <a:rPr lang="en-US" sz="2900" dirty="0"/>
              <a:t>Other Criteria: </a:t>
            </a:r>
            <a:br>
              <a:rPr lang="en-US" sz="2900" dirty="0"/>
            </a:br>
            <a:r>
              <a:rPr lang="en-US" sz="2900" dirty="0"/>
              <a:t> “plausibility”  </a:t>
            </a:r>
            <a:r>
              <a:rPr lang="en-US" sz="2900" dirty="0" smtClean="0"/>
              <a:t>,  </a:t>
            </a:r>
            <a:r>
              <a:rPr lang="en-US" sz="2900" dirty="0"/>
              <a:t>conservatism </a:t>
            </a:r>
            <a:r>
              <a:rPr lang="en-US" sz="2900" dirty="0" smtClean="0"/>
              <a:t>,  </a:t>
            </a:r>
            <a:r>
              <a:rPr lang="en-US" sz="2900" dirty="0"/>
              <a:t>simplicity   ……</a:t>
            </a:r>
          </a:p>
          <a:p>
            <a:pPr lvl="1" fontAlgn="auto">
              <a:spcAft>
                <a:spcPts val="0"/>
              </a:spcAft>
              <a:buFont typeface="Arial" pitchFamily="34" charset="0"/>
              <a:buChar char="•"/>
              <a:defRPr/>
            </a:pPr>
            <a:endParaRPr lang="en-US" sz="2900" dirty="0">
              <a:ea typeface="+mn-ea"/>
            </a:endParaRPr>
          </a:p>
          <a:p>
            <a:pPr fontAlgn="auto">
              <a:spcAft>
                <a:spcPts val="0"/>
              </a:spcAft>
              <a:buFont typeface="Arial" pitchFamily="34" charset="0"/>
              <a:buChar char="•"/>
              <a:defRPr/>
            </a:pPr>
            <a:r>
              <a:rPr lang="en-US" sz="2900" dirty="0">
                <a:ea typeface="+mn-ea"/>
                <a:cs typeface="+mn-cs"/>
              </a:rPr>
              <a:t>Suppose two competing theories predict exactly the same experimental consequences.  Are they really different theories?  They might incorporate completely different metaphysical frameworks.</a:t>
            </a:r>
          </a:p>
          <a:p>
            <a:pPr fontAlgn="auto">
              <a:spcAft>
                <a:spcPts val="0"/>
              </a:spcAft>
              <a:buFont typeface="Arial" pitchFamily="34" charset="0"/>
              <a:buChar char="•"/>
              <a:defRPr/>
            </a:pPr>
            <a:endParaRPr lang="en-US" dirty="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rtlCol="0">
            <a:normAutofit fontScale="90000"/>
          </a:bodyPr>
          <a:lstStyle/>
          <a:p>
            <a:pPr fontAlgn="auto">
              <a:spcAft>
                <a:spcPts val="0"/>
              </a:spcAft>
              <a:defRPr/>
            </a:pPr>
            <a:r>
              <a:rPr lang="en-US" u="sng" dirty="0">
                <a:solidFill>
                  <a:srgbClr val="C0504D"/>
                </a:solidFill>
                <a:ea typeface="+mj-ea"/>
                <a:cs typeface="+mj-cs"/>
              </a:rPr>
              <a:t>The 2</a:t>
            </a:r>
            <a:r>
              <a:rPr lang="en-US" u="sng" baseline="30000" dirty="0">
                <a:solidFill>
                  <a:srgbClr val="C0504D"/>
                </a:solidFill>
                <a:ea typeface="+mj-ea"/>
                <a:cs typeface="+mj-cs"/>
              </a:rPr>
              <a:t>nd</a:t>
            </a:r>
            <a:r>
              <a:rPr lang="en-US" u="sng" dirty="0">
                <a:solidFill>
                  <a:srgbClr val="C0504D"/>
                </a:solidFill>
                <a:ea typeface="+mj-ea"/>
                <a:cs typeface="+mj-cs"/>
              </a:rPr>
              <a:t> law of Thermodynamics</a:t>
            </a:r>
            <a:endParaRPr lang="en-US" dirty="0">
              <a:solidFill>
                <a:srgbClr val="C0504D"/>
              </a:solidFill>
              <a:ea typeface="+mj-ea"/>
              <a:cs typeface="+mj-cs"/>
            </a:endParaRPr>
          </a:p>
        </p:txBody>
      </p:sp>
      <p:sp>
        <p:nvSpPr>
          <p:cNvPr id="3" name="Content Placeholder 2"/>
          <p:cNvSpPr>
            <a:spLocks noGrp="1"/>
          </p:cNvSpPr>
          <p:nvPr>
            <p:ph idx="1"/>
          </p:nvPr>
        </p:nvSpPr>
        <p:spPr>
          <a:xfrm>
            <a:off x="11113" y="762000"/>
            <a:ext cx="8991600" cy="5638800"/>
          </a:xfrm>
        </p:spPr>
        <p:txBody>
          <a:bodyPr>
            <a:normAutofit/>
          </a:bodyPr>
          <a:lstStyle/>
          <a:p>
            <a:pPr>
              <a:lnSpc>
                <a:spcPct val="80000"/>
              </a:lnSpc>
            </a:pPr>
            <a:r>
              <a:rPr lang="en-US" sz="2000" dirty="0"/>
              <a:t>There are various equivalent early forms, e.g.:</a:t>
            </a:r>
          </a:p>
          <a:p>
            <a:pPr lvl="1">
              <a:lnSpc>
                <a:spcPct val="80000"/>
              </a:lnSpc>
            </a:pPr>
            <a:r>
              <a:rPr lang="en-US" sz="2000" dirty="0"/>
              <a:t>An isolated system approaches thermal equilibrium, in which all its component objects have the same temperature.  </a:t>
            </a:r>
          </a:p>
          <a:p>
            <a:pPr lvl="1">
              <a:lnSpc>
                <a:spcPct val="80000"/>
              </a:lnSpc>
            </a:pPr>
            <a:r>
              <a:rPr lang="en-US" sz="2000" dirty="0"/>
              <a:t>One cannot separate a system into hot and cold parts without putting in energy. Your refrigerator has to be plugged in.</a:t>
            </a:r>
            <a:br>
              <a:rPr lang="en-US" sz="2000" dirty="0"/>
            </a:br>
            <a:endParaRPr lang="en-US" sz="2000" dirty="0"/>
          </a:p>
          <a:p>
            <a:pPr>
              <a:lnSpc>
                <a:spcPct val="80000"/>
              </a:lnSpc>
            </a:pPr>
            <a:r>
              <a:rPr lang="en-US" sz="2000" dirty="0"/>
              <a:t>There are limits on how much mechanical energy can be obtained from thermal </a:t>
            </a:r>
            <a:r>
              <a:rPr lang="en-US" sz="2000" dirty="0" smtClean="0"/>
              <a:t>energy.</a:t>
            </a:r>
            <a:endParaRPr lang="en-US" sz="2000" dirty="0"/>
          </a:p>
          <a:p>
            <a:pPr lvl="1">
              <a:lnSpc>
                <a:spcPct val="80000"/>
              </a:lnSpc>
            </a:pPr>
            <a:r>
              <a:rPr lang="en-US" sz="2000" dirty="0" smtClean="0"/>
              <a:t>As </a:t>
            </a:r>
            <a:r>
              <a:rPr lang="en-US" sz="2000" dirty="0" err="1" smtClean="0"/>
              <a:t>Sadi</a:t>
            </a:r>
            <a:r>
              <a:rPr lang="en-US" sz="2000" dirty="0" smtClean="0"/>
              <a:t> Carnot obtained from “caloric” theory.</a:t>
            </a:r>
          </a:p>
          <a:p>
            <a:pPr>
              <a:lnSpc>
                <a:spcPct val="80000"/>
              </a:lnSpc>
            </a:pPr>
            <a:r>
              <a:rPr lang="en-US" sz="2000" dirty="0" smtClean="0"/>
              <a:t>There </a:t>
            </a:r>
            <a:r>
              <a:rPr lang="en-US" sz="2000" dirty="0"/>
              <a:t>are not limits the other way.</a:t>
            </a:r>
          </a:p>
          <a:p>
            <a:pPr lvl="1">
              <a:lnSpc>
                <a:spcPct val="80000"/>
              </a:lnSpc>
            </a:pPr>
            <a:r>
              <a:rPr lang="en-US" sz="2000" dirty="0"/>
              <a:t>The </a:t>
            </a:r>
            <a:r>
              <a:rPr lang="en-US" sz="2000" u="sng" dirty="0"/>
              <a:t>First law is a conservation law, and thus completely reversible in time</a:t>
            </a:r>
            <a:r>
              <a:rPr lang="en-US" sz="2000" dirty="0"/>
              <a:t>, </a:t>
            </a:r>
          </a:p>
          <a:p>
            <a:pPr lvl="1">
              <a:lnSpc>
                <a:spcPct val="80000"/>
              </a:lnSpc>
            </a:pPr>
            <a:r>
              <a:rPr lang="en-US" sz="2000" dirty="0"/>
              <a:t>the Second law (however stated) is completely IRREVERSIBLE.</a:t>
            </a:r>
            <a:br>
              <a:rPr lang="en-US" sz="2000" dirty="0"/>
            </a:br>
            <a:endParaRPr lang="en-US" sz="2000" dirty="0"/>
          </a:p>
          <a:p>
            <a:pPr>
              <a:lnSpc>
                <a:spcPct val="80000"/>
              </a:lnSpc>
            </a:pPr>
            <a:r>
              <a:rPr lang="en-US" sz="2000" u="sng" dirty="0"/>
              <a:t>A typical example</a:t>
            </a:r>
            <a:r>
              <a:rPr lang="en-US" sz="2000" dirty="0"/>
              <a:t>:</a:t>
            </a:r>
          </a:p>
          <a:p>
            <a:pPr lvl="1">
              <a:lnSpc>
                <a:spcPct val="80000"/>
              </a:lnSpc>
            </a:pPr>
            <a:r>
              <a:rPr lang="en-US" sz="2000" dirty="0"/>
              <a:t>A </a:t>
            </a:r>
            <a:r>
              <a:rPr lang="en-US" sz="2000" dirty="0" smtClean="0"/>
              <a:t>truck </a:t>
            </a:r>
            <a:r>
              <a:rPr lang="en-US" sz="2000" dirty="0"/>
              <a:t>can accelerate, burning </a:t>
            </a:r>
            <a:r>
              <a:rPr lang="en-US" sz="2000" dirty="0" smtClean="0"/>
              <a:t>gas </a:t>
            </a:r>
            <a:r>
              <a:rPr lang="en-US" sz="2000" dirty="0"/>
              <a:t>and heating up. </a:t>
            </a:r>
          </a:p>
          <a:p>
            <a:pPr lvl="1">
              <a:lnSpc>
                <a:spcPct val="80000"/>
              </a:lnSpc>
            </a:pPr>
            <a:r>
              <a:rPr lang="en-US" sz="2000" dirty="0"/>
              <a:t>Don't hold your breath waiting to see one go backwards, come to rest, while cooling down, sucking CO</a:t>
            </a:r>
            <a:r>
              <a:rPr lang="en-US" sz="2000" baseline="-25000" dirty="0"/>
              <a:t>2</a:t>
            </a:r>
            <a:r>
              <a:rPr lang="en-US" sz="2000" dirty="0"/>
              <a:t> and H</a:t>
            </a:r>
            <a:r>
              <a:rPr lang="en-US" sz="2000" baseline="-25000" dirty="0"/>
              <a:t>2</a:t>
            </a:r>
            <a:r>
              <a:rPr lang="en-US" sz="2000" dirty="0"/>
              <a:t>O from the atmosphere, emitting O</a:t>
            </a:r>
            <a:r>
              <a:rPr lang="en-US" sz="2000" baseline="-25000" dirty="0"/>
              <a:t>2 </a:t>
            </a:r>
            <a:r>
              <a:rPr lang="en-US" sz="2000" dirty="0"/>
              <a:t>and dumping newly made </a:t>
            </a:r>
            <a:r>
              <a:rPr lang="en-US" sz="2000" dirty="0" smtClean="0"/>
              <a:t>gas into the fuel tank.</a:t>
            </a:r>
            <a:endParaRPr lang="en-US" sz="2200" dirty="0"/>
          </a:p>
          <a:p>
            <a:pPr>
              <a:lnSpc>
                <a:spcPct val="80000"/>
              </a:lnSpc>
            </a:pPr>
            <a:endParaRPr lang="en-US" sz="2500" dirty="0"/>
          </a:p>
          <a:p>
            <a:pPr>
              <a:lnSpc>
                <a:spcPct val="80000"/>
              </a:lnSpc>
            </a:pPr>
            <a:endParaRPr lang="en-US" sz="25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457200" y="0"/>
            <a:ext cx="8229600" cy="838200"/>
          </a:xfrm>
        </p:spPr>
        <p:txBody>
          <a:bodyPr/>
          <a:lstStyle/>
          <a:p>
            <a:r>
              <a:rPr lang="en-US" sz="3200" dirty="0">
                <a:solidFill>
                  <a:srgbClr val="C0504D"/>
                </a:solidFill>
              </a:rPr>
              <a:t>From Thermodynamics to Statistical Mechanics</a:t>
            </a:r>
          </a:p>
        </p:txBody>
      </p:sp>
      <p:sp>
        <p:nvSpPr>
          <p:cNvPr id="3" name="Content Placeholder 2"/>
          <p:cNvSpPr>
            <a:spLocks noGrp="1"/>
          </p:cNvSpPr>
          <p:nvPr>
            <p:ph idx="1"/>
          </p:nvPr>
        </p:nvSpPr>
        <p:spPr>
          <a:xfrm>
            <a:off x="0" y="685800"/>
            <a:ext cx="9144000" cy="6172200"/>
          </a:xfrm>
        </p:spPr>
        <p:txBody>
          <a:bodyPr>
            <a:normAutofit/>
          </a:bodyPr>
          <a:lstStyle/>
          <a:p>
            <a:pPr>
              <a:lnSpc>
                <a:spcPct val="80000"/>
              </a:lnSpc>
              <a:buFont typeface="Arial" pitchFamily="-72" charset="0"/>
              <a:buNone/>
            </a:pPr>
            <a:r>
              <a:rPr lang="en-US" sz="2000" u="sng" dirty="0"/>
              <a:t>The connection between thermal energy and other forms?    </a:t>
            </a:r>
            <a:br>
              <a:rPr lang="en-US" sz="2000" u="sng" dirty="0"/>
            </a:br>
            <a:endParaRPr lang="en-US" sz="2000" dirty="0"/>
          </a:p>
          <a:p>
            <a:pPr>
              <a:lnSpc>
                <a:spcPct val="80000"/>
              </a:lnSpc>
            </a:pPr>
            <a:r>
              <a:rPr lang="en-US" sz="2000" dirty="0"/>
              <a:t>In the late 19</a:t>
            </a:r>
            <a:r>
              <a:rPr lang="en-US" sz="2000" baseline="30000" dirty="0"/>
              <a:t>th</a:t>
            </a:r>
            <a:r>
              <a:rPr lang="en-US" sz="2000" dirty="0"/>
              <a:t> century Boltzmann, Maxwell, Gibbs et al. showed that </a:t>
            </a:r>
            <a:br>
              <a:rPr lang="en-US" sz="2000" dirty="0"/>
            </a:br>
            <a:r>
              <a:rPr lang="en-US" sz="2000" u="sng" dirty="0"/>
              <a:t>thermal energy is just potential and kinetic energy of the microscopic parts </a:t>
            </a:r>
            <a:br>
              <a:rPr lang="en-US" sz="2000" u="sng" dirty="0"/>
            </a:br>
            <a:r>
              <a:rPr lang="en-US" sz="2000" dirty="0"/>
              <a:t>of objects (molecules, etc.), moving in "random" directions. </a:t>
            </a:r>
          </a:p>
          <a:p>
            <a:pPr lvl="1">
              <a:lnSpc>
                <a:spcPct val="80000"/>
              </a:lnSpc>
            </a:pPr>
            <a:r>
              <a:rPr lang="en-US" sz="1800" dirty="0"/>
              <a:t>What does “random” mean?</a:t>
            </a:r>
          </a:p>
          <a:p>
            <a:pPr>
              <a:lnSpc>
                <a:spcPct val="80000"/>
              </a:lnSpc>
            </a:pPr>
            <a:r>
              <a:rPr lang="en-US" sz="2000" dirty="0"/>
              <a:t>In an isolated system, the energy gradually leaves large-scale organized forms (mechanical motions) and goes into small-scale, disorganized thermal forms.</a:t>
            </a:r>
          </a:p>
          <a:p>
            <a:pPr lvl="1">
              <a:lnSpc>
                <a:spcPct val="80000"/>
              </a:lnSpc>
            </a:pPr>
            <a:r>
              <a:rPr lang="en-US" sz="1800" dirty="0"/>
              <a:t>What does “organized” mean</a:t>
            </a:r>
            <a:r>
              <a:rPr lang="en-US" sz="1800" dirty="0" smtClean="0"/>
              <a:t>?</a:t>
            </a:r>
          </a:p>
          <a:p>
            <a:pPr lvl="1">
              <a:lnSpc>
                <a:spcPct val="80000"/>
              </a:lnSpc>
            </a:pPr>
            <a:r>
              <a:rPr lang="en-US" sz="1800" dirty="0" smtClean="0"/>
              <a:t>What’s the line between “large-scale” and “small-scale”?</a:t>
            </a:r>
            <a:endParaRPr lang="en-US" sz="1800" dirty="0"/>
          </a:p>
          <a:p>
            <a:pPr>
              <a:lnSpc>
                <a:spcPct val="80000"/>
              </a:lnSpc>
              <a:buFont typeface="Arial" pitchFamily="-72" charset="0"/>
              <a:buNone/>
            </a:pPr>
            <a:endParaRPr lang="en-US" sz="2000" dirty="0"/>
          </a:p>
          <a:p>
            <a:pPr>
              <a:lnSpc>
                <a:spcPct val="80000"/>
              </a:lnSpc>
            </a:pPr>
            <a:r>
              <a:rPr lang="en-US" sz="2000" dirty="0"/>
              <a:t>“Entropy” can increase but never decrease in an isolated system. </a:t>
            </a:r>
            <a:br>
              <a:rPr lang="en-US" sz="2000" dirty="0"/>
            </a:br>
            <a:r>
              <a:rPr lang="en-US" sz="2000" u="sng" dirty="0"/>
              <a:t>Entropy is a measure of how many ways the system could be arranged microscopically while keeping the same macroscopic appearance</a:t>
            </a:r>
            <a:r>
              <a:rPr lang="en-US" sz="2000" dirty="0"/>
              <a:t>. </a:t>
            </a:r>
          </a:p>
          <a:p>
            <a:pPr lvl="1">
              <a:lnSpc>
                <a:spcPct val="80000"/>
              </a:lnSpc>
            </a:pPr>
            <a:r>
              <a:rPr lang="en-US" sz="1800" dirty="0"/>
              <a:t>For example, the overall behavior of a box of gas will not be noticeably different if each individual molecule happens to go a different direction, so long as they are spread out fairly uniformly and have very little net momentum. That leaves </a:t>
            </a:r>
            <a:r>
              <a:rPr lang="en-US" sz="1800" u="sng" dirty="0"/>
              <a:t>a lot</a:t>
            </a:r>
            <a:r>
              <a:rPr lang="en-US" sz="1800" dirty="0"/>
              <a:t> of different possibilities for how the molecules might be placed and how they might be moving. </a:t>
            </a:r>
          </a:p>
          <a:p>
            <a:pPr lvl="1">
              <a:lnSpc>
                <a:spcPct val="80000"/>
              </a:lnSpc>
            </a:pPr>
            <a:r>
              <a:rPr lang="en-US" sz="1800" dirty="0"/>
              <a:t>Entropy had appeared in pre-statistical thermal physics, but with a Byzantine definition.</a:t>
            </a:r>
          </a:p>
          <a:p>
            <a:pPr lvl="1">
              <a:lnSpc>
                <a:spcPct val="80000"/>
              </a:lnSpc>
            </a:pPr>
            <a:r>
              <a:rPr lang="en-US" sz="1800" dirty="0"/>
              <a:t>But how close is “the same”?</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457200" y="0"/>
            <a:ext cx="8229600" cy="914400"/>
          </a:xfrm>
        </p:spPr>
        <p:txBody>
          <a:bodyPr/>
          <a:lstStyle/>
          <a:p>
            <a:r>
              <a:rPr lang="en-US" sz="3600" dirty="0">
                <a:solidFill>
                  <a:srgbClr val="C0504D"/>
                </a:solidFill>
              </a:rPr>
              <a:t>T</a:t>
            </a:r>
            <a:r>
              <a:rPr lang="en-US" sz="3600" dirty="0" smtClean="0">
                <a:solidFill>
                  <a:srgbClr val="C0504D"/>
                </a:solidFill>
              </a:rPr>
              <a:t>wo </a:t>
            </a:r>
            <a:r>
              <a:rPr lang="en-US" sz="3600" dirty="0">
                <a:solidFill>
                  <a:srgbClr val="C0504D"/>
                </a:solidFill>
              </a:rPr>
              <a:t>peculiarities</a:t>
            </a:r>
          </a:p>
        </p:txBody>
      </p:sp>
      <p:sp>
        <p:nvSpPr>
          <p:cNvPr id="3" name="Content Placeholder 2"/>
          <p:cNvSpPr>
            <a:spLocks noGrp="1"/>
          </p:cNvSpPr>
          <p:nvPr>
            <p:ph idx="1"/>
          </p:nvPr>
        </p:nvSpPr>
        <p:spPr>
          <a:xfrm>
            <a:off x="395536" y="1124744"/>
            <a:ext cx="8229600" cy="4525963"/>
          </a:xfrm>
        </p:spPr>
        <p:txBody>
          <a:bodyPr>
            <a:normAutofit/>
          </a:bodyPr>
          <a:lstStyle/>
          <a:p>
            <a:pPr>
              <a:lnSpc>
                <a:spcPct val="80000"/>
              </a:lnSpc>
            </a:pPr>
            <a:r>
              <a:rPr lang="en-US" sz="2400" dirty="0" smtClean="0"/>
              <a:t>The second </a:t>
            </a:r>
            <a:r>
              <a:rPr lang="en-US" sz="2400" dirty="0" smtClean="0"/>
              <a:t>law </a:t>
            </a:r>
            <a:r>
              <a:rPr lang="en-US" sz="2400" dirty="0"/>
              <a:t>is still completely irreversible in time, even though it describes phenomena consisting of microscopic events which are reversible in time.</a:t>
            </a:r>
          </a:p>
          <a:p>
            <a:pPr>
              <a:lnSpc>
                <a:spcPct val="80000"/>
              </a:lnSpc>
            </a:pPr>
            <a:r>
              <a:rPr lang="en-US" sz="2400" dirty="0"/>
              <a:t>The law involves some form of distinction between "macroscopic" and "microscopic", or equivalently between "organized" and "random". </a:t>
            </a:r>
          </a:p>
          <a:p>
            <a:pPr>
              <a:lnSpc>
                <a:spcPct val="80000"/>
              </a:lnSpc>
            </a:pPr>
            <a:r>
              <a:rPr lang="en-US" sz="2400" dirty="0">
                <a:solidFill>
                  <a:srgbClr val="C0504D"/>
                </a:solidFill>
              </a:rPr>
              <a:t>Aren't these fuzzy, subjective distinctions?</a:t>
            </a:r>
          </a:p>
          <a:p>
            <a:pPr>
              <a:lnSpc>
                <a:spcPct val="80000"/>
              </a:lnSpc>
              <a:buFont typeface="Arial" pitchFamily="-72" charset="0"/>
              <a:buNone/>
            </a:pPr>
            <a:r>
              <a:rPr lang="en-US" sz="2400" dirty="0"/>
              <a:t> </a:t>
            </a:r>
          </a:p>
          <a:p>
            <a:pPr marL="0" indent="0">
              <a:lnSpc>
                <a:spcPct val="80000"/>
              </a:lnSpc>
              <a:buNone/>
            </a:pPr>
            <a:r>
              <a:rPr lang="en-US" sz="2400" dirty="0"/>
              <a:t>Billiard balls may quickly come to look "random", but a person with reasonably quick hands could harness their energy to compress springs, and use that stored energy to do any sort of work. </a:t>
            </a:r>
            <a:br>
              <a:rPr lang="en-US" sz="2400" dirty="0"/>
            </a:br>
            <a:r>
              <a:rPr lang="en-US" sz="2400" dirty="0">
                <a:solidFill>
                  <a:srgbClr val="C0504D"/>
                </a:solidFill>
              </a:rPr>
              <a:t>What's more "random' about the motions of air molecules, in principle?</a:t>
            </a:r>
          </a:p>
          <a:p>
            <a:pPr>
              <a:lnSpc>
                <a:spcPct val="80000"/>
              </a:lnSpc>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0"/>
            <a:ext cx="8229600" cy="838200"/>
          </a:xfrm>
        </p:spPr>
        <p:txBody>
          <a:bodyPr/>
          <a:lstStyle/>
          <a:p>
            <a:r>
              <a:rPr lang="en-US" sz="3600" dirty="0">
                <a:solidFill>
                  <a:srgbClr val="C0504D"/>
                </a:solidFill>
              </a:rPr>
              <a:t>Maxwell's Demon</a:t>
            </a:r>
          </a:p>
        </p:txBody>
      </p:sp>
      <p:sp>
        <p:nvSpPr>
          <p:cNvPr id="21506" name="Content Placeholder 2"/>
          <p:cNvSpPr>
            <a:spLocks noGrp="1"/>
          </p:cNvSpPr>
          <p:nvPr>
            <p:ph idx="1"/>
          </p:nvPr>
        </p:nvSpPr>
        <p:spPr>
          <a:xfrm>
            <a:off x="0" y="838200"/>
            <a:ext cx="9144000" cy="2667000"/>
          </a:xfrm>
        </p:spPr>
        <p:txBody>
          <a:bodyPr/>
          <a:lstStyle/>
          <a:p>
            <a:pPr>
              <a:buFont typeface="Arial" pitchFamily="-72" charset="0"/>
              <a:buNone/>
            </a:pPr>
            <a:r>
              <a:rPr lang="en-US" sz="2000" dirty="0"/>
              <a:t>It </a:t>
            </a:r>
            <a:r>
              <a:rPr lang="en-US" sz="2000" dirty="0" smtClean="0"/>
              <a:t>seemed </a:t>
            </a:r>
            <a:r>
              <a:rPr lang="en-US" sz="2000" dirty="0"/>
              <a:t>that one ought to be able to </a:t>
            </a:r>
            <a:r>
              <a:rPr lang="en-US" sz="2000" dirty="0" smtClean="0"/>
              <a:t>cheat the second law.</a:t>
            </a:r>
            <a:endParaRPr lang="en-US" sz="2000" dirty="0"/>
          </a:p>
          <a:p>
            <a:r>
              <a:rPr lang="en-US" sz="2000" dirty="0"/>
              <a:t>Consider “Maxwell’s demon,” a hypothetical entity who performs impossible feats.  For example, he stands at the door between two rooms and only lets molecules through one way. This process would </a:t>
            </a:r>
            <a:r>
              <a:rPr lang="en-US" sz="2000" i="1" dirty="0"/>
              <a:t>reduce entropy</a:t>
            </a:r>
            <a:r>
              <a:rPr lang="en-US" sz="2000" dirty="0"/>
              <a:t>, since there's more ways to place the molecules if they can go on either side than if they're confined to one side.</a:t>
            </a:r>
          </a:p>
          <a:p>
            <a:r>
              <a:rPr lang="en-US" sz="2000" dirty="0"/>
              <a:t>Then you get high pressure on one side, low pressure on the other. You could then use that pressure difference to drive a piston. Is this possible? </a:t>
            </a:r>
          </a:p>
          <a:p>
            <a:r>
              <a:rPr lang="en-US" dirty="0"/>
              <a:t>Before:</a:t>
            </a:r>
            <a:br>
              <a:rPr lang="en-US" dirty="0"/>
            </a:br>
            <a:r>
              <a:rPr lang="en-US" dirty="0"/>
              <a:t/>
            </a:r>
            <a:br>
              <a:rPr lang="en-US" dirty="0"/>
            </a:br>
            <a:r>
              <a:rPr lang="en-US" dirty="0"/>
              <a:t>					</a:t>
            </a:r>
          </a:p>
          <a:p>
            <a:r>
              <a:rPr lang="en-US" dirty="0"/>
              <a:t>After: </a:t>
            </a:r>
          </a:p>
        </p:txBody>
      </p:sp>
      <p:grpSp>
        <p:nvGrpSpPr>
          <p:cNvPr id="21507" name="Group 2"/>
          <p:cNvGrpSpPr>
            <a:grpSpLocks/>
          </p:cNvGrpSpPr>
          <p:nvPr/>
        </p:nvGrpSpPr>
        <p:grpSpPr bwMode="auto">
          <a:xfrm>
            <a:off x="228600" y="4341813"/>
            <a:ext cx="3759200" cy="736600"/>
            <a:chOff x="3168" y="6480"/>
            <a:chExt cx="5921" cy="1161"/>
          </a:xfrm>
        </p:grpSpPr>
        <p:grpSp>
          <p:nvGrpSpPr>
            <p:cNvPr id="21547" name="Group 3"/>
            <p:cNvGrpSpPr>
              <a:grpSpLocks/>
            </p:cNvGrpSpPr>
            <p:nvPr/>
          </p:nvGrpSpPr>
          <p:grpSpPr bwMode="auto">
            <a:xfrm>
              <a:off x="3168" y="6480"/>
              <a:ext cx="5921" cy="1161"/>
              <a:chOff x="3744" y="12096"/>
              <a:chExt cx="5921" cy="1161"/>
            </a:xfrm>
          </p:grpSpPr>
          <p:sp>
            <p:nvSpPr>
              <p:cNvPr id="21549" name="Rectangle 4"/>
              <p:cNvSpPr>
                <a:spLocks noChangeArrowheads="1"/>
              </p:cNvSpPr>
              <p:nvPr/>
            </p:nvSpPr>
            <p:spPr bwMode="auto">
              <a:xfrm>
                <a:off x="3744" y="12096"/>
                <a:ext cx="5921" cy="1161"/>
              </a:xfrm>
              <a:prstGeom prst="rect">
                <a:avLst/>
              </a:prstGeom>
              <a:noFill/>
              <a:ln w="25400">
                <a:solidFill>
                  <a:srgbClr val="000000"/>
                </a:solidFill>
                <a:miter lim="800000"/>
                <a:headEnd/>
                <a:tailEnd/>
              </a:ln>
            </p:spPr>
            <p:txBody>
              <a:bodyPr>
                <a:prstTxWarp prst="textNoShape">
                  <a:avLst/>
                </a:prstTxWarp>
              </a:bodyPr>
              <a:lstStyle/>
              <a:p>
                <a:endParaRPr lang="en-US">
                  <a:latin typeface="Calibri" pitchFamily="-72" charset="0"/>
                </a:endParaRPr>
              </a:p>
            </p:txBody>
          </p:sp>
          <p:sp>
            <p:nvSpPr>
              <p:cNvPr id="21550" name="Line 5"/>
              <p:cNvSpPr>
                <a:spLocks noChangeShapeType="1"/>
              </p:cNvSpPr>
              <p:nvPr/>
            </p:nvSpPr>
            <p:spPr bwMode="auto">
              <a:xfrm>
                <a:off x="6704" y="12096"/>
                <a:ext cx="1" cy="361"/>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sp>
            <p:nvSpPr>
              <p:cNvPr id="21551" name="Line 6"/>
              <p:cNvSpPr>
                <a:spLocks noChangeShapeType="1"/>
              </p:cNvSpPr>
              <p:nvPr/>
            </p:nvSpPr>
            <p:spPr bwMode="auto">
              <a:xfrm>
                <a:off x="6704" y="12876"/>
                <a:ext cx="1" cy="361"/>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grpSp>
            <p:nvGrpSpPr>
              <p:cNvPr id="21552" name="Group 7"/>
              <p:cNvGrpSpPr>
                <a:grpSpLocks/>
              </p:cNvGrpSpPr>
              <p:nvPr/>
            </p:nvGrpSpPr>
            <p:grpSpPr bwMode="auto">
              <a:xfrm>
                <a:off x="6768" y="12672"/>
                <a:ext cx="311" cy="531"/>
                <a:chOff x="0" y="0"/>
                <a:chExt cx="20000" cy="20001"/>
              </a:xfrm>
            </p:grpSpPr>
            <p:sp>
              <p:nvSpPr>
                <p:cNvPr id="21573" name="Oval 8"/>
                <p:cNvSpPr>
                  <a:spLocks noChangeArrowheads="1"/>
                </p:cNvSpPr>
                <p:nvPr/>
              </p:nvSpPr>
              <p:spPr bwMode="auto">
                <a:xfrm>
                  <a:off x="5157" y="0"/>
                  <a:ext cx="9058" cy="5311"/>
                </a:xfrm>
                <a:prstGeom prst="ellipse">
                  <a:avLst/>
                </a:prstGeom>
                <a:noFill/>
                <a:ln w="25400">
                  <a:solidFill>
                    <a:srgbClr val="000000"/>
                  </a:solidFill>
                  <a:round/>
                  <a:headEnd/>
                  <a:tailEnd/>
                </a:ln>
              </p:spPr>
              <p:txBody>
                <a:bodyPr>
                  <a:prstTxWarp prst="textNoShape">
                    <a:avLst/>
                  </a:prstTxWarp>
                </a:bodyPr>
                <a:lstStyle/>
                <a:p>
                  <a:endParaRPr lang="en-US">
                    <a:latin typeface="Calibri" pitchFamily="-72" charset="0"/>
                  </a:endParaRPr>
                </a:p>
              </p:txBody>
            </p:sp>
            <p:sp>
              <p:nvSpPr>
                <p:cNvPr id="21574" name="Line 9"/>
                <p:cNvSpPr>
                  <a:spLocks noChangeShapeType="1"/>
                </p:cNvSpPr>
                <p:nvPr/>
              </p:nvSpPr>
              <p:spPr bwMode="auto">
                <a:xfrm flipV="1">
                  <a:off x="9648" y="5650"/>
                  <a:ext cx="57" cy="7570"/>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sp>
              <p:nvSpPr>
                <p:cNvPr id="21575" name="Line 10"/>
                <p:cNvSpPr>
                  <a:spLocks noChangeShapeType="1"/>
                </p:cNvSpPr>
                <p:nvPr/>
              </p:nvSpPr>
              <p:spPr bwMode="auto">
                <a:xfrm>
                  <a:off x="11570" y="8663"/>
                  <a:ext cx="8430" cy="2862"/>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sp>
              <p:nvSpPr>
                <p:cNvPr id="21576" name="Line 11"/>
                <p:cNvSpPr>
                  <a:spLocks noChangeShapeType="1"/>
                </p:cNvSpPr>
                <p:nvPr/>
              </p:nvSpPr>
              <p:spPr bwMode="auto">
                <a:xfrm flipV="1">
                  <a:off x="0" y="8663"/>
                  <a:ext cx="10162" cy="3427"/>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sp>
              <p:nvSpPr>
                <p:cNvPr id="21577" name="Line 12"/>
                <p:cNvSpPr>
                  <a:spLocks noChangeShapeType="1"/>
                </p:cNvSpPr>
                <p:nvPr/>
              </p:nvSpPr>
              <p:spPr bwMode="auto">
                <a:xfrm>
                  <a:off x="10295" y="14313"/>
                  <a:ext cx="8411" cy="5688"/>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sp>
              <p:nvSpPr>
                <p:cNvPr id="21578" name="Line 13"/>
                <p:cNvSpPr>
                  <a:spLocks noChangeShapeType="1"/>
                </p:cNvSpPr>
                <p:nvPr/>
              </p:nvSpPr>
              <p:spPr bwMode="auto">
                <a:xfrm flipV="1">
                  <a:off x="3863" y="13938"/>
                  <a:ext cx="6489" cy="6063"/>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grpSp>
          <p:sp>
            <p:nvSpPr>
              <p:cNvPr id="21553" name="Oval 14"/>
              <p:cNvSpPr>
                <a:spLocks noChangeArrowheads="1"/>
              </p:cNvSpPr>
              <p:nvPr/>
            </p:nvSpPr>
            <p:spPr bwMode="auto">
              <a:xfrm>
                <a:off x="4074" y="12406"/>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54" name="Line 15"/>
              <p:cNvSpPr>
                <a:spLocks noChangeShapeType="1"/>
              </p:cNvSpPr>
              <p:nvPr/>
            </p:nvSpPr>
            <p:spPr bwMode="auto">
              <a:xfrm flipV="1">
                <a:off x="4144" y="12366"/>
                <a:ext cx="201" cy="6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55" name="Oval 16"/>
              <p:cNvSpPr>
                <a:spLocks noChangeArrowheads="1"/>
              </p:cNvSpPr>
              <p:nvPr/>
            </p:nvSpPr>
            <p:spPr bwMode="auto">
              <a:xfrm>
                <a:off x="4474" y="12636"/>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56" name="Line 17"/>
              <p:cNvSpPr>
                <a:spLocks noChangeShapeType="1"/>
              </p:cNvSpPr>
              <p:nvPr/>
            </p:nvSpPr>
            <p:spPr bwMode="auto">
              <a:xfrm>
                <a:off x="4564" y="12706"/>
                <a:ext cx="291" cy="10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57" name="Oval 18"/>
              <p:cNvSpPr>
                <a:spLocks noChangeArrowheads="1"/>
              </p:cNvSpPr>
              <p:nvPr/>
            </p:nvSpPr>
            <p:spPr bwMode="auto">
              <a:xfrm>
                <a:off x="5472" y="12384"/>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58" name="Line 19"/>
              <p:cNvSpPr>
                <a:spLocks noChangeShapeType="1"/>
              </p:cNvSpPr>
              <p:nvPr/>
            </p:nvSpPr>
            <p:spPr bwMode="auto">
              <a:xfrm flipH="1" flipV="1">
                <a:off x="5328" y="12240"/>
                <a:ext cx="211" cy="15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59" name="Oval 20"/>
              <p:cNvSpPr>
                <a:spLocks noChangeArrowheads="1"/>
              </p:cNvSpPr>
              <p:nvPr/>
            </p:nvSpPr>
            <p:spPr bwMode="auto">
              <a:xfrm>
                <a:off x="5894" y="12896"/>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60" name="Line 21"/>
              <p:cNvSpPr>
                <a:spLocks noChangeShapeType="1"/>
              </p:cNvSpPr>
              <p:nvPr/>
            </p:nvSpPr>
            <p:spPr bwMode="auto">
              <a:xfrm>
                <a:off x="5934" y="12986"/>
                <a:ext cx="11" cy="17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61" name="Line 22"/>
              <p:cNvSpPr>
                <a:spLocks noChangeShapeType="1"/>
              </p:cNvSpPr>
              <p:nvPr/>
            </p:nvSpPr>
            <p:spPr bwMode="auto">
              <a:xfrm flipV="1">
                <a:off x="5194" y="12826"/>
                <a:ext cx="151" cy="3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62" name="Oval 23"/>
              <p:cNvSpPr>
                <a:spLocks noChangeArrowheads="1"/>
              </p:cNvSpPr>
              <p:nvPr/>
            </p:nvSpPr>
            <p:spPr bwMode="auto">
              <a:xfrm>
                <a:off x="5124" y="12836"/>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63" name="Oval 24"/>
              <p:cNvSpPr>
                <a:spLocks noChangeArrowheads="1"/>
              </p:cNvSpPr>
              <p:nvPr/>
            </p:nvSpPr>
            <p:spPr bwMode="auto">
              <a:xfrm>
                <a:off x="7404" y="12346"/>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64" name="Line 25"/>
              <p:cNvSpPr>
                <a:spLocks noChangeShapeType="1"/>
              </p:cNvSpPr>
              <p:nvPr/>
            </p:nvSpPr>
            <p:spPr bwMode="auto">
              <a:xfrm flipV="1">
                <a:off x="7474" y="12306"/>
                <a:ext cx="201" cy="6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65" name="Oval 26"/>
              <p:cNvSpPr>
                <a:spLocks noChangeArrowheads="1"/>
              </p:cNvSpPr>
              <p:nvPr/>
            </p:nvSpPr>
            <p:spPr bwMode="auto">
              <a:xfrm>
                <a:off x="7804" y="12576"/>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66" name="Line 27"/>
              <p:cNvSpPr>
                <a:spLocks noChangeShapeType="1"/>
              </p:cNvSpPr>
              <p:nvPr/>
            </p:nvSpPr>
            <p:spPr bwMode="auto">
              <a:xfrm>
                <a:off x="7894" y="12646"/>
                <a:ext cx="291" cy="10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67" name="Oval 28"/>
              <p:cNvSpPr>
                <a:spLocks noChangeArrowheads="1"/>
              </p:cNvSpPr>
              <p:nvPr/>
            </p:nvSpPr>
            <p:spPr bwMode="auto">
              <a:xfrm>
                <a:off x="7056" y="12528"/>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68" name="Line 29"/>
              <p:cNvSpPr>
                <a:spLocks noChangeShapeType="1"/>
              </p:cNvSpPr>
              <p:nvPr/>
            </p:nvSpPr>
            <p:spPr bwMode="auto">
              <a:xfrm flipH="1">
                <a:off x="6768" y="12528"/>
                <a:ext cx="288" cy="144"/>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69" name="Oval 30"/>
              <p:cNvSpPr>
                <a:spLocks noChangeArrowheads="1"/>
              </p:cNvSpPr>
              <p:nvPr/>
            </p:nvSpPr>
            <p:spPr bwMode="auto">
              <a:xfrm>
                <a:off x="9224" y="12836"/>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70" name="Line 31"/>
              <p:cNvSpPr>
                <a:spLocks noChangeShapeType="1"/>
              </p:cNvSpPr>
              <p:nvPr/>
            </p:nvSpPr>
            <p:spPr bwMode="auto">
              <a:xfrm>
                <a:off x="9264" y="12926"/>
                <a:ext cx="11" cy="17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71" name="Line 32"/>
              <p:cNvSpPr>
                <a:spLocks noChangeShapeType="1"/>
              </p:cNvSpPr>
              <p:nvPr/>
            </p:nvSpPr>
            <p:spPr bwMode="auto">
              <a:xfrm flipV="1">
                <a:off x="8524" y="12766"/>
                <a:ext cx="151" cy="3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72" name="Oval 33"/>
              <p:cNvSpPr>
                <a:spLocks noChangeArrowheads="1"/>
              </p:cNvSpPr>
              <p:nvPr/>
            </p:nvSpPr>
            <p:spPr bwMode="auto">
              <a:xfrm>
                <a:off x="8454" y="12776"/>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grpSp>
        <p:sp>
          <p:nvSpPr>
            <p:cNvPr id="21548" name="Line 34"/>
            <p:cNvSpPr>
              <a:spLocks noChangeShapeType="1"/>
            </p:cNvSpPr>
            <p:nvPr/>
          </p:nvSpPr>
          <p:spPr bwMode="auto">
            <a:xfrm>
              <a:off x="6192" y="6768"/>
              <a:ext cx="0" cy="576"/>
            </a:xfrm>
            <a:prstGeom prst="line">
              <a:avLst/>
            </a:prstGeom>
            <a:noFill/>
            <a:ln w="9525">
              <a:solidFill>
                <a:srgbClr val="000000"/>
              </a:solidFill>
              <a:round/>
              <a:headEnd/>
              <a:tailEnd/>
            </a:ln>
          </p:spPr>
          <p:txBody>
            <a:bodyPr>
              <a:prstTxWarp prst="textNoShape">
                <a:avLst/>
              </a:prstTxWarp>
            </a:bodyPr>
            <a:lstStyle/>
            <a:p>
              <a:endParaRPr lang="en-US"/>
            </a:p>
          </p:txBody>
        </p:sp>
      </p:grpSp>
      <p:grpSp>
        <p:nvGrpSpPr>
          <p:cNvPr id="21508" name="Group 35"/>
          <p:cNvGrpSpPr>
            <a:grpSpLocks/>
          </p:cNvGrpSpPr>
          <p:nvPr/>
        </p:nvGrpSpPr>
        <p:grpSpPr bwMode="auto">
          <a:xfrm>
            <a:off x="228600" y="5934075"/>
            <a:ext cx="3759200" cy="736600"/>
            <a:chOff x="2213" y="8883"/>
            <a:chExt cx="5921" cy="1161"/>
          </a:xfrm>
        </p:grpSpPr>
        <p:sp>
          <p:nvSpPr>
            <p:cNvPr id="21510" name="Line 36"/>
            <p:cNvSpPr>
              <a:spLocks noChangeShapeType="1"/>
            </p:cNvSpPr>
            <p:nvPr/>
          </p:nvSpPr>
          <p:spPr bwMode="auto">
            <a:xfrm flipV="1">
              <a:off x="5184" y="9504"/>
              <a:ext cx="0" cy="432"/>
            </a:xfrm>
            <a:prstGeom prst="line">
              <a:avLst/>
            </a:prstGeom>
            <a:noFill/>
            <a:ln w="9525">
              <a:solidFill>
                <a:srgbClr val="000000"/>
              </a:solidFill>
              <a:round/>
              <a:headEnd/>
              <a:tailEnd/>
            </a:ln>
          </p:spPr>
          <p:txBody>
            <a:bodyPr>
              <a:prstTxWarp prst="textNoShape">
                <a:avLst/>
              </a:prstTxWarp>
            </a:bodyPr>
            <a:lstStyle/>
            <a:p>
              <a:endParaRPr lang="en-US"/>
            </a:p>
          </p:txBody>
        </p:sp>
        <p:grpSp>
          <p:nvGrpSpPr>
            <p:cNvPr id="21511" name="Group 37"/>
            <p:cNvGrpSpPr>
              <a:grpSpLocks/>
            </p:cNvGrpSpPr>
            <p:nvPr/>
          </p:nvGrpSpPr>
          <p:grpSpPr bwMode="auto">
            <a:xfrm>
              <a:off x="2213" y="8883"/>
              <a:ext cx="5921" cy="1161"/>
              <a:chOff x="3600" y="13536"/>
              <a:chExt cx="5921" cy="1161"/>
            </a:xfrm>
          </p:grpSpPr>
          <p:sp>
            <p:nvSpPr>
              <p:cNvPr id="21512" name="Rectangle 38"/>
              <p:cNvSpPr>
                <a:spLocks noChangeArrowheads="1"/>
              </p:cNvSpPr>
              <p:nvPr/>
            </p:nvSpPr>
            <p:spPr bwMode="auto">
              <a:xfrm>
                <a:off x="3600" y="13536"/>
                <a:ext cx="5921" cy="1161"/>
              </a:xfrm>
              <a:prstGeom prst="rect">
                <a:avLst/>
              </a:prstGeom>
              <a:noFill/>
              <a:ln w="25400">
                <a:solidFill>
                  <a:srgbClr val="000000"/>
                </a:solidFill>
                <a:miter lim="800000"/>
                <a:headEnd/>
                <a:tailEnd/>
              </a:ln>
            </p:spPr>
            <p:txBody>
              <a:bodyPr>
                <a:prstTxWarp prst="textNoShape">
                  <a:avLst/>
                </a:prstTxWarp>
              </a:bodyPr>
              <a:lstStyle/>
              <a:p>
                <a:endParaRPr lang="en-US">
                  <a:latin typeface="Calibri" pitchFamily="-72" charset="0"/>
                </a:endParaRPr>
              </a:p>
            </p:txBody>
          </p:sp>
          <p:sp>
            <p:nvSpPr>
              <p:cNvPr id="21513" name="Line 39"/>
              <p:cNvSpPr>
                <a:spLocks noChangeShapeType="1"/>
              </p:cNvSpPr>
              <p:nvPr/>
            </p:nvSpPr>
            <p:spPr bwMode="auto">
              <a:xfrm>
                <a:off x="6480" y="13536"/>
                <a:ext cx="1" cy="361"/>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sp>
            <p:nvSpPr>
              <p:cNvPr id="21514" name="Line 40"/>
              <p:cNvSpPr>
                <a:spLocks noChangeShapeType="1"/>
              </p:cNvSpPr>
              <p:nvPr/>
            </p:nvSpPr>
            <p:spPr bwMode="auto">
              <a:xfrm>
                <a:off x="6490" y="14330"/>
                <a:ext cx="1" cy="361"/>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grpSp>
            <p:nvGrpSpPr>
              <p:cNvPr id="21515" name="Group 41"/>
              <p:cNvGrpSpPr>
                <a:grpSpLocks/>
              </p:cNvGrpSpPr>
              <p:nvPr/>
            </p:nvGrpSpPr>
            <p:grpSpPr bwMode="auto">
              <a:xfrm>
                <a:off x="6624" y="14112"/>
                <a:ext cx="288" cy="531"/>
                <a:chOff x="0" y="0"/>
                <a:chExt cx="20000" cy="19998"/>
              </a:xfrm>
            </p:grpSpPr>
            <p:sp>
              <p:nvSpPr>
                <p:cNvPr id="21541" name="Oval 42"/>
                <p:cNvSpPr>
                  <a:spLocks noChangeArrowheads="1"/>
                </p:cNvSpPr>
                <p:nvPr/>
              </p:nvSpPr>
              <p:spPr bwMode="auto">
                <a:xfrm>
                  <a:off x="5157" y="0"/>
                  <a:ext cx="9058" cy="5310"/>
                </a:xfrm>
                <a:prstGeom prst="ellipse">
                  <a:avLst/>
                </a:prstGeom>
                <a:noFill/>
                <a:ln w="25400">
                  <a:solidFill>
                    <a:srgbClr val="000000"/>
                  </a:solidFill>
                  <a:round/>
                  <a:headEnd/>
                  <a:tailEnd/>
                </a:ln>
              </p:spPr>
              <p:txBody>
                <a:bodyPr>
                  <a:prstTxWarp prst="textNoShape">
                    <a:avLst/>
                  </a:prstTxWarp>
                </a:bodyPr>
                <a:lstStyle/>
                <a:p>
                  <a:endParaRPr lang="en-US">
                    <a:latin typeface="Calibri" pitchFamily="-72" charset="0"/>
                  </a:endParaRPr>
                </a:p>
              </p:txBody>
            </p:sp>
            <p:sp>
              <p:nvSpPr>
                <p:cNvPr id="21542" name="Line 43"/>
                <p:cNvSpPr>
                  <a:spLocks noChangeShapeType="1"/>
                </p:cNvSpPr>
                <p:nvPr/>
              </p:nvSpPr>
              <p:spPr bwMode="auto">
                <a:xfrm flipV="1">
                  <a:off x="9648" y="5649"/>
                  <a:ext cx="76" cy="7570"/>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sp>
              <p:nvSpPr>
                <p:cNvPr id="21543" name="Line 44"/>
                <p:cNvSpPr>
                  <a:spLocks noChangeShapeType="1"/>
                </p:cNvSpPr>
                <p:nvPr/>
              </p:nvSpPr>
              <p:spPr bwMode="auto">
                <a:xfrm>
                  <a:off x="11570" y="8661"/>
                  <a:ext cx="8430" cy="2864"/>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sp>
              <p:nvSpPr>
                <p:cNvPr id="21544" name="Line 45"/>
                <p:cNvSpPr>
                  <a:spLocks noChangeShapeType="1"/>
                </p:cNvSpPr>
                <p:nvPr/>
              </p:nvSpPr>
              <p:spPr bwMode="auto">
                <a:xfrm flipV="1">
                  <a:off x="0" y="8661"/>
                  <a:ext cx="10162" cy="3428"/>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sp>
              <p:nvSpPr>
                <p:cNvPr id="21545" name="Line 46"/>
                <p:cNvSpPr>
                  <a:spLocks noChangeShapeType="1"/>
                </p:cNvSpPr>
                <p:nvPr/>
              </p:nvSpPr>
              <p:spPr bwMode="auto">
                <a:xfrm>
                  <a:off x="10295" y="14310"/>
                  <a:ext cx="8411" cy="5688"/>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sp>
              <p:nvSpPr>
                <p:cNvPr id="21546" name="Line 47"/>
                <p:cNvSpPr>
                  <a:spLocks noChangeShapeType="1"/>
                </p:cNvSpPr>
                <p:nvPr/>
              </p:nvSpPr>
              <p:spPr bwMode="auto">
                <a:xfrm flipV="1">
                  <a:off x="3863" y="13934"/>
                  <a:ext cx="6489" cy="6064"/>
                </a:xfrm>
                <a:prstGeom prst="line">
                  <a:avLst/>
                </a:prstGeom>
                <a:noFill/>
                <a:ln w="25400">
                  <a:solidFill>
                    <a:srgbClr val="000000"/>
                  </a:solidFill>
                  <a:round/>
                  <a:headEnd type="none" w="sm" len="sm"/>
                  <a:tailEnd type="none" w="sm" len="sm"/>
                </a:ln>
              </p:spPr>
              <p:txBody>
                <a:bodyPr>
                  <a:prstTxWarp prst="textNoShape">
                    <a:avLst/>
                  </a:prstTxWarp>
                </a:bodyPr>
                <a:lstStyle/>
                <a:p>
                  <a:endParaRPr lang="en-US"/>
                </a:p>
              </p:txBody>
            </p:sp>
          </p:grpSp>
          <p:sp>
            <p:nvSpPr>
              <p:cNvPr id="21516" name="Oval 48"/>
              <p:cNvSpPr>
                <a:spLocks noChangeArrowheads="1"/>
              </p:cNvSpPr>
              <p:nvPr/>
            </p:nvSpPr>
            <p:spPr bwMode="auto">
              <a:xfrm>
                <a:off x="8784" y="14400"/>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17" name="Line 49"/>
              <p:cNvSpPr>
                <a:spLocks noChangeShapeType="1"/>
              </p:cNvSpPr>
              <p:nvPr/>
            </p:nvSpPr>
            <p:spPr bwMode="auto">
              <a:xfrm flipV="1">
                <a:off x="8928" y="14400"/>
                <a:ext cx="201" cy="6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18" name="Oval 50"/>
              <p:cNvSpPr>
                <a:spLocks noChangeArrowheads="1"/>
              </p:cNvSpPr>
              <p:nvPr/>
            </p:nvSpPr>
            <p:spPr bwMode="auto">
              <a:xfrm>
                <a:off x="8496" y="13680"/>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19" name="Line 51"/>
              <p:cNvSpPr>
                <a:spLocks noChangeShapeType="1"/>
              </p:cNvSpPr>
              <p:nvPr/>
            </p:nvSpPr>
            <p:spPr bwMode="auto">
              <a:xfrm>
                <a:off x="8496" y="13680"/>
                <a:ext cx="161" cy="8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20" name="Oval 52"/>
              <p:cNvSpPr>
                <a:spLocks noChangeArrowheads="1"/>
              </p:cNvSpPr>
              <p:nvPr/>
            </p:nvSpPr>
            <p:spPr bwMode="auto">
              <a:xfrm>
                <a:off x="6336" y="14400"/>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21" name="Line 53"/>
              <p:cNvSpPr>
                <a:spLocks noChangeShapeType="1"/>
              </p:cNvSpPr>
              <p:nvPr/>
            </p:nvSpPr>
            <p:spPr bwMode="auto">
              <a:xfrm flipV="1">
                <a:off x="6336" y="14112"/>
                <a:ext cx="175" cy="288"/>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grpSp>
            <p:nvGrpSpPr>
              <p:cNvPr id="21522" name="Group 54"/>
              <p:cNvGrpSpPr>
                <a:grpSpLocks/>
              </p:cNvGrpSpPr>
              <p:nvPr/>
            </p:nvGrpSpPr>
            <p:grpSpPr bwMode="auto">
              <a:xfrm>
                <a:off x="7056" y="13824"/>
                <a:ext cx="241" cy="81"/>
                <a:chOff x="0" y="1"/>
                <a:chExt cx="20001" cy="19999"/>
              </a:xfrm>
            </p:grpSpPr>
            <p:sp>
              <p:nvSpPr>
                <p:cNvPr id="21539" name="Oval 55"/>
                <p:cNvSpPr>
                  <a:spLocks noChangeArrowheads="1"/>
                </p:cNvSpPr>
                <p:nvPr/>
              </p:nvSpPr>
              <p:spPr bwMode="auto">
                <a:xfrm>
                  <a:off x="0" y="2479"/>
                  <a:ext cx="5897" cy="1752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40" name="Line 56"/>
                <p:cNvSpPr>
                  <a:spLocks noChangeShapeType="1"/>
                </p:cNvSpPr>
                <p:nvPr/>
              </p:nvSpPr>
              <p:spPr bwMode="auto">
                <a:xfrm flipV="1">
                  <a:off x="10787" y="1"/>
                  <a:ext cx="9214" cy="10128"/>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grpSp>
          <p:grpSp>
            <p:nvGrpSpPr>
              <p:cNvPr id="21523" name="Group 57"/>
              <p:cNvGrpSpPr>
                <a:grpSpLocks/>
              </p:cNvGrpSpPr>
              <p:nvPr/>
            </p:nvGrpSpPr>
            <p:grpSpPr bwMode="auto">
              <a:xfrm>
                <a:off x="7920" y="13536"/>
                <a:ext cx="161" cy="201"/>
                <a:chOff x="0" y="-1"/>
                <a:chExt cx="20000" cy="20001"/>
              </a:xfrm>
            </p:grpSpPr>
            <p:sp>
              <p:nvSpPr>
                <p:cNvPr id="21537" name="Line 58"/>
                <p:cNvSpPr>
                  <a:spLocks noChangeShapeType="1"/>
                </p:cNvSpPr>
                <p:nvPr/>
              </p:nvSpPr>
              <p:spPr bwMode="auto">
                <a:xfrm>
                  <a:off x="7463" y="8954"/>
                  <a:ext cx="12537" cy="11046"/>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38" name="Oval 59"/>
                <p:cNvSpPr>
                  <a:spLocks noChangeArrowheads="1"/>
                </p:cNvSpPr>
                <p:nvPr/>
              </p:nvSpPr>
              <p:spPr bwMode="auto">
                <a:xfrm>
                  <a:off x="0" y="-1"/>
                  <a:ext cx="8823" cy="7066"/>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grpSp>
          <p:grpSp>
            <p:nvGrpSpPr>
              <p:cNvPr id="21524" name="Group 60"/>
              <p:cNvGrpSpPr>
                <a:grpSpLocks/>
              </p:cNvGrpSpPr>
              <p:nvPr/>
            </p:nvGrpSpPr>
            <p:grpSpPr bwMode="auto">
              <a:xfrm>
                <a:off x="7220" y="14176"/>
                <a:ext cx="421" cy="141"/>
                <a:chOff x="0" y="0"/>
                <a:chExt cx="19997" cy="20000"/>
              </a:xfrm>
            </p:grpSpPr>
            <p:sp>
              <p:nvSpPr>
                <p:cNvPr id="21535" name="Oval 61"/>
                <p:cNvSpPr>
                  <a:spLocks noChangeArrowheads="1"/>
                </p:cNvSpPr>
                <p:nvPr/>
              </p:nvSpPr>
              <p:spPr bwMode="auto">
                <a:xfrm>
                  <a:off x="0" y="9930"/>
                  <a:ext cx="3361" cy="10070"/>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36" name="Line 62"/>
                <p:cNvSpPr>
                  <a:spLocks noChangeShapeType="1"/>
                </p:cNvSpPr>
                <p:nvPr/>
              </p:nvSpPr>
              <p:spPr bwMode="auto">
                <a:xfrm flipV="1">
                  <a:off x="3319" y="0"/>
                  <a:ext cx="16678" cy="1291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grpSp>
          <p:grpSp>
            <p:nvGrpSpPr>
              <p:cNvPr id="21525" name="Group 63"/>
              <p:cNvGrpSpPr>
                <a:grpSpLocks/>
              </p:cNvGrpSpPr>
              <p:nvPr/>
            </p:nvGrpSpPr>
            <p:grpSpPr bwMode="auto">
              <a:xfrm>
                <a:off x="7632" y="13968"/>
                <a:ext cx="131" cy="461"/>
                <a:chOff x="0" y="0"/>
                <a:chExt cx="20000" cy="19999"/>
              </a:xfrm>
            </p:grpSpPr>
            <p:sp>
              <p:nvSpPr>
                <p:cNvPr id="21533" name="Oval 64"/>
                <p:cNvSpPr>
                  <a:spLocks noChangeArrowheads="1"/>
                </p:cNvSpPr>
                <p:nvPr/>
              </p:nvSpPr>
              <p:spPr bwMode="auto">
                <a:xfrm>
                  <a:off x="9165" y="0"/>
                  <a:ext cx="10835" cy="3080"/>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34" name="Line 65"/>
                <p:cNvSpPr>
                  <a:spLocks noChangeShapeType="1"/>
                </p:cNvSpPr>
                <p:nvPr/>
              </p:nvSpPr>
              <p:spPr bwMode="auto">
                <a:xfrm flipH="1">
                  <a:off x="0" y="4339"/>
                  <a:ext cx="12370" cy="15660"/>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grpSp>
          <p:sp>
            <p:nvSpPr>
              <p:cNvPr id="21526" name="Oval 66"/>
              <p:cNvSpPr>
                <a:spLocks noChangeArrowheads="1"/>
              </p:cNvSpPr>
              <p:nvPr/>
            </p:nvSpPr>
            <p:spPr bwMode="auto">
              <a:xfrm>
                <a:off x="8208" y="14256"/>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27" name="Line 67"/>
              <p:cNvSpPr>
                <a:spLocks noChangeShapeType="1"/>
              </p:cNvSpPr>
              <p:nvPr/>
            </p:nvSpPr>
            <p:spPr bwMode="auto">
              <a:xfrm>
                <a:off x="8298" y="14356"/>
                <a:ext cx="151" cy="32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28" name="Oval 68"/>
              <p:cNvSpPr>
                <a:spLocks noChangeArrowheads="1"/>
              </p:cNvSpPr>
              <p:nvPr/>
            </p:nvSpPr>
            <p:spPr bwMode="auto">
              <a:xfrm>
                <a:off x="9216" y="14400"/>
                <a:ext cx="71" cy="71"/>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sp>
            <p:nvSpPr>
              <p:cNvPr id="21529" name="Line 69"/>
              <p:cNvSpPr>
                <a:spLocks noChangeShapeType="1"/>
              </p:cNvSpPr>
              <p:nvPr/>
            </p:nvSpPr>
            <p:spPr bwMode="auto">
              <a:xfrm flipH="1" flipV="1">
                <a:off x="9236" y="14000"/>
                <a:ext cx="31" cy="361"/>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grpSp>
            <p:nvGrpSpPr>
              <p:cNvPr id="21530" name="Group 70"/>
              <p:cNvGrpSpPr>
                <a:grpSpLocks/>
              </p:cNvGrpSpPr>
              <p:nvPr/>
            </p:nvGrpSpPr>
            <p:grpSpPr bwMode="auto">
              <a:xfrm>
                <a:off x="7920" y="13968"/>
                <a:ext cx="421" cy="221"/>
                <a:chOff x="0" y="0"/>
                <a:chExt cx="20001" cy="20000"/>
              </a:xfrm>
            </p:grpSpPr>
            <p:sp>
              <p:nvSpPr>
                <p:cNvPr id="21531" name="Line 71"/>
                <p:cNvSpPr>
                  <a:spLocks noChangeShapeType="1"/>
                </p:cNvSpPr>
                <p:nvPr/>
              </p:nvSpPr>
              <p:spPr bwMode="auto">
                <a:xfrm flipH="1">
                  <a:off x="0" y="3620"/>
                  <a:ext cx="16203" cy="16380"/>
                </a:xfrm>
                <a:prstGeom prst="line">
                  <a:avLst/>
                </a:prstGeom>
                <a:noFill/>
                <a:ln w="6350">
                  <a:solidFill>
                    <a:srgbClr val="00DD00"/>
                  </a:solidFill>
                  <a:round/>
                  <a:headEnd type="none" w="sm" len="sm"/>
                  <a:tailEnd type="arrow" w="sm" len="sm"/>
                </a:ln>
              </p:spPr>
              <p:txBody>
                <a:bodyPr>
                  <a:prstTxWarp prst="textNoShape">
                    <a:avLst/>
                  </a:prstTxWarp>
                </a:bodyPr>
                <a:lstStyle/>
                <a:p>
                  <a:endParaRPr lang="en-US"/>
                </a:p>
              </p:txBody>
            </p:sp>
            <p:sp>
              <p:nvSpPr>
                <p:cNvPr id="21532" name="Oval 72"/>
                <p:cNvSpPr>
                  <a:spLocks noChangeArrowheads="1"/>
                </p:cNvSpPr>
                <p:nvPr/>
              </p:nvSpPr>
              <p:spPr bwMode="auto">
                <a:xfrm>
                  <a:off x="16625" y="0"/>
                  <a:ext cx="3376" cy="6425"/>
                </a:xfrm>
                <a:prstGeom prst="ellipse">
                  <a:avLst/>
                </a:prstGeom>
                <a:solidFill>
                  <a:srgbClr val="FF0000"/>
                </a:solidFill>
                <a:ln w="25400">
                  <a:solidFill>
                    <a:srgbClr val="FF0000"/>
                  </a:solidFill>
                  <a:round/>
                  <a:headEnd/>
                  <a:tailEnd/>
                </a:ln>
              </p:spPr>
              <p:txBody>
                <a:bodyPr>
                  <a:prstTxWarp prst="textNoShape">
                    <a:avLst/>
                  </a:prstTxWarp>
                </a:bodyPr>
                <a:lstStyle/>
                <a:p>
                  <a:endParaRPr lang="en-US">
                    <a:latin typeface="Calibri" pitchFamily="-72" charset="0"/>
                  </a:endParaRPr>
                </a:p>
              </p:txBody>
            </p:sp>
          </p:grpSp>
        </p:grpSp>
      </p:grpSp>
      <p:sp>
        <p:nvSpPr>
          <p:cNvPr id="21509" name="TextBox 74"/>
          <p:cNvSpPr txBox="1">
            <a:spLocks noChangeArrowheads="1"/>
          </p:cNvSpPr>
          <p:nvPr/>
        </p:nvSpPr>
        <p:spPr bwMode="auto">
          <a:xfrm>
            <a:off x="4191000" y="3994150"/>
            <a:ext cx="4953000" cy="2835275"/>
          </a:xfrm>
          <a:prstGeom prst="rect">
            <a:avLst/>
          </a:prstGeom>
          <a:noFill/>
          <a:ln w="9525">
            <a:noFill/>
            <a:miter lim="800000"/>
            <a:headEnd/>
            <a:tailEnd/>
          </a:ln>
        </p:spPr>
        <p:txBody>
          <a:bodyPr>
            <a:prstTxWarp prst="textNoShape">
              <a:avLst/>
            </a:prstTxWarp>
            <a:spAutoFit/>
          </a:bodyPr>
          <a:lstStyle/>
          <a:p>
            <a:r>
              <a:rPr lang="en-US" sz="2000">
                <a:latin typeface="Calibri" pitchFamily="-72" charset="0"/>
              </a:rPr>
              <a:t>C</a:t>
            </a:r>
            <a:r>
              <a:rPr lang="en-US" sz="2000" u="sng">
                <a:latin typeface="Calibri" pitchFamily="-72" charset="0"/>
              </a:rPr>
              <a:t>lassical</a:t>
            </a:r>
            <a:r>
              <a:rPr lang="en-US" sz="2000">
                <a:latin typeface="Calibri" pitchFamily="-72" charset="0"/>
              </a:rPr>
              <a:t> physics  has no account of why this Maxwell demon procedure is impossible, </a:t>
            </a:r>
          </a:p>
          <a:p>
            <a:r>
              <a:rPr lang="en-US" sz="2000">
                <a:latin typeface="Calibri" pitchFamily="-72" charset="0"/>
              </a:rPr>
              <a:t>although it obviously wouldn't be easy. Classically, this is </a:t>
            </a:r>
            <a:r>
              <a:rPr lang="en-US" sz="2000" i="1">
                <a:latin typeface="Calibri" pitchFamily="-72" charset="0"/>
              </a:rPr>
              <a:t>in principle</a:t>
            </a:r>
            <a:r>
              <a:rPr lang="en-US" sz="2000">
                <a:latin typeface="Calibri" pitchFamily="-72" charset="0"/>
              </a:rPr>
              <a:t> not different from trapping all the billiard balls on one side of a table. So there's a bit of a paradox about classical thermodynamics.</a:t>
            </a:r>
          </a:p>
          <a:p>
            <a:r>
              <a:rPr lang="en-US" sz="2000">
                <a:latin typeface="Calibri" pitchFamily="-72" charset="0"/>
              </a:rPr>
              <a:t>That paradox will be ~removed by quantum mechanics. We won't worry about it yet.</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457200" y="0"/>
            <a:ext cx="8229600" cy="838200"/>
          </a:xfrm>
        </p:spPr>
        <p:txBody>
          <a:bodyPr/>
          <a:lstStyle/>
          <a:p>
            <a:r>
              <a:rPr lang="en-US" sz="3600" u="sng" dirty="0">
                <a:solidFill>
                  <a:srgbClr val="C0504D"/>
                </a:solidFill>
              </a:rPr>
              <a:t>Probability</a:t>
            </a:r>
            <a:r>
              <a:rPr lang="en-US" sz="3600" dirty="0">
                <a:solidFill>
                  <a:srgbClr val="C0504D"/>
                </a:solidFill>
              </a:rPr>
              <a:t> in classical physics</a:t>
            </a:r>
          </a:p>
        </p:txBody>
      </p:sp>
      <p:sp>
        <p:nvSpPr>
          <p:cNvPr id="3" name="Content Placeholder 2"/>
          <p:cNvSpPr>
            <a:spLocks noGrp="1"/>
          </p:cNvSpPr>
          <p:nvPr>
            <p:ph idx="1"/>
          </p:nvPr>
        </p:nvSpPr>
        <p:spPr>
          <a:xfrm>
            <a:off x="0" y="1066800"/>
            <a:ext cx="9144000" cy="5562600"/>
          </a:xfrm>
        </p:spPr>
        <p:txBody>
          <a:bodyPr>
            <a:normAutofit/>
          </a:bodyPr>
          <a:lstStyle/>
          <a:p>
            <a:pPr>
              <a:lnSpc>
                <a:spcPct val="80000"/>
              </a:lnSpc>
            </a:pPr>
            <a:r>
              <a:rPr lang="en-US" sz="2200" dirty="0"/>
              <a:t>In statistical mechanics, what you predict is the </a:t>
            </a:r>
            <a:r>
              <a:rPr lang="en-US" sz="2200" i="1" dirty="0"/>
              <a:t>probability</a:t>
            </a:r>
            <a:r>
              <a:rPr lang="en-US" sz="2200" dirty="0"/>
              <a:t> of various outcomes. </a:t>
            </a:r>
          </a:p>
          <a:p>
            <a:pPr>
              <a:lnSpc>
                <a:spcPct val="80000"/>
              </a:lnSpc>
            </a:pPr>
            <a:r>
              <a:rPr lang="en-US" sz="2200" dirty="0"/>
              <a:t>The Second Law: </a:t>
            </a:r>
            <a:r>
              <a:rPr lang="en-US" sz="2200" dirty="0" smtClean="0"/>
              <a:t/>
            </a:r>
            <a:br>
              <a:rPr lang="en-US" sz="2200" dirty="0" smtClean="0"/>
            </a:br>
            <a:r>
              <a:rPr lang="en-US" sz="2200" dirty="0" smtClean="0"/>
              <a:t>In </a:t>
            </a:r>
            <a:r>
              <a:rPr lang="en-US" sz="2200" dirty="0"/>
              <a:t>equilibrium, that probability is just </a:t>
            </a:r>
            <a:br>
              <a:rPr lang="en-US" sz="2200" dirty="0"/>
            </a:br>
            <a:r>
              <a:rPr lang="en-US" sz="2200" i="1" dirty="0"/>
              <a:t>proportional to the number of microscopic arrangements</a:t>
            </a:r>
            <a:r>
              <a:rPr lang="en-US" sz="2200" dirty="0"/>
              <a:t> </a:t>
            </a:r>
            <a:br>
              <a:rPr lang="en-US" sz="2200" dirty="0"/>
            </a:br>
            <a:r>
              <a:rPr lang="en-US" sz="2200" dirty="0"/>
              <a:t>that give the outcome. </a:t>
            </a:r>
          </a:p>
          <a:p>
            <a:pPr>
              <a:lnSpc>
                <a:spcPct val="80000"/>
              </a:lnSpc>
            </a:pPr>
            <a:r>
              <a:rPr lang="en-US" sz="2200" dirty="0"/>
              <a:t>That's why in equilibrium you end up with high </a:t>
            </a:r>
            <a:r>
              <a:rPr lang="en-US" sz="2200" i="1" dirty="0"/>
              <a:t>entropy</a:t>
            </a:r>
            <a:r>
              <a:rPr lang="en-US" sz="2200" dirty="0"/>
              <a:t>. </a:t>
            </a:r>
          </a:p>
          <a:p>
            <a:pPr>
              <a:lnSpc>
                <a:spcPct val="80000"/>
              </a:lnSpc>
            </a:pPr>
            <a:r>
              <a:rPr lang="en-US" sz="2200" dirty="0"/>
              <a:t>The most inevitable events (e.g. the expansion of a gas when a valve is opened) and the most unreasonable ones (the spontaneous contraction of some gas into a confined bottle) are assigned probabilities, which depend on the number of micro-arrangements in the </a:t>
            </a:r>
            <a:r>
              <a:rPr lang="en-US" sz="2200" i="1" dirty="0"/>
              <a:t>final </a:t>
            </a:r>
            <a:r>
              <a:rPr lang="en-US" sz="2200" dirty="0"/>
              <a:t>state. </a:t>
            </a:r>
          </a:p>
          <a:p>
            <a:pPr>
              <a:lnSpc>
                <a:spcPct val="80000"/>
              </a:lnSpc>
            </a:pPr>
            <a:r>
              <a:rPr lang="en-US" sz="2200" dirty="0"/>
              <a:t>These probabilities come out a </a:t>
            </a:r>
            <a:r>
              <a:rPr lang="en-US" sz="2200" i="1" dirty="0"/>
              <a:t>lot</a:t>
            </a:r>
            <a:r>
              <a:rPr lang="en-US" sz="2200" dirty="0"/>
              <a:t> different.</a:t>
            </a:r>
          </a:p>
          <a:p>
            <a:pPr>
              <a:lnSpc>
                <a:spcPct val="80000"/>
              </a:lnSpc>
              <a:buFont typeface="Arial" pitchFamily="-72" charset="0"/>
              <a:buNone/>
            </a:pPr>
            <a:endParaRPr lang="en-US" sz="2200" dirty="0"/>
          </a:p>
          <a:p>
            <a:pPr>
              <a:lnSpc>
                <a:spcPct val="80000"/>
              </a:lnSpc>
            </a:pPr>
            <a:r>
              <a:rPr lang="en-US" sz="2200" dirty="0"/>
              <a:t>Let's look at coin flips:</a:t>
            </a:r>
          </a:p>
          <a:p>
            <a:pPr lvl="1">
              <a:lnSpc>
                <a:spcPct val="80000"/>
              </a:lnSpc>
            </a:pPr>
            <a:r>
              <a:rPr lang="en-US" sz="1800" dirty="0"/>
              <a:t>On 6 flips of a fair coin, which is more likely:</a:t>
            </a:r>
          </a:p>
          <a:p>
            <a:pPr lvl="1">
              <a:lnSpc>
                <a:spcPct val="80000"/>
              </a:lnSpc>
            </a:pPr>
            <a:r>
              <a:rPr lang="en-US" sz="1800" dirty="0"/>
              <a:t>HTTTHH   or   HHHHHH</a:t>
            </a:r>
          </a:p>
          <a:p>
            <a:pPr lvl="1">
              <a:lnSpc>
                <a:spcPct val="80000"/>
              </a:lnSpc>
            </a:pPr>
            <a:r>
              <a:rPr lang="en-US" sz="1800" dirty="0"/>
              <a:t>?</a:t>
            </a:r>
          </a:p>
          <a:p>
            <a:pPr>
              <a:lnSpc>
                <a:spcPct val="80000"/>
              </a:lnSpc>
            </a:pP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457200" y="0"/>
            <a:ext cx="8229600" cy="914400"/>
          </a:xfrm>
        </p:spPr>
        <p:txBody>
          <a:bodyPr/>
          <a:lstStyle/>
          <a:p>
            <a:r>
              <a:rPr lang="en-US" sz="3600" dirty="0" smtClean="0">
                <a:solidFill>
                  <a:srgbClr val="C0504D"/>
                </a:solidFill>
              </a:rPr>
              <a:t>Probability of Sequences</a:t>
            </a:r>
          </a:p>
        </p:txBody>
      </p:sp>
      <p:sp>
        <p:nvSpPr>
          <p:cNvPr id="3" name="Content Placeholder 2"/>
          <p:cNvSpPr>
            <a:spLocks noGrp="1"/>
          </p:cNvSpPr>
          <p:nvPr>
            <p:ph idx="1"/>
          </p:nvPr>
        </p:nvSpPr>
        <p:spPr>
          <a:xfrm>
            <a:off x="107504" y="1124744"/>
            <a:ext cx="9036496" cy="4525963"/>
          </a:xfrm>
        </p:spPr>
        <p:txBody>
          <a:bodyPr>
            <a:normAutofit/>
          </a:bodyPr>
          <a:lstStyle/>
          <a:p>
            <a:pPr>
              <a:lnSpc>
                <a:spcPct val="80000"/>
              </a:lnSpc>
            </a:pPr>
            <a:r>
              <a:rPr lang="en-US" sz="2000" dirty="0"/>
              <a:t>No sequence of flips is more or less likely than any other, we assume.</a:t>
            </a:r>
          </a:p>
          <a:p>
            <a:pPr>
              <a:lnSpc>
                <a:spcPct val="80000"/>
              </a:lnSpc>
            </a:pPr>
            <a:r>
              <a:rPr lang="en-US" sz="2000" dirty="0"/>
              <a:t> Some "events"  (3H) are more likely because they correspond to </a:t>
            </a:r>
            <a:r>
              <a:rPr lang="en-US" sz="2000" i="1" dirty="0"/>
              <a:t>more sequences</a:t>
            </a:r>
            <a:r>
              <a:rPr lang="en-US" sz="2000" dirty="0"/>
              <a:t>. Others (6H) are less likely because they correspond to </a:t>
            </a:r>
            <a:r>
              <a:rPr lang="en-US" sz="2000" i="1" dirty="0"/>
              <a:t>fewer sequences</a:t>
            </a:r>
            <a:r>
              <a:rPr lang="en-US" sz="2000" dirty="0"/>
              <a:t>.  </a:t>
            </a:r>
          </a:p>
          <a:p>
            <a:pPr>
              <a:lnSpc>
                <a:spcPct val="80000"/>
              </a:lnSpc>
              <a:buFont typeface="Arial" pitchFamily="-72" charset="0"/>
              <a:buNone/>
            </a:pPr>
            <a:endParaRPr lang="en-US" sz="2000" dirty="0"/>
          </a:p>
          <a:p>
            <a:pPr>
              <a:lnSpc>
                <a:spcPct val="80000"/>
              </a:lnSpc>
            </a:pPr>
            <a:r>
              <a:rPr lang="en-US" sz="2000" dirty="0"/>
              <a:t>Specifically, what are </a:t>
            </a:r>
          </a:p>
          <a:p>
            <a:pPr lvl="1">
              <a:lnSpc>
                <a:spcPct val="80000"/>
              </a:lnSpc>
            </a:pPr>
            <a:r>
              <a:rPr lang="en-US" sz="2000" dirty="0"/>
              <a:t>P(HTTTHH), </a:t>
            </a:r>
          </a:p>
          <a:p>
            <a:pPr lvl="1">
              <a:lnSpc>
                <a:spcPct val="80000"/>
              </a:lnSpc>
            </a:pPr>
            <a:r>
              <a:rPr lang="en-US" sz="2000" dirty="0"/>
              <a:t>P(HHHHHH),</a:t>
            </a:r>
          </a:p>
          <a:p>
            <a:pPr lvl="1">
              <a:lnSpc>
                <a:spcPct val="80000"/>
              </a:lnSpc>
            </a:pPr>
            <a:r>
              <a:rPr lang="en-US" sz="2000" dirty="0"/>
              <a:t>P(3H, 3T, any order) </a:t>
            </a:r>
            <a:r>
              <a:rPr lang="en-US" sz="2000" dirty="0" smtClean="0"/>
              <a:t>?</a:t>
            </a:r>
            <a:br>
              <a:rPr lang="en-US" sz="2000" dirty="0" smtClean="0"/>
            </a:br>
            <a:endParaRPr lang="en-US" sz="2000" dirty="0"/>
          </a:p>
          <a:p>
            <a:pPr>
              <a:lnSpc>
                <a:spcPct val="80000"/>
              </a:lnSpc>
            </a:pPr>
            <a:r>
              <a:rPr lang="en-US" sz="2000" dirty="0"/>
              <a:t>Here it seems that "randomness" refers not so much to any actual outcome but rather to </a:t>
            </a:r>
            <a:r>
              <a:rPr lang="en-US" sz="2000" i="1" dirty="0"/>
              <a:t>our ability to describe the precise outcome in an easy way</a:t>
            </a:r>
            <a:r>
              <a:rPr lang="en-US" sz="2000" dirty="0"/>
              <a:t>. </a:t>
            </a:r>
            <a:br>
              <a:rPr lang="en-US" sz="2000" dirty="0"/>
            </a:br>
            <a:r>
              <a:rPr lang="en-US" sz="2000" dirty="0"/>
              <a:t>"All heads" is easy to describe, but for </a:t>
            </a:r>
            <a:r>
              <a:rPr lang="en-US" sz="2000" i="1" dirty="0"/>
              <a:t>many</a:t>
            </a:r>
            <a:r>
              <a:rPr lang="en-US" sz="2000" dirty="0"/>
              <a:t> tosses a typical HHTHTTHT… requires a big list of details.</a:t>
            </a:r>
          </a:p>
          <a:p>
            <a:pPr>
              <a:lnSpc>
                <a:spcPct val="80000"/>
              </a:lnSpc>
            </a:pP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457200" y="0"/>
            <a:ext cx="8229600" cy="762000"/>
          </a:xfrm>
        </p:spPr>
        <p:txBody>
          <a:bodyPr/>
          <a:lstStyle/>
          <a:p>
            <a:r>
              <a:rPr lang="en-US" dirty="0" smtClean="0">
                <a:solidFill>
                  <a:srgbClr val="C0504D"/>
                </a:solidFill>
              </a:rPr>
              <a:t>Entropy Issues</a:t>
            </a:r>
          </a:p>
        </p:txBody>
      </p:sp>
      <p:sp>
        <p:nvSpPr>
          <p:cNvPr id="3" name="Content Placeholder 2"/>
          <p:cNvSpPr>
            <a:spLocks noGrp="1"/>
          </p:cNvSpPr>
          <p:nvPr>
            <p:ph idx="1"/>
          </p:nvPr>
        </p:nvSpPr>
        <p:spPr>
          <a:xfrm>
            <a:off x="0" y="1066800"/>
            <a:ext cx="9144000" cy="4830763"/>
          </a:xfrm>
        </p:spPr>
        <p:txBody>
          <a:bodyPr>
            <a:normAutofit lnSpcReduction="10000"/>
          </a:bodyPr>
          <a:lstStyle/>
          <a:p>
            <a:pPr>
              <a:lnSpc>
                <a:spcPct val="80000"/>
              </a:lnSpc>
            </a:pPr>
            <a:r>
              <a:rPr lang="en-US" sz="2400" dirty="0"/>
              <a:t>If you </a:t>
            </a:r>
            <a:r>
              <a:rPr lang="en-US" sz="2400" i="1" dirty="0"/>
              <a:t>exactly</a:t>
            </a:r>
            <a:r>
              <a:rPr lang="en-US" sz="2400" dirty="0"/>
              <a:t> describe the outcome, it has </a:t>
            </a:r>
            <a:r>
              <a:rPr lang="en-US" sz="2400" u="sng" dirty="0"/>
              <a:t>no </a:t>
            </a:r>
            <a:r>
              <a:rPr lang="en-US" sz="2400" dirty="0"/>
              <a:t>entropy! </a:t>
            </a:r>
            <a:br>
              <a:rPr lang="en-US" sz="2400" dirty="0"/>
            </a:br>
            <a:r>
              <a:rPr lang="en-US" sz="2400" dirty="0"/>
              <a:t>The number of sequences that come out HTHHTTHHHTHHTTTT is one, </a:t>
            </a:r>
            <a:br>
              <a:rPr lang="en-US" sz="2400" dirty="0"/>
            </a:br>
            <a:r>
              <a:rPr lang="en-US" sz="2400" dirty="0"/>
              <a:t>the same as any other sequence of that length. </a:t>
            </a:r>
            <a:br>
              <a:rPr lang="en-US" sz="2400" dirty="0"/>
            </a:br>
            <a:r>
              <a:rPr lang="en-US" sz="2400" dirty="0"/>
              <a:t>Doesn't nature start out with some particular arrangement (no entropy) </a:t>
            </a:r>
            <a:br>
              <a:rPr lang="en-US" sz="2400" dirty="0"/>
            </a:br>
            <a:r>
              <a:rPr lang="en-US" sz="2400" dirty="0"/>
              <a:t>and end up with some other particular arrangement (still no entropy)? </a:t>
            </a:r>
          </a:p>
          <a:p>
            <a:pPr>
              <a:lnSpc>
                <a:spcPct val="80000"/>
              </a:lnSpc>
              <a:buFont typeface="Arial" pitchFamily="-72" charset="0"/>
              <a:buNone/>
            </a:pPr>
            <a:r>
              <a:rPr lang="en-US" sz="2400" dirty="0"/>
              <a:t> </a:t>
            </a:r>
          </a:p>
          <a:p>
            <a:pPr>
              <a:lnSpc>
                <a:spcPct val="80000"/>
              </a:lnSpc>
            </a:pPr>
            <a:r>
              <a:rPr lang="en-US" sz="2400" dirty="0"/>
              <a:t>How can a fundamental rule of nature (entropy always increases) be tied to our limited ability to describe outcomes? </a:t>
            </a:r>
          </a:p>
          <a:p>
            <a:pPr lvl="1">
              <a:lnSpc>
                <a:spcPct val="80000"/>
              </a:lnSpc>
            </a:pPr>
            <a:r>
              <a:rPr lang="en-US" sz="2400" dirty="0"/>
              <a:t>We will return to the question in a quantum context.</a:t>
            </a:r>
          </a:p>
          <a:p>
            <a:pPr>
              <a:lnSpc>
                <a:spcPct val="80000"/>
              </a:lnSpc>
            </a:pPr>
            <a:endParaRPr lang="en-US" sz="2400" dirty="0"/>
          </a:p>
          <a:p>
            <a:pPr>
              <a:lnSpc>
                <a:spcPct val="80000"/>
              </a:lnSpc>
              <a:buFont typeface="Arial" pitchFamily="-72" charset="0"/>
              <a:buNone/>
            </a:pPr>
            <a:endParaRPr lang="en-US" sz="2400" dirty="0"/>
          </a:p>
          <a:p>
            <a:pPr>
              <a:lnSpc>
                <a:spcPct val="80000"/>
              </a:lnSpc>
            </a:pPr>
            <a:r>
              <a:rPr lang="en-US" sz="2400" dirty="0"/>
              <a:t>Meanwhile, let's explore some other questions about probability.</a:t>
            </a:r>
          </a:p>
          <a:p>
            <a:pPr>
              <a:lnSpc>
                <a:spcPct val="80000"/>
              </a:lnSpc>
            </a:pPr>
            <a:endParaRPr lang="en-US" sz="25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1407</TotalTime>
  <Words>1156</Words>
  <Application>Microsoft Macintosh PowerPoint</Application>
  <PresentationFormat>On-screen Show (4:3)</PresentationFormat>
  <Paragraphs>126</Paragraphs>
  <Slides>15</Slides>
  <Notes>13</Notes>
  <HiddenSlides>1</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Statistical Physics probability , entropy, and irreversibility </vt:lpstr>
      <vt:lpstr>Review on Criteria for Theory Choice</vt:lpstr>
      <vt:lpstr>The 2nd law of Thermodynamics</vt:lpstr>
      <vt:lpstr>From Thermodynamics to Statistical Mechanics</vt:lpstr>
      <vt:lpstr>Two peculiarities</vt:lpstr>
      <vt:lpstr>Maxwell's Demon</vt:lpstr>
      <vt:lpstr>Probability in classical physics</vt:lpstr>
      <vt:lpstr>Probability of Sequences</vt:lpstr>
      <vt:lpstr>Entropy Issues</vt:lpstr>
      <vt:lpstr>Meaning of Probability?</vt:lpstr>
      <vt:lpstr>Frequentist probability</vt:lpstr>
      <vt:lpstr>Probability and reproducible conditions</vt:lpstr>
      <vt:lpstr>Subjectivist (Bayesian) probability</vt:lpstr>
      <vt:lpstr>Applied Bayes</vt:lpstr>
      <vt:lpstr>Bayes, Hume and Hypotheses</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Retrospective on Aristotle-&gt;Einstein New Topic: Statistical Physics probability , entropy, and irreversibility</dc:title>
  <dc:creator>Physics</dc:creator>
  <cp:lastModifiedBy>David Ceperley</cp:lastModifiedBy>
  <cp:revision>43</cp:revision>
  <cp:lastPrinted>2014-03-11T15:29:54Z</cp:lastPrinted>
  <dcterms:created xsi:type="dcterms:W3CDTF">2013-08-05T20:44:14Z</dcterms:created>
  <dcterms:modified xsi:type="dcterms:W3CDTF">2015-03-10T14:45:17Z</dcterms:modified>
</cp:coreProperties>
</file>