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69" r:id="rId5"/>
    <p:sldId id="257" r:id="rId6"/>
    <p:sldId id="258" r:id="rId7"/>
    <p:sldId id="260" r:id="rId8"/>
    <p:sldId id="261" r:id="rId9"/>
    <p:sldId id="259" r:id="rId10"/>
    <p:sldId id="262" r:id="rId11"/>
    <p:sldId id="263" r:id="rId12"/>
    <p:sldId id="264" r:id="rId13"/>
    <p:sldId id="265" r:id="rId14"/>
    <p:sldId id="266"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0" d="100"/>
          <a:sy n="130" d="100"/>
        </p:scale>
        <p:origin x="-28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122683-8D15-46F2-A2FC-536E5DE883AA}" type="datetimeFigureOut">
              <a:rPr lang="en-US" smtClean="0"/>
              <a:t>3/13/14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2126491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22683-8D15-46F2-A2FC-536E5DE883AA}" type="datetimeFigureOut">
              <a:rPr lang="en-US" smtClean="0"/>
              <a:t>3/13/14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4109512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22683-8D15-46F2-A2FC-536E5DE883AA}" type="datetimeFigureOut">
              <a:rPr lang="en-US" smtClean="0"/>
              <a:t>3/13/14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4015629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22683-8D15-46F2-A2FC-536E5DE883AA}" type="datetimeFigureOut">
              <a:rPr lang="en-US" smtClean="0"/>
              <a:t>3/13/14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9319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122683-8D15-46F2-A2FC-536E5DE883AA}" type="datetimeFigureOut">
              <a:rPr lang="en-US" smtClean="0"/>
              <a:t>3/13/14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4107662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122683-8D15-46F2-A2FC-536E5DE883AA}" type="datetimeFigureOut">
              <a:rPr lang="en-US" smtClean="0"/>
              <a:t>3/13/14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335765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122683-8D15-46F2-A2FC-536E5DE883AA}" type="datetimeFigureOut">
              <a:rPr lang="en-US" smtClean="0"/>
              <a:t>3/13/14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1178526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122683-8D15-46F2-A2FC-536E5DE883AA}" type="datetimeFigureOut">
              <a:rPr lang="en-US" smtClean="0"/>
              <a:t>3/13/14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476385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22683-8D15-46F2-A2FC-536E5DE883AA}" type="datetimeFigureOut">
              <a:rPr lang="en-US" smtClean="0"/>
              <a:t>3/13/14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118451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22683-8D15-46F2-A2FC-536E5DE883AA}" type="datetimeFigureOut">
              <a:rPr lang="en-US" smtClean="0"/>
              <a:t>3/13/14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500780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22683-8D15-46F2-A2FC-536E5DE883AA}" type="datetimeFigureOut">
              <a:rPr lang="en-US" smtClean="0"/>
              <a:t>3/13/14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FECA8-A9DA-4E20-A6E5-446B949BA66F}" type="slidenum">
              <a:rPr lang="en-US" smtClean="0"/>
              <a:t>‹#›</a:t>
            </a:fld>
            <a:endParaRPr lang="en-US"/>
          </a:p>
        </p:txBody>
      </p:sp>
    </p:spTree>
    <p:extLst>
      <p:ext uri="{BB962C8B-B14F-4D97-AF65-F5344CB8AC3E}">
        <p14:creationId xmlns:p14="http://schemas.microsoft.com/office/powerpoint/2010/main" val="27968393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22683-8D15-46F2-A2FC-536E5DE883AA}" type="datetimeFigureOut">
              <a:rPr lang="en-US" smtClean="0"/>
              <a:t>3/13/14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FECA8-A9DA-4E20-A6E5-446B949BA66F}" type="slidenum">
              <a:rPr lang="en-US" smtClean="0"/>
              <a:t>‹#›</a:t>
            </a:fld>
            <a:endParaRPr lang="en-US"/>
          </a:p>
        </p:txBody>
      </p:sp>
    </p:spTree>
    <p:extLst>
      <p:ext uri="{BB962C8B-B14F-4D97-AF65-F5344CB8AC3E}">
        <p14:creationId xmlns:p14="http://schemas.microsoft.com/office/powerpoint/2010/main" val="3552094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0.emf"/><Relationship Id="rId5" Type="http://schemas.openxmlformats.org/officeDocument/2006/relationships/image" Target="../media/image11.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hem.ufl.edu/~itl/2045/MH_sims/gas_sim.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991600" cy="1470025"/>
          </a:xfrm>
        </p:spPr>
        <p:txBody>
          <a:bodyPr>
            <a:normAutofit/>
          </a:bodyPr>
          <a:lstStyle/>
          <a:p>
            <a:r>
              <a:rPr lang="en-US" sz="3600" dirty="0" smtClean="0">
                <a:solidFill>
                  <a:schemeClr val="accent2"/>
                </a:solidFill>
              </a:rPr>
              <a:t>Historical Approach to Quantum Mechanics</a:t>
            </a:r>
            <a:endParaRPr lang="en-US" sz="3600" dirty="0">
              <a:solidFill>
                <a:schemeClr val="accent2"/>
              </a:solidFill>
            </a:endParaRPr>
          </a:p>
        </p:txBody>
      </p:sp>
      <p:sp>
        <p:nvSpPr>
          <p:cNvPr id="3" name="Subtitle 2"/>
          <p:cNvSpPr>
            <a:spLocks noGrp="1"/>
          </p:cNvSpPr>
          <p:nvPr>
            <p:ph type="subTitle" idx="1"/>
          </p:nvPr>
        </p:nvSpPr>
        <p:spPr>
          <a:xfrm>
            <a:off x="1219200" y="1447800"/>
            <a:ext cx="6400800" cy="685800"/>
          </a:xfrm>
        </p:spPr>
        <p:txBody>
          <a:bodyPr>
            <a:normAutofit/>
          </a:bodyPr>
          <a:lstStyle/>
          <a:p>
            <a:r>
              <a:rPr lang="en-US" u="sng" dirty="0">
                <a:solidFill>
                  <a:srgbClr val="FF0000"/>
                </a:solidFill>
              </a:rPr>
              <a:t>REMINDER: </a:t>
            </a:r>
            <a:r>
              <a:rPr lang="en-US" u="sng" dirty="0" smtClean="0">
                <a:solidFill>
                  <a:srgbClr val="FF0000"/>
                </a:solidFill>
              </a:rPr>
              <a:t>TERM </a:t>
            </a:r>
            <a:r>
              <a:rPr lang="en-US" u="sng" dirty="0">
                <a:solidFill>
                  <a:srgbClr val="FF0000"/>
                </a:solidFill>
              </a:rPr>
              <a:t>PAPER </a:t>
            </a:r>
            <a:r>
              <a:rPr lang="en-US" u="sng" dirty="0" smtClean="0">
                <a:solidFill>
                  <a:srgbClr val="FF0000"/>
                </a:solidFill>
              </a:rPr>
              <a:t>TOPICS</a:t>
            </a:r>
            <a:endParaRPr lang="en-US" dirty="0">
              <a:solidFill>
                <a:srgbClr val="FF0000"/>
              </a:solidFill>
            </a:endParaRPr>
          </a:p>
        </p:txBody>
      </p:sp>
      <p:sp>
        <p:nvSpPr>
          <p:cNvPr id="4" name="Subtitle 2"/>
          <p:cNvSpPr txBox="1">
            <a:spLocks/>
          </p:cNvSpPr>
          <p:nvPr/>
        </p:nvSpPr>
        <p:spPr>
          <a:xfrm>
            <a:off x="304800" y="2286000"/>
            <a:ext cx="8382000" cy="426720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l"/>
            <a:r>
              <a:rPr lang="en-US" sz="3800" dirty="0" smtClean="0">
                <a:solidFill>
                  <a:schemeClr val="tx1"/>
                </a:solidFill>
              </a:rPr>
              <a:t>Today: 	The </a:t>
            </a:r>
            <a:r>
              <a:rPr lang="en-US" sz="3800" dirty="0">
                <a:solidFill>
                  <a:schemeClr val="tx1"/>
                </a:solidFill>
              </a:rPr>
              <a:t>experimental basis of quantum mechanics</a:t>
            </a:r>
          </a:p>
          <a:p>
            <a:pPr lvl="0" algn="l"/>
            <a:r>
              <a:rPr lang="en-US" sz="3800" dirty="0" smtClean="0">
                <a:solidFill>
                  <a:schemeClr val="tx1"/>
                </a:solidFill>
              </a:rPr>
              <a:t>	The </a:t>
            </a:r>
            <a:r>
              <a:rPr lang="en-US" sz="3800" dirty="0">
                <a:solidFill>
                  <a:schemeClr val="tx1"/>
                </a:solidFill>
              </a:rPr>
              <a:t>black body problem - Planck’s quantization postulate</a:t>
            </a:r>
          </a:p>
          <a:p>
            <a:pPr lvl="0" algn="l"/>
            <a:r>
              <a:rPr lang="en-US" sz="3800" dirty="0" smtClean="0">
                <a:solidFill>
                  <a:schemeClr val="tx1"/>
                </a:solidFill>
              </a:rPr>
              <a:t>	The </a:t>
            </a:r>
            <a:r>
              <a:rPr lang="en-US" sz="3800" dirty="0">
                <a:solidFill>
                  <a:schemeClr val="tx1"/>
                </a:solidFill>
              </a:rPr>
              <a:t>photoelectric effect - Quantization of EM radiation</a:t>
            </a:r>
          </a:p>
          <a:p>
            <a:pPr lvl="0" algn="l"/>
            <a:r>
              <a:rPr lang="en-US" sz="3800" dirty="0" smtClean="0">
                <a:solidFill>
                  <a:schemeClr val="tx1"/>
                </a:solidFill>
              </a:rPr>
              <a:t>	The </a:t>
            </a:r>
            <a:r>
              <a:rPr lang="en-US" sz="3800" dirty="0">
                <a:solidFill>
                  <a:schemeClr val="tx1"/>
                </a:solidFill>
              </a:rPr>
              <a:t>Compton effect - Light is a particle</a:t>
            </a:r>
          </a:p>
          <a:p>
            <a:pPr lvl="0" algn="l"/>
            <a:r>
              <a:rPr lang="en-US" sz="3800" dirty="0" smtClean="0">
                <a:solidFill>
                  <a:schemeClr val="tx1"/>
                </a:solidFill>
              </a:rPr>
              <a:t>	The </a:t>
            </a:r>
            <a:r>
              <a:rPr lang="en-US" sz="3800" dirty="0">
                <a:solidFill>
                  <a:schemeClr val="tx1"/>
                </a:solidFill>
              </a:rPr>
              <a:t>atomic spectrum and the stability of the atom - Bohr</a:t>
            </a:r>
          </a:p>
          <a:p>
            <a:pPr lvl="0" algn="l"/>
            <a:r>
              <a:rPr lang="en-US" sz="3800" dirty="0" smtClean="0">
                <a:solidFill>
                  <a:schemeClr val="tx1"/>
                </a:solidFill>
              </a:rPr>
              <a:t>	Electron </a:t>
            </a:r>
            <a:r>
              <a:rPr lang="en-US" sz="3800" dirty="0">
                <a:solidFill>
                  <a:schemeClr val="tx1"/>
                </a:solidFill>
              </a:rPr>
              <a:t>diffraction - Electrons are </a:t>
            </a:r>
            <a:r>
              <a:rPr lang="en-US" sz="3800" dirty="0" smtClean="0">
                <a:solidFill>
                  <a:schemeClr val="tx1"/>
                </a:solidFill>
              </a:rPr>
              <a:t>waves</a:t>
            </a:r>
          </a:p>
          <a:p>
            <a:pPr lvl="0" algn="l"/>
            <a:r>
              <a:rPr lang="en-US" sz="3800" dirty="0" smtClean="0">
                <a:solidFill>
                  <a:schemeClr val="tx1"/>
                </a:solidFill>
              </a:rPr>
              <a:t>Coming Up:</a:t>
            </a:r>
          </a:p>
          <a:p>
            <a:pPr lvl="0" algn="l"/>
            <a:r>
              <a:rPr lang="en-US" sz="3800" dirty="0" smtClean="0">
                <a:solidFill>
                  <a:schemeClr val="tx1"/>
                </a:solidFill>
              </a:rPr>
              <a:t>	De </a:t>
            </a:r>
            <a:r>
              <a:rPr lang="en-US" sz="3800" dirty="0">
                <a:solidFill>
                  <a:schemeClr val="tx1"/>
                </a:solidFill>
              </a:rPr>
              <a:t>Broglie’s wave-particle hypothesis (1924)</a:t>
            </a:r>
          </a:p>
          <a:p>
            <a:pPr lvl="0" algn="l"/>
            <a:r>
              <a:rPr lang="en-US" sz="3800" dirty="0" smtClean="0">
                <a:solidFill>
                  <a:schemeClr val="tx1"/>
                </a:solidFill>
              </a:rPr>
              <a:t>	</a:t>
            </a:r>
            <a:r>
              <a:rPr lang="en-US" sz="3800" dirty="0" err="1" smtClean="0">
                <a:solidFill>
                  <a:schemeClr val="tx1"/>
                </a:solidFill>
              </a:rPr>
              <a:t>Born’s</a:t>
            </a:r>
            <a:r>
              <a:rPr lang="en-US" sz="3800" dirty="0" smtClean="0">
                <a:solidFill>
                  <a:schemeClr val="tx1"/>
                </a:solidFill>
              </a:rPr>
              <a:t> </a:t>
            </a:r>
            <a:r>
              <a:rPr lang="en-US" sz="3800" dirty="0">
                <a:solidFill>
                  <a:schemeClr val="tx1"/>
                </a:solidFill>
              </a:rPr>
              <a:t>probability interpretation</a:t>
            </a:r>
          </a:p>
          <a:p>
            <a:pPr lvl="0" algn="l"/>
            <a:r>
              <a:rPr lang="en-US" sz="3800" dirty="0" smtClean="0">
                <a:solidFill>
                  <a:schemeClr val="tx1"/>
                </a:solidFill>
              </a:rPr>
              <a:t>	The </a:t>
            </a:r>
            <a:r>
              <a:rPr lang="en-US" sz="3800" dirty="0">
                <a:solidFill>
                  <a:schemeClr val="tx1"/>
                </a:solidFill>
              </a:rPr>
              <a:t>indeterminacy (“uncertainty”) principle</a:t>
            </a:r>
          </a:p>
          <a:p>
            <a:pPr lvl="0" algn="l"/>
            <a:r>
              <a:rPr lang="en-US" sz="3800" dirty="0" smtClean="0">
                <a:solidFill>
                  <a:schemeClr val="tx1"/>
                </a:solidFill>
              </a:rPr>
              <a:t>	What </a:t>
            </a:r>
            <a:r>
              <a:rPr lang="en-US" sz="3800" dirty="0">
                <a:solidFill>
                  <a:schemeClr val="tx1"/>
                </a:solidFill>
              </a:rPr>
              <a:t>is happening?</a:t>
            </a:r>
          </a:p>
          <a:p>
            <a:pPr lvl="0" algn="l"/>
            <a:r>
              <a:rPr lang="en-US" sz="3800" dirty="0" smtClean="0">
                <a:solidFill>
                  <a:schemeClr val="tx1"/>
                </a:solidFill>
              </a:rPr>
              <a:t>	The </a:t>
            </a:r>
            <a:r>
              <a:rPr lang="en-US" sz="3800" dirty="0">
                <a:solidFill>
                  <a:schemeClr val="tx1"/>
                </a:solidFill>
              </a:rPr>
              <a:t>Copenhagen interpretation</a:t>
            </a:r>
          </a:p>
          <a:p>
            <a:pPr lvl="0" algn="l"/>
            <a:r>
              <a:rPr lang="en-US" sz="3800" dirty="0" smtClean="0">
                <a:solidFill>
                  <a:schemeClr val="tx1"/>
                </a:solidFill>
              </a:rPr>
              <a:t>	Why </a:t>
            </a:r>
            <a:r>
              <a:rPr lang="en-US" sz="3800" dirty="0">
                <a:solidFill>
                  <a:schemeClr val="tx1"/>
                </a:solidFill>
              </a:rPr>
              <a:t>people remain unsatisfied</a:t>
            </a:r>
          </a:p>
          <a:p>
            <a:endParaRPr lang="en-US" dirty="0">
              <a:solidFill>
                <a:schemeClr val="tx1"/>
              </a:solidFill>
            </a:endParaRPr>
          </a:p>
          <a:p>
            <a:pPr lvl="0"/>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4065415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u="sng" dirty="0">
                <a:solidFill>
                  <a:srgbClr val="C0504D"/>
                </a:solidFill>
              </a:rPr>
              <a:t>Atomic </a:t>
            </a:r>
            <a:r>
              <a:rPr lang="en-US" sz="3600" u="sng" dirty="0" smtClean="0">
                <a:solidFill>
                  <a:srgbClr val="C0504D"/>
                </a:solidFill>
              </a:rPr>
              <a:t>spectra</a:t>
            </a:r>
            <a:endParaRPr lang="en-US" sz="3600" dirty="0">
              <a:solidFill>
                <a:srgbClr val="C0504D"/>
              </a:solidFill>
            </a:endParaRPr>
          </a:p>
        </p:txBody>
      </p:sp>
      <p:sp>
        <p:nvSpPr>
          <p:cNvPr id="3" name="Content Placeholder 2"/>
          <p:cNvSpPr>
            <a:spLocks noGrp="1"/>
          </p:cNvSpPr>
          <p:nvPr>
            <p:ph idx="1"/>
          </p:nvPr>
        </p:nvSpPr>
        <p:spPr>
          <a:xfrm>
            <a:off x="76200" y="1295400"/>
            <a:ext cx="8991600" cy="4830763"/>
          </a:xfrm>
        </p:spPr>
        <p:txBody>
          <a:bodyPr>
            <a:normAutofit fontScale="62500" lnSpcReduction="20000"/>
          </a:bodyPr>
          <a:lstStyle/>
          <a:p>
            <a:r>
              <a:rPr lang="en-US" dirty="0"/>
              <a:t>Atoms and molecules </a:t>
            </a:r>
            <a:r>
              <a:rPr lang="en-US" dirty="0" smtClean="0"/>
              <a:t>emit </a:t>
            </a:r>
            <a:r>
              <a:rPr lang="en-US" dirty="0"/>
              <a:t>specific wavelengths of light.  One can identify atoms and molecules by looking at the spectra.  This phenomenon cannot be understood easily in classical E&amp;M.  The frequency of emitted radiation depends on the frequency of motion of the electric charges, and it is hard to see why the motion should be restricted like that.</a:t>
            </a:r>
          </a:p>
          <a:p>
            <a:r>
              <a:rPr lang="en-US" dirty="0"/>
              <a:t>In hydrogen, the frequency spectrum follows a simple pattern:</a:t>
            </a:r>
          </a:p>
          <a:p>
            <a:r>
              <a:rPr lang="en-US" dirty="0"/>
              <a:t>	f = </a:t>
            </a:r>
            <a:r>
              <a:rPr lang="en-US" dirty="0" err="1"/>
              <a:t>const</a:t>
            </a:r>
            <a:r>
              <a:rPr lang="en-US" dirty="0"/>
              <a:t> * (1/n</a:t>
            </a:r>
            <a:r>
              <a:rPr lang="en-US" baseline="30000" dirty="0"/>
              <a:t>2</a:t>
            </a:r>
            <a:r>
              <a:rPr lang="en-US" dirty="0"/>
              <a:t> - 1/m</a:t>
            </a:r>
            <a:r>
              <a:rPr lang="en-US" baseline="30000" dirty="0"/>
              <a:t>2</a:t>
            </a:r>
            <a:r>
              <a:rPr lang="en-US" dirty="0"/>
              <a:t>)	(Ritz)</a:t>
            </a:r>
          </a:p>
          <a:p>
            <a:pPr lvl="1"/>
            <a:r>
              <a:rPr lang="en-US" dirty="0"/>
              <a:t>where n and m are integers.</a:t>
            </a:r>
          </a:p>
          <a:p>
            <a:r>
              <a:rPr lang="en-US" dirty="0"/>
              <a:t>With the discovery of the electron by Thomson in 1897, the question became, what is the structure of the atom?</a:t>
            </a:r>
          </a:p>
          <a:p>
            <a:r>
              <a:rPr lang="en-US" dirty="0"/>
              <a:t>In 1910, Rutherford showed that the atom’s positive charge is very heavy and also very small.  Are the electrons orbiting the nucleus like the planets orbit the Sun?</a:t>
            </a:r>
          </a:p>
          <a:p>
            <a:pPr lvl="1"/>
            <a:r>
              <a:rPr lang="en-US" sz="3200" dirty="0"/>
              <a:t>This </a:t>
            </a:r>
            <a:r>
              <a:rPr lang="en-US" sz="3200" dirty="0" smtClean="0"/>
              <a:t>appealing picture has </a:t>
            </a:r>
            <a:r>
              <a:rPr lang="en-US" sz="3200" dirty="0"/>
              <a:t>a fatal flaw.  As the electrons orbit, they should emit radiation and lose energy.  They will spiral into the nucleus in about a nanosecond.  </a:t>
            </a:r>
            <a:r>
              <a:rPr lang="en-US" sz="3200" dirty="0" smtClean="0"/>
              <a:t>This </a:t>
            </a:r>
            <a:r>
              <a:rPr lang="en-US" sz="3200" dirty="0"/>
              <a:t>not how atoms behave.</a:t>
            </a:r>
          </a:p>
          <a:p>
            <a:r>
              <a:rPr lang="en-US" dirty="0"/>
              <a:t>The planetary atom also does not explain the discrete spectrum, since orbits can have any frequency</a:t>
            </a:r>
            <a:r>
              <a:rPr lang="en-US" dirty="0" smtClean="0"/>
              <a:t>.</a:t>
            </a:r>
            <a:endParaRPr lang="en-US" dirty="0"/>
          </a:p>
        </p:txBody>
      </p:sp>
    </p:spTree>
    <p:extLst>
      <p:ext uri="{BB962C8B-B14F-4D97-AF65-F5344CB8AC3E}">
        <p14:creationId xmlns:p14="http://schemas.microsoft.com/office/powerpoint/2010/main" val="27980820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786"/>
            <a:ext cx="8229600" cy="1143000"/>
          </a:xfrm>
        </p:spPr>
        <p:txBody>
          <a:bodyPr>
            <a:noAutofit/>
          </a:bodyPr>
          <a:lstStyle/>
          <a:p>
            <a:r>
              <a:rPr lang="en-US" sz="3600" u="sng" dirty="0">
                <a:solidFill>
                  <a:srgbClr val="C0504D"/>
                </a:solidFill>
              </a:rPr>
              <a:t>The Bohr atom: </a:t>
            </a:r>
            <a:r>
              <a:rPr lang="en-US" sz="3600" u="sng" dirty="0" smtClean="0">
                <a:solidFill>
                  <a:srgbClr val="C0504D"/>
                </a:solidFill>
              </a:rPr>
              <a:t/>
            </a:r>
            <a:br>
              <a:rPr lang="en-US" sz="3600" u="sng" dirty="0" smtClean="0">
                <a:solidFill>
                  <a:srgbClr val="C0504D"/>
                </a:solidFill>
              </a:rPr>
            </a:br>
            <a:r>
              <a:rPr lang="en-US" sz="3600" u="sng" dirty="0" smtClean="0">
                <a:solidFill>
                  <a:srgbClr val="C0504D"/>
                </a:solidFill>
              </a:rPr>
              <a:t>a </a:t>
            </a:r>
            <a:r>
              <a:rPr lang="en-US" sz="3600" u="sng" dirty="0">
                <a:solidFill>
                  <a:srgbClr val="C0504D"/>
                </a:solidFill>
              </a:rPr>
              <a:t>suggestive temporary ad-hoc fix</a:t>
            </a:r>
            <a:endParaRPr lang="en-US" sz="3600" dirty="0">
              <a:solidFill>
                <a:srgbClr val="C0504D"/>
              </a:solidFill>
            </a:endParaRPr>
          </a:p>
        </p:txBody>
      </p:sp>
      <p:sp>
        <p:nvSpPr>
          <p:cNvPr id="3" name="Content Placeholder 2"/>
          <p:cNvSpPr>
            <a:spLocks noGrp="1"/>
          </p:cNvSpPr>
          <p:nvPr>
            <p:ph idx="1"/>
          </p:nvPr>
        </p:nvSpPr>
        <p:spPr>
          <a:xfrm>
            <a:off x="0" y="1447800"/>
            <a:ext cx="9144000" cy="5486400"/>
          </a:xfrm>
        </p:spPr>
        <p:txBody>
          <a:bodyPr>
            <a:normAutofit fontScale="47500" lnSpcReduction="20000"/>
          </a:bodyPr>
          <a:lstStyle/>
          <a:p>
            <a:pPr marL="0" indent="0">
              <a:buNone/>
            </a:pPr>
            <a:r>
              <a:rPr lang="en-US" sz="4200" dirty="0"/>
              <a:t>In 1913, </a:t>
            </a:r>
            <a:r>
              <a:rPr lang="en-US" sz="4200" dirty="0" err="1"/>
              <a:t>Niels</a:t>
            </a:r>
            <a:r>
              <a:rPr lang="en-US" sz="4200" dirty="0"/>
              <a:t> Bohr postulated that quantization applies </a:t>
            </a:r>
            <a:r>
              <a:rPr lang="en-US" sz="4200" dirty="0" smtClean="0"/>
              <a:t/>
            </a:r>
            <a:br>
              <a:rPr lang="en-US" sz="4200" dirty="0" smtClean="0"/>
            </a:br>
            <a:r>
              <a:rPr lang="en-US" sz="4200" dirty="0" smtClean="0"/>
              <a:t>not </a:t>
            </a:r>
            <a:r>
              <a:rPr lang="en-US" sz="4200" dirty="0"/>
              <a:t>only to photon energy, but also to the orbital angular </a:t>
            </a:r>
            <a:r>
              <a:rPr lang="en-US" sz="4200" dirty="0" smtClean="0"/>
              <a:t/>
            </a:r>
            <a:br>
              <a:rPr lang="en-US" sz="4200" dirty="0" smtClean="0"/>
            </a:br>
            <a:r>
              <a:rPr lang="en-US" sz="4200" dirty="0" smtClean="0"/>
              <a:t>momentum </a:t>
            </a:r>
            <a:r>
              <a:rPr lang="en-US" sz="4200" dirty="0"/>
              <a:t>of electrons in atoms, which could only take </a:t>
            </a:r>
            <a:r>
              <a:rPr lang="en-US" sz="4200" dirty="0" smtClean="0"/>
              <a:t/>
            </a:r>
            <a:br>
              <a:rPr lang="en-US" sz="4200" dirty="0" smtClean="0"/>
            </a:br>
            <a:r>
              <a:rPr lang="en-US" sz="4200" dirty="0" smtClean="0"/>
              <a:t>on </a:t>
            </a:r>
            <a:r>
              <a:rPr lang="en-US" sz="4200" dirty="0"/>
              <a:t>discrete values, integral multiples of Planck’s constant </a:t>
            </a:r>
            <a:r>
              <a:rPr lang="en-US" sz="4200" dirty="0" smtClean="0"/>
              <a:t/>
            </a:r>
            <a:br>
              <a:rPr lang="en-US" sz="4200" dirty="0" smtClean="0"/>
            </a:br>
            <a:r>
              <a:rPr lang="en-US" sz="4200" dirty="0" smtClean="0"/>
              <a:t>divided </a:t>
            </a:r>
            <a:r>
              <a:rPr lang="en-US" sz="4200" dirty="0"/>
              <a:t>by 2π. L =</a:t>
            </a:r>
            <a:r>
              <a:rPr lang="en-US" sz="4200" dirty="0" err="1" smtClean="0"/>
              <a:t>nh</a:t>
            </a:r>
            <a:r>
              <a:rPr lang="en-US" sz="4200" dirty="0" smtClean="0"/>
              <a:t>/2π</a:t>
            </a:r>
            <a:r>
              <a:rPr lang="en-US" dirty="0" smtClean="0">
                <a:effectLst/>
              </a:rPr>
              <a:t/>
            </a:r>
            <a:br>
              <a:rPr lang="en-US" dirty="0" smtClean="0">
                <a:effectLst/>
              </a:rPr>
            </a:br>
            <a:endParaRPr lang="en-US" dirty="0"/>
          </a:p>
          <a:p>
            <a:pPr lvl="0"/>
            <a:r>
              <a:rPr lang="en-US" sz="4200" dirty="0" smtClean="0"/>
              <a:t>This proposal "solved" both of the problems.	</a:t>
            </a:r>
          </a:p>
          <a:p>
            <a:pPr lvl="1"/>
            <a:r>
              <a:rPr lang="en-US" sz="3800" dirty="0" smtClean="0"/>
              <a:t>The </a:t>
            </a:r>
            <a:r>
              <a:rPr lang="en-US" sz="3800" dirty="0"/>
              <a:t>atom becomes </a:t>
            </a:r>
            <a:r>
              <a:rPr lang="en-US" sz="3800" dirty="0" smtClean="0"/>
              <a:t>stable, because </a:t>
            </a:r>
            <a:r>
              <a:rPr lang="en-US" sz="3800" dirty="0"/>
              <a:t>the orbit with lowest </a:t>
            </a:r>
            <a:r>
              <a:rPr lang="en-US" sz="3800" dirty="0" smtClean="0"/>
              <a:t/>
            </a:r>
            <a:br>
              <a:rPr lang="en-US" sz="3800" dirty="0" smtClean="0"/>
            </a:br>
            <a:r>
              <a:rPr lang="en-US" sz="3800" dirty="0" smtClean="0"/>
              <a:t>angular </a:t>
            </a:r>
            <a:r>
              <a:rPr lang="en-US" sz="3800" dirty="0"/>
              <a:t>momentum also is the orbit with lowest energy.  </a:t>
            </a:r>
            <a:r>
              <a:rPr lang="en-US" sz="3800" dirty="0" smtClean="0"/>
              <a:t/>
            </a:r>
            <a:br>
              <a:rPr lang="en-US" sz="3800" dirty="0" smtClean="0"/>
            </a:br>
            <a:r>
              <a:rPr lang="en-US" sz="3800" dirty="0" smtClean="0"/>
              <a:t>It </a:t>
            </a:r>
            <a:r>
              <a:rPr lang="en-US" sz="3800" dirty="0"/>
              <a:t>is forbidden (</a:t>
            </a:r>
            <a:r>
              <a:rPr lang="en-US" sz="3800" i="1" dirty="0"/>
              <a:t>by </a:t>
            </a:r>
            <a:r>
              <a:rPr lang="en-US" sz="3800" i="1" dirty="0" smtClean="0"/>
              <a:t>special  fiat</a:t>
            </a:r>
            <a:r>
              <a:rPr lang="en-US" sz="3800" dirty="0"/>
              <a:t>!) for the electron to spiral </a:t>
            </a:r>
            <a:r>
              <a:rPr lang="en-US" sz="3800" dirty="0" smtClean="0"/>
              <a:t> in</a:t>
            </a:r>
            <a:r>
              <a:rPr lang="en-US" sz="3800" dirty="0"/>
              <a:t>.</a:t>
            </a:r>
          </a:p>
          <a:p>
            <a:pPr lvl="1"/>
            <a:r>
              <a:rPr lang="en-US" sz="3800" dirty="0"/>
              <a:t>The energies of the orbits are proportional to 1/n</a:t>
            </a:r>
            <a:r>
              <a:rPr lang="en-US" sz="3800" baseline="30000" dirty="0"/>
              <a:t>2</a:t>
            </a:r>
            <a:r>
              <a:rPr lang="en-US" sz="3800" dirty="0"/>
              <a:t>, so the Ritz formula is automatically satisfied. </a:t>
            </a:r>
            <a:r>
              <a:rPr lang="en-US" sz="3800" dirty="0" smtClean="0"/>
              <a:t>  </a:t>
            </a:r>
            <a:r>
              <a:rPr lang="en-US" sz="3800" dirty="0"/>
              <a:t>The right frequency photon is emitted when the electron “jumps” between orbits.</a:t>
            </a:r>
          </a:p>
          <a:p>
            <a:r>
              <a:rPr lang="en-US" sz="4200" dirty="0"/>
              <a:t>Bohr leaves much unexplained.  E.g. if only certain orbits are allowed, how does the electron get from one to another?  Also, why is the angular momentum quantized?  How is that connected with the quantization of light?</a:t>
            </a:r>
          </a:p>
          <a:p>
            <a:r>
              <a:rPr lang="en-US" sz="4200" u="sng" dirty="0"/>
              <a:t>Planck’s constant describes both electrons and light  (as well as sound) </a:t>
            </a:r>
            <a:r>
              <a:rPr lang="en-US" sz="4200" dirty="0"/>
              <a:t>so it seems to play some </a:t>
            </a:r>
            <a:r>
              <a:rPr lang="en-US" sz="4200" u="sng" dirty="0"/>
              <a:t>very general role</a:t>
            </a:r>
            <a:r>
              <a:rPr lang="en-US" sz="4200" dirty="0"/>
              <a:t>. Although the </a:t>
            </a:r>
            <a:r>
              <a:rPr lang="en-US" sz="4200" u="sng" dirty="0"/>
              <a:t>Bohr model was wrong in all of its essentials</a:t>
            </a:r>
            <a:r>
              <a:rPr lang="en-US" sz="4200" dirty="0"/>
              <a:t>, it was extremely important for demonstrating that </a:t>
            </a:r>
            <a:r>
              <a:rPr lang="en-US" sz="4200" u="sng" dirty="0"/>
              <a:t>Planck's constant had </a:t>
            </a:r>
            <a:r>
              <a:rPr lang="en-US" sz="4200" i="1" u="sng" dirty="0"/>
              <a:t>something</a:t>
            </a:r>
            <a:r>
              <a:rPr lang="en-US" sz="4200" u="sng" dirty="0"/>
              <a:t> important to do with atomic structure, not just with light and sound</a:t>
            </a:r>
            <a:r>
              <a:rPr lang="en-US" sz="4200" u="sng" dirty="0" smtClean="0"/>
              <a:t>.</a:t>
            </a:r>
            <a:endParaRPr lang="en-US" sz="4200" dirty="0"/>
          </a:p>
        </p:txBody>
      </p:sp>
      <p:grpSp>
        <p:nvGrpSpPr>
          <p:cNvPr id="9" name="Group 8"/>
          <p:cNvGrpSpPr/>
          <p:nvPr/>
        </p:nvGrpSpPr>
        <p:grpSpPr>
          <a:xfrm>
            <a:off x="6471470" y="1524000"/>
            <a:ext cx="2062930" cy="1981200"/>
            <a:chOff x="6471470" y="1524000"/>
            <a:chExt cx="2062930" cy="1981200"/>
          </a:xfrm>
        </p:grpSpPr>
        <p:grpSp>
          <p:nvGrpSpPr>
            <p:cNvPr id="7" name="Group 6"/>
            <p:cNvGrpSpPr/>
            <p:nvPr/>
          </p:nvGrpSpPr>
          <p:grpSpPr>
            <a:xfrm>
              <a:off x="6553200" y="1524000"/>
              <a:ext cx="1981200" cy="1981200"/>
              <a:chOff x="6553200" y="1828800"/>
              <a:chExt cx="1981200" cy="1981200"/>
            </a:xfrm>
          </p:grpSpPr>
          <p:sp>
            <p:nvSpPr>
              <p:cNvPr id="4" name="Oval 3"/>
              <p:cNvSpPr/>
              <p:nvPr/>
            </p:nvSpPr>
            <p:spPr>
              <a:xfrm>
                <a:off x="6553200" y="1828800"/>
                <a:ext cx="1981200" cy="1981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010400" y="2348728"/>
                <a:ext cx="1066800" cy="990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362825" y="2667815"/>
                <a:ext cx="361950" cy="35242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6471470" y="1524000"/>
              <a:ext cx="1475084" cy="1200329"/>
            </a:xfrm>
            <a:prstGeom prst="rect">
              <a:avLst/>
            </a:prstGeom>
            <a:noFill/>
          </p:spPr>
          <p:txBody>
            <a:bodyPr wrap="none" rtlCol="0">
              <a:spAutoFit/>
            </a:bodyPr>
            <a:lstStyle/>
            <a:p>
              <a:r>
                <a:rPr lang="en-US" dirty="0" smtClean="0"/>
                <a:t>n=3</a:t>
              </a:r>
            </a:p>
            <a:p>
              <a:endParaRPr lang="en-US" dirty="0" smtClean="0"/>
            </a:p>
            <a:p>
              <a:endParaRPr lang="en-US" dirty="0"/>
            </a:p>
            <a:p>
              <a:r>
                <a:rPr lang="en-US" dirty="0" smtClean="0"/>
                <a:t>  n=2        n=1</a:t>
              </a:r>
              <a:endParaRPr lang="en-US" dirty="0"/>
            </a:p>
          </p:txBody>
        </p:sp>
      </p:grpSp>
    </p:spTree>
    <p:extLst>
      <p:ext uri="{BB962C8B-B14F-4D97-AF65-F5344CB8AC3E}">
        <p14:creationId xmlns:p14="http://schemas.microsoft.com/office/powerpoint/2010/main" val="27174558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u="sng" dirty="0">
                <a:solidFill>
                  <a:srgbClr val="C0504D"/>
                </a:solidFill>
              </a:rPr>
              <a:t>Electron diffraction</a:t>
            </a:r>
            <a:endParaRPr lang="en-US" sz="3600" dirty="0">
              <a:solidFill>
                <a:srgbClr val="C0504D"/>
              </a:solidFill>
            </a:endParaRPr>
          </a:p>
        </p:txBody>
      </p:sp>
      <p:sp>
        <p:nvSpPr>
          <p:cNvPr id="3" name="Content Placeholder 2"/>
          <p:cNvSpPr>
            <a:spLocks noGrp="1"/>
          </p:cNvSpPr>
          <p:nvPr>
            <p:ph idx="1"/>
          </p:nvPr>
        </p:nvSpPr>
        <p:spPr>
          <a:xfrm>
            <a:off x="0" y="762000"/>
            <a:ext cx="8991600" cy="4983163"/>
          </a:xfrm>
        </p:spPr>
        <p:txBody>
          <a:bodyPr/>
          <a:lstStyle/>
          <a:p>
            <a:r>
              <a:rPr lang="en-US" sz="2000" dirty="0"/>
              <a:t>Davisson scattered electrons from crystals and showed that they </a:t>
            </a:r>
            <a:r>
              <a:rPr lang="en-US" sz="2000" dirty="0" smtClean="0"/>
              <a:t>tended </a:t>
            </a:r>
            <a:r>
              <a:rPr lang="en-US" sz="2000" dirty="0"/>
              <a:t>to bounce in particular directions. (1921-7) These directions were exactly those which one would expect if electrons are waves of wavelength </a:t>
            </a:r>
            <a:r>
              <a:rPr lang="en-US" sz="2000" i="1" dirty="0"/>
              <a:t>l = h/p</a:t>
            </a:r>
            <a:r>
              <a:rPr lang="en-US" sz="2000" dirty="0"/>
              <a:t>.  </a:t>
            </a:r>
          </a:p>
          <a:p>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747345"/>
            <a:ext cx="2336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
          <p:cNvSpPr txBox="1">
            <a:spLocks noChangeArrowheads="1"/>
          </p:cNvSpPr>
          <p:nvPr/>
        </p:nvSpPr>
        <p:spPr bwMode="auto">
          <a:xfrm>
            <a:off x="3200400" y="1780573"/>
            <a:ext cx="3633788" cy="16589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120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Helvetica" charset="0"/>
                <a:cs typeface="Arial" pitchFamily="34" charset="0"/>
              </a:rPr>
              <a:t>This is the same diffraction behavior that X-rays show, and was the evidence that had been used 30 years before to show that X-rays are waves (part of the EM spectrum).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0" y="3352800"/>
            <a:ext cx="9144000" cy="3477875"/>
          </a:xfrm>
          <a:prstGeom prst="rect">
            <a:avLst/>
          </a:prstGeom>
          <a:noFill/>
        </p:spPr>
        <p:txBody>
          <a:bodyPr wrap="square" rtlCol="0">
            <a:spAutoFit/>
          </a:bodyPr>
          <a:lstStyle/>
          <a:p>
            <a:r>
              <a:rPr lang="en-US" sz="2000" u="sng" dirty="0"/>
              <a:t>How can particles behave like waves?</a:t>
            </a:r>
          </a:p>
          <a:p>
            <a:r>
              <a:rPr lang="en-US" sz="2000" dirty="0"/>
              <a:t>Light, which usually seems to be a wave, seems to exhibit particle properties.  Electrons, which usually seem to be particles, sometimes exhibit wave properties.  Planck’s constant is the common connection between the phenomena.</a:t>
            </a:r>
          </a:p>
          <a:p>
            <a:r>
              <a:rPr lang="en-US" sz="2000" dirty="0"/>
              <a:t>E = </a:t>
            </a:r>
            <a:r>
              <a:rPr lang="en-US" sz="2000" dirty="0" err="1"/>
              <a:t>hf</a:t>
            </a:r>
            <a:r>
              <a:rPr lang="en-US" sz="2000" dirty="0"/>
              <a:t> and p = h / </a:t>
            </a:r>
            <a:r>
              <a:rPr lang="en-US" sz="2000" dirty="0" smtClean="0">
                <a:latin typeface="Symbol" pitchFamily="18" charset="2"/>
              </a:rPr>
              <a:t>l</a:t>
            </a:r>
            <a:r>
              <a:rPr lang="en-US" sz="2000" dirty="0" smtClean="0"/>
              <a:t> </a:t>
            </a:r>
            <a:r>
              <a:rPr lang="en-US" sz="2000" dirty="0"/>
              <a:t>are just two manifestations of the same 4-D SR relationship.  Remember, energy and time are related in the same way as momentum and space.  Otherwise, the Lorentz transformation would fail. The relation p = h / </a:t>
            </a:r>
            <a:r>
              <a:rPr lang="en-US" sz="2000" dirty="0" smtClean="0">
                <a:latin typeface="Symbol" pitchFamily="18" charset="2"/>
              </a:rPr>
              <a:t>l</a:t>
            </a:r>
            <a:r>
              <a:rPr lang="en-US" sz="2000" dirty="0" smtClean="0"/>
              <a:t>  </a:t>
            </a:r>
            <a:r>
              <a:rPr lang="en-US" sz="2000" dirty="0"/>
              <a:t>was first proposed on this theoretical basis by A. C. </a:t>
            </a:r>
            <a:r>
              <a:rPr lang="en-US" sz="2000" dirty="0" err="1"/>
              <a:t>Lunn</a:t>
            </a:r>
            <a:r>
              <a:rPr lang="en-US" sz="2000" dirty="0"/>
              <a:t> (U. Chicago) in 1921, and subsequently by L. </a:t>
            </a:r>
            <a:r>
              <a:rPr lang="en-US" sz="2000" dirty="0" err="1"/>
              <a:t>deBroglie</a:t>
            </a:r>
            <a:r>
              <a:rPr lang="en-US" sz="2000" dirty="0"/>
              <a:t> (1923). </a:t>
            </a:r>
            <a:r>
              <a:rPr lang="en-US" sz="2000" dirty="0" err="1"/>
              <a:t>Lunn's</a:t>
            </a:r>
            <a:r>
              <a:rPr lang="en-US" sz="2000" dirty="0"/>
              <a:t> paper was not accepted by the Physical Review, so </a:t>
            </a:r>
            <a:r>
              <a:rPr lang="en-US" sz="2000" dirty="0" smtClean="0"/>
              <a:t/>
            </a:r>
            <a:br>
              <a:rPr lang="en-US" sz="2000" dirty="0" smtClean="0"/>
            </a:br>
            <a:r>
              <a:rPr lang="en-US" sz="2000" dirty="0" smtClean="0"/>
              <a:t>p </a:t>
            </a:r>
            <a:r>
              <a:rPr lang="en-US" sz="2000" dirty="0"/>
              <a:t>= h </a:t>
            </a:r>
            <a:r>
              <a:rPr lang="en-US" sz="2000" dirty="0">
                <a:latin typeface="Symbol" pitchFamily="18" charset="2"/>
              </a:rPr>
              <a:t>/ l  </a:t>
            </a:r>
            <a:r>
              <a:rPr lang="en-US" sz="2000" dirty="0"/>
              <a:t>is known as the </a:t>
            </a:r>
            <a:r>
              <a:rPr lang="en-US" sz="2000" dirty="0" err="1"/>
              <a:t>deBroglie</a:t>
            </a:r>
            <a:r>
              <a:rPr lang="en-US" sz="2000" dirty="0"/>
              <a:t> relation. ( Davisson had been a student of </a:t>
            </a:r>
            <a:r>
              <a:rPr lang="en-US" sz="2000" dirty="0" err="1"/>
              <a:t>Lunn</a:t>
            </a:r>
            <a:r>
              <a:rPr lang="en-US" sz="2000" dirty="0"/>
              <a:t>, who urged his students to explore the "wave properties of beta radiation</a:t>
            </a:r>
            <a:r>
              <a:rPr lang="en-US" sz="2000" dirty="0" smtClean="0"/>
              <a:t>".)</a:t>
            </a:r>
            <a:endParaRPr lang="en-US" sz="2000" dirty="0"/>
          </a:p>
        </p:txBody>
      </p:sp>
    </p:spTree>
    <p:extLst>
      <p:ext uri="{BB962C8B-B14F-4D97-AF65-F5344CB8AC3E}">
        <p14:creationId xmlns:p14="http://schemas.microsoft.com/office/powerpoint/2010/main" val="25947551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600" u="sng" dirty="0">
                <a:solidFill>
                  <a:srgbClr val="C0504D"/>
                </a:solidFill>
              </a:rPr>
              <a:t>2-Slit diffraction of electrons, etc</a:t>
            </a:r>
            <a:r>
              <a:rPr lang="en-US" sz="3600" u="sng" dirty="0" smtClean="0">
                <a:solidFill>
                  <a:srgbClr val="C0504D"/>
                </a:solidFill>
              </a:rPr>
              <a:t>.</a:t>
            </a:r>
            <a:endParaRPr lang="en-US" sz="3600" dirty="0">
              <a:solidFill>
                <a:srgbClr val="C0504D"/>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374" y="1295400"/>
            <a:ext cx="3813412" cy="1371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67374" y="2788058"/>
            <a:ext cx="3014626" cy="139411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6497966" y="4419600"/>
            <a:ext cx="2152650" cy="215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685800"/>
            <a:ext cx="7467600" cy="5940088"/>
          </a:xfrm>
          <a:prstGeom prst="rect">
            <a:avLst/>
          </a:prstGeom>
          <a:noFill/>
        </p:spPr>
        <p:txBody>
          <a:bodyPr wrap="square" rtlCol="0">
            <a:spAutoFit/>
          </a:bodyPr>
          <a:lstStyle/>
          <a:p>
            <a:r>
              <a:rPr lang="en-US" sz="2000" dirty="0"/>
              <a:t>Let’s revisit this </a:t>
            </a:r>
            <a:r>
              <a:rPr lang="en-US" sz="2000" dirty="0" err="1"/>
              <a:t>gedanken</a:t>
            </a:r>
            <a:r>
              <a:rPr lang="en-US" sz="2000" dirty="0"/>
              <a:t> experiment </a:t>
            </a:r>
            <a:r>
              <a:rPr lang="en-US" sz="2000" dirty="0" smtClean="0"/>
              <a:t>(</a:t>
            </a:r>
            <a:r>
              <a:rPr lang="en-US" sz="2000" dirty="0"/>
              <a:t>done briefly in the first lecture).  The electrons start at a source (a hot cathode, as in your TV) and strike a scintillating screen.  Each electron always produces a spot of light, like a particle, not a spread-out glow, like a wave.  The screen registers whole electron </a:t>
            </a:r>
            <a:r>
              <a:rPr lang="en-US" sz="2000" dirty="0" smtClean="0"/>
              <a:t>charges</a:t>
            </a:r>
            <a:r>
              <a:rPr lang="en-US" sz="2000" dirty="0"/>
              <a:t>, not fractions.</a:t>
            </a:r>
          </a:p>
          <a:p>
            <a:r>
              <a:rPr lang="en-US" sz="2000" dirty="0"/>
              <a:t>Now, put an absorber between </a:t>
            </a:r>
            <a:r>
              <a:rPr lang="en-US" sz="2000" dirty="0" smtClean="0"/>
              <a:t>the </a:t>
            </a:r>
            <a:r>
              <a:rPr lang="en-US" sz="2000" dirty="0"/>
              <a:t>cathode </a:t>
            </a:r>
            <a:endParaRPr lang="en-US" sz="2000" dirty="0" smtClean="0"/>
          </a:p>
          <a:p>
            <a:r>
              <a:rPr lang="en-US" sz="2000" dirty="0" smtClean="0"/>
              <a:t>and </a:t>
            </a:r>
            <a:r>
              <a:rPr lang="en-US" sz="2000" dirty="0"/>
              <a:t>the screen.  </a:t>
            </a:r>
            <a:r>
              <a:rPr lang="en-US" sz="2000" dirty="0" smtClean="0"/>
              <a:t>The </a:t>
            </a:r>
            <a:r>
              <a:rPr lang="en-US" sz="2000" dirty="0"/>
              <a:t>absorber has two holes (slits) in it.</a:t>
            </a:r>
          </a:p>
          <a:p>
            <a:r>
              <a:rPr lang="en-US" sz="2000" dirty="0"/>
              <a:t> </a:t>
            </a:r>
          </a:p>
          <a:p>
            <a:r>
              <a:rPr lang="en-US" sz="2000" dirty="0"/>
              <a:t>Look at what happens when we open and close the </a:t>
            </a:r>
            <a:r>
              <a:rPr lang="en-US" sz="2000" dirty="0" smtClean="0"/>
              <a:t/>
            </a:r>
            <a:br>
              <a:rPr lang="en-US" sz="2000" dirty="0" smtClean="0"/>
            </a:br>
            <a:r>
              <a:rPr lang="en-US" sz="2000" dirty="0" smtClean="0"/>
              <a:t>holes </a:t>
            </a:r>
            <a:r>
              <a:rPr lang="en-US" sz="2000" dirty="0"/>
              <a:t>in various combinations. The curves indicate </a:t>
            </a:r>
            <a:r>
              <a:rPr lang="en-US" sz="2000" dirty="0" smtClean="0"/>
              <a:t/>
            </a:r>
            <a:br>
              <a:rPr lang="en-US" sz="2000" dirty="0" smtClean="0"/>
            </a:br>
            <a:r>
              <a:rPr lang="en-US" sz="2000" dirty="0" smtClean="0"/>
              <a:t>the </a:t>
            </a:r>
            <a:r>
              <a:rPr lang="en-US" sz="2000" dirty="0"/>
              <a:t>rate at which electrons hit the various parts of the screen. </a:t>
            </a:r>
            <a:r>
              <a:rPr lang="en-US" sz="2000" dirty="0" smtClean="0"/>
              <a:t/>
            </a:r>
            <a:br>
              <a:rPr lang="en-US" sz="2000" dirty="0" smtClean="0"/>
            </a:br>
            <a:r>
              <a:rPr lang="en-US" sz="2000" dirty="0" smtClean="0"/>
              <a:t>First</a:t>
            </a:r>
            <a:r>
              <a:rPr lang="en-US" sz="2000" dirty="0"/>
              <a:t>, open only slit A.  We will see a distribution of flashes something like the lower left curve. If only slit B is open, we see the lower right curve.  Opening hole B shouldn’t affect the passage of the electron through hole A, and </a:t>
            </a:r>
            <a:r>
              <a:rPr lang="en-US" sz="2000" i="1" dirty="0"/>
              <a:t>vice versa</a:t>
            </a:r>
            <a:r>
              <a:rPr lang="en-US" sz="2000" dirty="0"/>
              <a:t>. So, the natural prediction is that the rate with both A and B open is the sum of the two </a:t>
            </a:r>
            <a:r>
              <a:rPr lang="en-US" sz="2000" dirty="0" smtClean="0"/>
              <a:t>curves,</a:t>
            </a:r>
          </a:p>
          <a:p>
            <a:r>
              <a:rPr lang="en-US" sz="2000" dirty="0" smtClean="0"/>
              <a:t>the </a:t>
            </a:r>
            <a:r>
              <a:rPr lang="en-US" sz="2000" dirty="0"/>
              <a:t>bigger central peak. </a:t>
            </a:r>
          </a:p>
          <a:p>
            <a:r>
              <a:rPr lang="en-US" sz="2000" dirty="0"/>
              <a:t> </a:t>
            </a:r>
          </a:p>
          <a:p>
            <a:r>
              <a:rPr lang="en-US" sz="2000" dirty="0"/>
              <a:t>What do we actually see</a:t>
            </a:r>
            <a:r>
              <a:rPr lang="en-US" sz="2000" dirty="0" smtClean="0"/>
              <a:t>?</a:t>
            </a:r>
            <a:endParaRPr lang="en-US" sz="2000" dirty="0"/>
          </a:p>
        </p:txBody>
      </p:sp>
    </p:spTree>
    <p:extLst>
      <p:ext uri="{BB962C8B-B14F-4D97-AF65-F5344CB8AC3E}">
        <p14:creationId xmlns:p14="http://schemas.microsoft.com/office/powerpoint/2010/main" val="192127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rgbClr val="C0504D"/>
                </a:solidFill>
              </a:rPr>
              <a:t>2-slit results</a:t>
            </a:r>
            <a:endParaRPr lang="en-US" dirty="0">
              <a:solidFill>
                <a:srgbClr val="C0504D"/>
              </a:solidFill>
            </a:endParaRPr>
          </a:p>
        </p:txBody>
      </p:sp>
      <p:sp>
        <p:nvSpPr>
          <p:cNvPr id="3" name="Content Placeholder 2"/>
          <p:cNvSpPr>
            <a:spLocks noGrp="1"/>
          </p:cNvSpPr>
          <p:nvPr>
            <p:ph idx="1"/>
          </p:nvPr>
        </p:nvSpPr>
        <p:spPr>
          <a:xfrm>
            <a:off x="0" y="1219200"/>
            <a:ext cx="5562600" cy="5638800"/>
          </a:xfrm>
        </p:spPr>
        <p:txBody>
          <a:bodyPr>
            <a:normAutofit fontScale="40000" lnSpcReduction="20000"/>
          </a:bodyPr>
          <a:lstStyle/>
          <a:p>
            <a:r>
              <a:rPr lang="en-US" sz="5000" dirty="0"/>
              <a:t>Instead, we observe an interference pattern. Not only do the two distributions not add, but there are places on the screen where opening the second hole actually </a:t>
            </a:r>
            <a:r>
              <a:rPr lang="en-US" sz="5000" i="1" dirty="0"/>
              <a:t>decreases</a:t>
            </a:r>
            <a:r>
              <a:rPr lang="en-US" sz="5000" dirty="0"/>
              <a:t> the electron arrival rate!</a:t>
            </a:r>
          </a:p>
          <a:p>
            <a:r>
              <a:rPr lang="en-US" sz="5000" dirty="0" smtClean="0"/>
              <a:t>Experiments </a:t>
            </a:r>
            <a:r>
              <a:rPr lang="en-US" sz="5000" dirty="0"/>
              <a:t>like this have actually </a:t>
            </a:r>
            <a:br>
              <a:rPr lang="en-US" sz="5000" dirty="0"/>
            </a:br>
            <a:r>
              <a:rPr lang="en-US" sz="5000" dirty="0"/>
              <a:t>been done, not only with electrons </a:t>
            </a:r>
            <a:br>
              <a:rPr lang="en-US" sz="5000" dirty="0"/>
            </a:br>
            <a:r>
              <a:rPr lang="en-US" sz="5000" dirty="0"/>
              <a:t>but also with neutrons, atoms and </a:t>
            </a:r>
            <a:br>
              <a:rPr lang="en-US" sz="5000" dirty="0"/>
            </a:br>
            <a:r>
              <a:rPr lang="en-US" sz="5000" dirty="0"/>
              <a:t>even </a:t>
            </a:r>
            <a:r>
              <a:rPr lang="en-US" sz="5000" dirty="0" err="1"/>
              <a:t>buckyballs</a:t>
            </a:r>
            <a:r>
              <a:rPr lang="en-US" sz="5000" dirty="0"/>
              <a:t>. </a:t>
            </a:r>
          </a:p>
          <a:p>
            <a:r>
              <a:rPr lang="en-US" sz="5000" dirty="0"/>
              <a:t>We see, in a single apparatus, both </a:t>
            </a:r>
            <a:r>
              <a:rPr lang="en-US" sz="5000" dirty="0" smtClean="0"/>
              <a:t>the </a:t>
            </a:r>
            <a:r>
              <a:rPr lang="en-US" sz="5000" dirty="0"/>
              <a:t>wave and particle aspects of </a:t>
            </a:r>
            <a:r>
              <a:rPr lang="en-US" sz="5000" dirty="0" smtClean="0"/>
              <a:t>elementary </a:t>
            </a:r>
            <a:r>
              <a:rPr lang="en-US" sz="5000" dirty="0"/>
              <a:t>objects.</a:t>
            </a:r>
          </a:p>
          <a:p>
            <a:r>
              <a:rPr lang="en-US" sz="5000" dirty="0"/>
              <a:t>How is this possible?</a:t>
            </a:r>
          </a:p>
          <a:p>
            <a:r>
              <a:rPr lang="en-US" sz="5000" dirty="0"/>
              <a:t>One obvious possibility is that electrons etc. act like particles individually, but collectively they exhibit wave behavior. This is not correct.  One can decrease the intensity of the source in the 2-slit experiment until there is usually just zero or one electron in the apparatus at any time.  The interference pattern is still observed. So, whatever the waviness is, it is a property of </a:t>
            </a:r>
            <a:r>
              <a:rPr lang="en-US" sz="5000" i="1" dirty="0"/>
              <a:t>individual </a:t>
            </a:r>
            <a:r>
              <a:rPr lang="en-US" sz="5000" dirty="0"/>
              <a:t>electrons, C</a:t>
            </a:r>
            <a:r>
              <a:rPr lang="en-US" sz="5000" baseline="-25000" dirty="0"/>
              <a:t>60</a:t>
            </a:r>
            <a:r>
              <a:rPr lang="en-US" sz="5000" dirty="0"/>
              <a:t>’s</a:t>
            </a:r>
            <a:r>
              <a:rPr lang="en-US" sz="5000" dirty="0" smtClean="0"/>
              <a:t>….</a:t>
            </a:r>
            <a:r>
              <a:rPr lang="en-US" dirty="0"/>
              <a:t/>
            </a:r>
            <a:br>
              <a:rPr lang="en-US" dirty="0"/>
            </a:b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8045" y="609600"/>
            <a:ext cx="312595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a:grpSpLocks/>
          </p:cNvGrpSpPr>
          <p:nvPr/>
        </p:nvGrpSpPr>
        <p:grpSpPr bwMode="auto">
          <a:xfrm>
            <a:off x="5715953" y="3252828"/>
            <a:ext cx="2994025" cy="2247900"/>
            <a:chOff x="7026" y="3617"/>
            <a:chExt cx="4715" cy="3542"/>
          </a:xfrm>
        </p:grpSpPr>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6" y="3617"/>
              <a:ext cx="4715" cy="3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2"/>
            <p:cNvSpPr txBox="1">
              <a:spLocks noChangeArrowheads="1"/>
            </p:cNvSpPr>
            <p:nvPr/>
          </p:nvSpPr>
          <p:spPr bwMode="auto">
            <a:xfrm>
              <a:off x="7952" y="4019"/>
              <a:ext cx="1176" cy="74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en-US" dirty="0"/>
                <a:t>C</a:t>
              </a:r>
              <a:r>
                <a:rPr lang="en-US" baseline="-25000" dirty="0"/>
                <a:t>60</a:t>
              </a:r>
            </a:p>
          </p:txBody>
        </p:sp>
      </p:grpSp>
      <p:cxnSp>
        <p:nvCxnSpPr>
          <p:cNvPr id="7" name="Straight Arrow Connector 6"/>
          <p:cNvCxnSpPr/>
          <p:nvPr/>
        </p:nvCxnSpPr>
        <p:spPr>
          <a:xfrm>
            <a:off x="2286000" y="3352800"/>
            <a:ext cx="3276600" cy="1551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09594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Autofit/>
          </a:bodyPr>
          <a:lstStyle/>
          <a:p>
            <a:r>
              <a:rPr lang="en-US" sz="2000" dirty="0" smtClean="0"/>
              <a:t>Light </a:t>
            </a:r>
          </a:p>
          <a:p>
            <a:pPr lvl="1"/>
            <a:r>
              <a:rPr lang="en-US" sz="1800" dirty="0" smtClean="0"/>
              <a:t>is </a:t>
            </a:r>
            <a:r>
              <a:rPr lang="en-US" sz="1800" dirty="0"/>
              <a:t>a wave.  It exhibits interference (Young, 1814).</a:t>
            </a:r>
          </a:p>
          <a:p>
            <a:pPr lvl="1"/>
            <a:r>
              <a:rPr lang="en-US" sz="1800" dirty="0"/>
              <a:t>now it is seen to have some particle properties:	</a:t>
            </a:r>
            <a:br>
              <a:rPr lang="en-US" sz="1800" dirty="0"/>
            </a:br>
            <a:r>
              <a:rPr lang="en-US" sz="1800" dirty="0"/>
              <a:t>photoelectric effect &amp; Compton scattering</a:t>
            </a:r>
          </a:p>
          <a:p>
            <a:pPr lvl="0"/>
            <a:r>
              <a:rPr lang="en-US" sz="2000" dirty="0"/>
              <a:t>Electrons</a:t>
            </a:r>
          </a:p>
          <a:p>
            <a:pPr lvl="1"/>
            <a:r>
              <a:rPr lang="en-US" sz="1800" dirty="0"/>
              <a:t>Appear at fluorescent screen (</a:t>
            </a:r>
            <a:r>
              <a:rPr lang="en-US" sz="1800" dirty="0" smtClean="0"/>
              <a:t>CRT) at  ~a </a:t>
            </a:r>
            <a:r>
              <a:rPr lang="en-US" sz="1800" dirty="0"/>
              <a:t>point, like particles.</a:t>
            </a:r>
          </a:p>
          <a:p>
            <a:pPr lvl="1"/>
            <a:r>
              <a:rPr lang="en-US" sz="1800" dirty="0" smtClean="0"/>
              <a:t>Have </a:t>
            </a:r>
            <a:r>
              <a:rPr lang="en-US" sz="1800" dirty="0"/>
              <a:t>wave properties:	</a:t>
            </a:r>
            <a:r>
              <a:rPr lang="en-US" sz="1800" dirty="0" smtClean="0"/>
              <a:t>Interference </a:t>
            </a:r>
            <a:r>
              <a:rPr lang="en-US" sz="1800" dirty="0"/>
              <a:t>(Davisson, ~1922</a:t>
            </a:r>
            <a:r>
              <a:rPr lang="en-US" sz="1800" dirty="0" smtClean="0"/>
              <a:t>).</a:t>
            </a:r>
          </a:p>
          <a:p>
            <a:r>
              <a:rPr lang="en-US" sz="2000" u="sng" dirty="0"/>
              <a:t>Our old particles </a:t>
            </a:r>
            <a:r>
              <a:rPr lang="en-US" sz="2000" dirty="0" smtClean="0"/>
              <a:t>have frequency, wavelength…</a:t>
            </a:r>
          </a:p>
          <a:p>
            <a:r>
              <a:rPr lang="en-US" sz="2000" u="sng" dirty="0" smtClean="0"/>
              <a:t>Our old waves </a:t>
            </a:r>
            <a:r>
              <a:rPr lang="en-US" sz="2000" dirty="0" smtClean="0"/>
              <a:t>have discrete lumps of energy, momentum….</a:t>
            </a:r>
          </a:p>
          <a:p>
            <a:r>
              <a:rPr lang="en-US" sz="2000" dirty="0" smtClean="0"/>
              <a:t>The </a:t>
            </a:r>
            <a:r>
              <a:rPr lang="en-US" sz="2000" dirty="0"/>
              <a:t>old dualism (world consists of particles interacting by continuous fields) is gone- everything consists of quantum objects which have both wave-like and particle-like aspects, which become relevant in different situations</a:t>
            </a:r>
            <a:r>
              <a:rPr lang="en-US" sz="2000" dirty="0" smtClean="0"/>
              <a:t>.</a:t>
            </a:r>
            <a:endParaRPr lang="en-US" sz="2000" dirty="0"/>
          </a:p>
          <a:p>
            <a:r>
              <a:rPr lang="en-US" sz="2000" dirty="0" smtClean="0"/>
              <a:t>The common </a:t>
            </a:r>
            <a:r>
              <a:rPr lang="en-US" sz="2000" dirty="0"/>
              <a:t>claim that these objects are </a:t>
            </a:r>
            <a:r>
              <a:rPr lang="en-US" sz="2000" i="1" dirty="0"/>
              <a:t>both</a:t>
            </a:r>
            <a:r>
              <a:rPr lang="en-US" sz="2000" dirty="0"/>
              <a:t> waves and particles is false- they're just something else, with a resemblance to both classical waves and classical particles, but also with properties of </a:t>
            </a:r>
            <a:r>
              <a:rPr lang="en-US" sz="2000" i="1" dirty="0"/>
              <a:t>neither</a:t>
            </a:r>
            <a:r>
              <a:rPr lang="en-US" sz="2000" dirty="0"/>
              <a:t>.</a:t>
            </a:r>
          </a:p>
          <a:p>
            <a:r>
              <a:rPr lang="en-US" sz="2000" dirty="0" smtClean="0"/>
              <a:t>We </a:t>
            </a:r>
            <a:r>
              <a:rPr lang="en-US" sz="2000" i="1" dirty="0" smtClean="0"/>
              <a:t>seem</a:t>
            </a:r>
            <a:r>
              <a:rPr lang="en-US" sz="2000" dirty="0" smtClean="0"/>
              <a:t> </a:t>
            </a:r>
            <a:r>
              <a:rPr lang="en-US" sz="2000" dirty="0"/>
              <a:t>to be saying something very incoherent. A wave cannot have a wavelength, even approximately, unless it is spread out over distances large compared with the wavelength. A particle is supposed to have a particular position. How can we say "the momentum of the particle is given by its wavelength?"</a:t>
            </a:r>
          </a:p>
        </p:txBody>
      </p:sp>
      <p:sp>
        <p:nvSpPr>
          <p:cNvPr id="2" name="Title 1"/>
          <p:cNvSpPr>
            <a:spLocks noGrp="1"/>
          </p:cNvSpPr>
          <p:nvPr>
            <p:ph type="title"/>
          </p:nvPr>
        </p:nvSpPr>
        <p:spPr>
          <a:xfrm>
            <a:off x="381000" y="36786"/>
            <a:ext cx="8229600" cy="649014"/>
          </a:xfrm>
        </p:spPr>
        <p:txBody>
          <a:bodyPr>
            <a:normAutofit/>
          </a:bodyPr>
          <a:lstStyle/>
          <a:p>
            <a:r>
              <a:rPr lang="en-US" sz="3600" dirty="0" smtClean="0">
                <a:solidFill>
                  <a:srgbClr val="C0504D"/>
                </a:solidFill>
              </a:rPr>
              <a:t>Particle Waves</a:t>
            </a:r>
            <a:endParaRPr lang="en-US" sz="3600" dirty="0">
              <a:solidFill>
                <a:srgbClr val="C0504D"/>
              </a:solidFill>
            </a:endParaRPr>
          </a:p>
        </p:txBody>
      </p:sp>
    </p:spTree>
    <p:extLst>
      <p:ext uri="{BB962C8B-B14F-4D97-AF65-F5344CB8AC3E}">
        <p14:creationId xmlns:p14="http://schemas.microsoft.com/office/powerpoint/2010/main" val="24533212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3600" u="sng" dirty="0">
                <a:solidFill>
                  <a:srgbClr val="C0504D"/>
                </a:solidFill>
              </a:rPr>
              <a:t>De Broglie’s </a:t>
            </a:r>
            <a:r>
              <a:rPr lang="en-US" sz="3600" u="sng" dirty="0" smtClean="0">
                <a:solidFill>
                  <a:srgbClr val="C0504D"/>
                </a:solidFill>
              </a:rPr>
              <a:t>hypothesis (</a:t>
            </a:r>
            <a:r>
              <a:rPr lang="en-US" sz="3600" u="sng" dirty="0" err="1" smtClean="0">
                <a:solidFill>
                  <a:srgbClr val="C0504D"/>
                </a:solidFill>
              </a:rPr>
              <a:t>Lunn</a:t>
            </a:r>
            <a:r>
              <a:rPr lang="en-US" sz="3600" u="sng" dirty="0" smtClean="0">
                <a:solidFill>
                  <a:srgbClr val="C0504D"/>
                </a:solidFill>
              </a:rPr>
              <a:t>, 1921) </a:t>
            </a:r>
            <a:endParaRPr lang="en-US" sz="3600" dirty="0">
              <a:solidFill>
                <a:srgbClr val="C0504D"/>
              </a:solidFill>
            </a:endParaRPr>
          </a:p>
        </p:txBody>
      </p:sp>
      <p:sp>
        <p:nvSpPr>
          <p:cNvPr id="3" name="Content Placeholder 2"/>
          <p:cNvSpPr>
            <a:spLocks noGrp="1"/>
          </p:cNvSpPr>
          <p:nvPr>
            <p:ph idx="1"/>
          </p:nvPr>
        </p:nvSpPr>
        <p:spPr>
          <a:xfrm>
            <a:off x="0" y="914400"/>
            <a:ext cx="8915400" cy="5943600"/>
          </a:xfrm>
        </p:spPr>
        <p:txBody>
          <a:bodyPr>
            <a:normAutofit fontScale="70000" lnSpcReduction="20000"/>
          </a:bodyPr>
          <a:lstStyle/>
          <a:p>
            <a:r>
              <a:rPr lang="en-US" dirty="0"/>
              <a:t>De Broglie proposed that every particle has an associated wave (called a pilot wave), and every wave has an associated particle.  The relationship between the two is always the same:</a:t>
            </a:r>
          </a:p>
          <a:p>
            <a:r>
              <a:rPr lang="en-US" dirty="0"/>
              <a:t>E = </a:t>
            </a:r>
            <a:r>
              <a:rPr lang="en-US" dirty="0" err="1"/>
              <a:t>hf</a:t>
            </a:r>
            <a:r>
              <a:rPr lang="en-US" dirty="0"/>
              <a:t>	and  	p = h/</a:t>
            </a:r>
            <a:r>
              <a:rPr lang="en-US" dirty="0">
                <a:latin typeface="Symbol" pitchFamily="18" charset="2"/>
              </a:rPr>
              <a:t>l</a:t>
            </a:r>
            <a:r>
              <a:rPr lang="en-US" dirty="0"/>
              <a:t> (or vector </a:t>
            </a:r>
            <a:r>
              <a:rPr lang="en-US" dirty="0" smtClean="0"/>
              <a:t>version, </a:t>
            </a:r>
            <a:r>
              <a:rPr lang="en-US" b="1" dirty="0" smtClean="0"/>
              <a:t>p</a:t>
            </a:r>
            <a:r>
              <a:rPr lang="en-US" dirty="0" smtClean="0"/>
              <a:t>=(h/2</a:t>
            </a:r>
            <a:r>
              <a:rPr lang="en-US" dirty="0" smtClean="0">
                <a:latin typeface="Symbol" pitchFamily="18" charset="2"/>
              </a:rPr>
              <a:t>p</a:t>
            </a:r>
            <a:r>
              <a:rPr lang="en-US" dirty="0" smtClean="0"/>
              <a:t>)</a:t>
            </a:r>
            <a:r>
              <a:rPr lang="en-US" b="1" dirty="0" smtClean="0"/>
              <a:t>k</a:t>
            </a:r>
            <a:endParaRPr lang="en-US" dirty="0"/>
          </a:p>
          <a:p>
            <a:pPr lvl="1"/>
            <a:r>
              <a:rPr lang="en-US" dirty="0"/>
              <a:t>This doesn't yet explain atoms, but there's a suggestive relation: if there were an integer number of </a:t>
            </a:r>
            <a:r>
              <a:rPr lang="en-US" dirty="0" err="1"/>
              <a:t>DeBroglie</a:t>
            </a:r>
            <a:r>
              <a:rPr lang="en-US" dirty="0"/>
              <a:t> wavelengths around a circular orbit, Bohr quantization would result! (Again, this is NOT the way it really works- almost everything about the Bohr model was wrong</a:t>
            </a:r>
            <a:r>
              <a:rPr lang="en-US" dirty="0" smtClean="0"/>
              <a:t>.)</a:t>
            </a:r>
            <a:r>
              <a:rPr lang="en-US" dirty="0"/>
              <a:t> </a:t>
            </a:r>
          </a:p>
          <a:p>
            <a:r>
              <a:rPr lang="en-US" sz="2900" dirty="0"/>
              <a:t>The full solution requires understanding what persistent wave patterns can exist in the atom, which requires finding </a:t>
            </a:r>
            <a:r>
              <a:rPr lang="en-US" sz="2900" u="sng" dirty="0"/>
              <a:t>the wave equation</a:t>
            </a:r>
            <a:r>
              <a:rPr lang="en-US" sz="2900" dirty="0"/>
              <a:t>. The waves will be genuine 3-D waves, not waves on an imaginary 1-D orbit.</a:t>
            </a:r>
          </a:p>
          <a:p>
            <a:r>
              <a:rPr lang="en-US" sz="2900" dirty="0"/>
              <a:t>The electron is described by a wave function, </a:t>
            </a:r>
            <a:r>
              <a:rPr lang="en-US" sz="2900" dirty="0" err="1" smtClean="0">
                <a:latin typeface="Symbol" pitchFamily="18" charset="2"/>
              </a:rPr>
              <a:t>ψ</a:t>
            </a:r>
            <a:r>
              <a:rPr lang="en-US" sz="2900" dirty="0" smtClean="0"/>
              <a:t>(</a:t>
            </a:r>
            <a:r>
              <a:rPr lang="en-US" sz="2900" b="1" dirty="0" err="1"/>
              <a:t>r</a:t>
            </a:r>
            <a:r>
              <a:rPr lang="en-US" sz="2900" dirty="0" err="1"/>
              <a:t>,t</a:t>
            </a:r>
            <a:r>
              <a:rPr lang="en-US" sz="2900" dirty="0"/>
              <a:t>), which obeys a differential </a:t>
            </a:r>
            <a:r>
              <a:rPr lang="en-US" sz="2900" dirty="0" smtClean="0"/>
              <a:t>equation. </a:t>
            </a:r>
            <a:r>
              <a:rPr lang="en-US" sz="2900" dirty="0"/>
              <a:t>The non-relativistic version is called </a:t>
            </a:r>
            <a:r>
              <a:rPr lang="en-US" sz="2900" u="sng" dirty="0"/>
              <a:t>Schrödinger’s</a:t>
            </a:r>
            <a:r>
              <a:rPr lang="en-US" sz="2900" dirty="0"/>
              <a:t> equation. </a:t>
            </a:r>
            <a:r>
              <a:rPr lang="en-US" sz="2900" dirty="0" smtClean="0"/>
              <a:t/>
            </a:r>
            <a:br>
              <a:rPr lang="en-US" sz="2900" dirty="0" smtClean="0"/>
            </a:br>
            <a:r>
              <a:rPr lang="en-US" sz="2900" dirty="0" smtClean="0"/>
              <a:t>(</a:t>
            </a:r>
            <a:r>
              <a:rPr lang="en-US" sz="2900" dirty="0"/>
              <a:t>also first due to </a:t>
            </a:r>
            <a:r>
              <a:rPr lang="en-US" sz="2900" dirty="0" err="1"/>
              <a:t>Lunn</a:t>
            </a:r>
            <a:r>
              <a:rPr lang="en-US" sz="2900" dirty="0" smtClean="0"/>
              <a:t>)</a:t>
            </a:r>
            <a:br>
              <a:rPr lang="en-US" sz="2900" dirty="0" smtClean="0"/>
            </a:br>
            <a:r>
              <a:rPr lang="en-US" dirty="0" smtClean="0"/>
              <a:t/>
            </a:r>
            <a:br>
              <a:rPr lang="en-US" dirty="0" smtClean="0"/>
            </a:br>
            <a:endParaRPr lang="en-US" dirty="0"/>
          </a:p>
          <a:p>
            <a:pPr lvl="1"/>
            <a:r>
              <a:rPr lang="en-US" dirty="0"/>
              <a:t>F</a:t>
            </a:r>
            <a:r>
              <a:rPr lang="en-US" dirty="0" smtClean="0"/>
              <a:t>irst </a:t>
            </a:r>
            <a:r>
              <a:rPr lang="en-US" dirty="0"/>
              <a:t>term, </a:t>
            </a:r>
            <a:r>
              <a:rPr lang="en-US" dirty="0" smtClean="0"/>
              <a:t>(squared momentum), </a:t>
            </a:r>
            <a:r>
              <a:rPr lang="en-US" dirty="0"/>
              <a:t>depends on how </a:t>
            </a:r>
            <a:r>
              <a:rPr lang="en-US" dirty="0" err="1" smtClean="0">
                <a:latin typeface="Symbol" pitchFamily="18" charset="2"/>
              </a:rPr>
              <a:t>ψ</a:t>
            </a:r>
            <a:r>
              <a:rPr lang="en-US" dirty="0" smtClean="0"/>
              <a:t> </a:t>
            </a:r>
            <a:r>
              <a:rPr lang="en-US" dirty="0"/>
              <a:t>wiggles in </a:t>
            </a:r>
            <a:r>
              <a:rPr lang="en-US" dirty="0" smtClean="0"/>
              <a:t>space.</a:t>
            </a:r>
          </a:p>
          <a:p>
            <a:pPr lvl="1"/>
            <a:r>
              <a:rPr lang="en-US" dirty="0" smtClean="0"/>
              <a:t>Second term, (potential energy), </a:t>
            </a:r>
            <a:r>
              <a:rPr lang="en-US" dirty="0"/>
              <a:t>due to various neighbors (whose positions are presumed fixed in our reference frame).  </a:t>
            </a:r>
            <a:endParaRPr lang="en-US" dirty="0" smtClean="0"/>
          </a:p>
          <a:p>
            <a:pPr lvl="1"/>
            <a:r>
              <a:rPr lang="en-US" dirty="0" smtClean="0"/>
              <a:t>Third </a:t>
            </a:r>
            <a:r>
              <a:rPr lang="en-US" dirty="0"/>
              <a:t>term </a:t>
            </a:r>
            <a:r>
              <a:rPr lang="en-US" dirty="0" smtClean="0"/>
              <a:t>(total energy) is </a:t>
            </a:r>
            <a:r>
              <a:rPr lang="en-US" dirty="0"/>
              <a:t>how fast </a:t>
            </a:r>
            <a:r>
              <a:rPr lang="en-US" dirty="0" smtClean="0">
                <a:latin typeface="Symbol" pitchFamily="18" charset="2"/>
              </a:rPr>
              <a:t>y</a:t>
            </a:r>
            <a:r>
              <a:rPr lang="en-US" dirty="0" smtClean="0"/>
              <a:t> </a:t>
            </a:r>
            <a:r>
              <a:rPr lang="en-US" dirty="0"/>
              <a:t>changes in time.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056754122"/>
              </p:ext>
            </p:extLst>
          </p:nvPr>
        </p:nvGraphicFramePr>
        <p:xfrm>
          <a:off x="3886200" y="4495800"/>
          <a:ext cx="3581400" cy="818618"/>
        </p:xfrm>
        <a:graphic>
          <a:graphicData uri="http://schemas.openxmlformats.org/presentationml/2006/ole">
            <mc:AlternateContent xmlns:mc="http://schemas.openxmlformats.org/markup-compatibility/2006">
              <mc:Choice xmlns:v="urn:schemas-microsoft-com:vml" Requires="v">
                <p:oleObj spid="_x0000_s3090" name="Equation" r:id="rId3" imgW="1625600" imgH="419100" progId="Equation.3">
                  <p:embed/>
                </p:oleObj>
              </mc:Choice>
              <mc:Fallback>
                <p:oleObj name="Equation" r:id="rId3" imgW="1625600" imgH="419100" progId="Equation.3">
                  <p:embed/>
                  <p:pic>
                    <p:nvPicPr>
                      <p:cNvPr id="0" name=""/>
                      <p:cNvPicPr>
                        <a:picLocks noChangeAspect="1" noChangeArrowheads="1"/>
                      </p:cNvPicPr>
                      <p:nvPr/>
                    </p:nvPicPr>
                    <p:blipFill>
                      <a:blip r:embed="rId4"/>
                      <a:srcRect/>
                      <a:stretch>
                        <a:fillRect/>
                      </a:stretch>
                    </p:blipFill>
                    <p:spPr bwMode="auto">
                      <a:xfrm>
                        <a:off x="3886200" y="4495800"/>
                        <a:ext cx="3581400" cy="818618"/>
                      </a:xfrm>
                      <a:prstGeom prst="rect">
                        <a:avLst/>
                      </a:prstGeom>
                      <a:noFill/>
                      <a:ln>
                        <a:solidFill>
                          <a:schemeClr val="tx1"/>
                        </a:solidFill>
                      </a:ln>
                    </p:spPr>
                  </p:pic>
                </p:oleObj>
              </mc:Fallback>
            </mc:AlternateContent>
          </a:graphicData>
        </a:graphic>
      </p:graphicFrame>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3900" y="3379788"/>
            <a:ext cx="76200" cy="9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965794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smtClean="0">
                <a:solidFill>
                  <a:srgbClr val="C0504D"/>
                </a:solidFill>
              </a:rPr>
              <a:t>Superposition</a:t>
            </a:r>
            <a:endParaRPr lang="en-US" sz="3600" dirty="0">
              <a:solidFill>
                <a:srgbClr val="C0504D"/>
              </a:solidFill>
            </a:endParaRPr>
          </a:p>
        </p:txBody>
      </p:sp>
      <p:sp>
        <p:nvSpPr>
          <p:cNvPr id="3" name="Content Placeholder 2"/>
          <p:cNvSpPr>
            <a:spLocks noGrp="1"/>
          </p:cNvSpPr>
          <p:nvPr>
            <p:ph idx="1"/>
          </p:nvPr>
        </p:nvSpPr>
        <p:spPr>
          <a:xfrm>
            <a:off x="-15766" y="990600"/>
            <a:ext cx="9144000" cy="5867400"/>
          </a:xfrm>
        </p:spPr>
        <p:txBody>
          <a:bodyPr>
            <a:normAutofit fontScale="70000" lnSpcReduction="20000"/>
          </a:bodyPr>
          <a:lstStyle/>
          <a:p>
            <a:r>
              <a:rPr lang="en-US" dirty="0"/>
              <a:t>A crucial feature of this equation is that it is linear, which means that   the principle of superposition works:</a:t>
            </a:r>
          </a:p>
          <a:p>
            <a:pPr lvl="1"/>
            <a:r>
              <a:rPr lang="en-US" sz="3400" b="1" u="sng" dirty="0"/>
              <a:t>Adding any two solutions produces another solution.</a:t>
            </a:r>
            <a:endParaRPr lang="en-US" sz="3400" b="1" dirty="0"/>
          </a:p>
          <a:p>
            <a:r>
              <a:rPr lang="en-US" dirty="0"/>
              <a:t>The "stable orbits” are replaced by wave patterns which keep a fixed distribution of </a:t>
            </a:r>
            <a:r>
              <a:rPr lang="en-US" dirty="0" err="1" smtClean="0">
                <a:latin typeface="Symbol" pitchFamily="18" charset="2"/>
              </a:rPr>
              <a:t>ψ</a:t>
            </a:r>
            <a:r>
              <a:rPr lang="en-US" dirty="0" smtClean="0"/>
              <a:t> </a:t>
            </a:r>
            <a:r>
              <a:rPr lang="en-US" dirty="0"/>
              <a:t>(standing waves). </a:t>
            </a:r>
            <a:endParaRPr lang="en-US" dirty="0" smtClean="0"/>
          </a:p>
          <a:p>
            <a:pPr lvl="1"/>
            <a:r>
              <a:rPr lang="en-US" dirty="0" smtClean="0"/>
              <a:t>These </a:t>
            </a:r>
            <a:r>
              <a:rPr lang="en-US" dirty="0"/>
              <a:t>are ones with a well-defined value E</a:t>
            </a:r>
            <a:r>
              <a:rPr lang="en-US" baseline="-25000" dirty="0"/>
              <a:t>n</a:t>
            </a:r>
            <a:r>
              <a:rPr lang="en-US" dirty="0"/>
              <a:t> of the energy. </a:t>
            </a:r>
          </a:p>
          <a:p>
            <a:r>
              <a:rPr lang="en-US" dirty="0"/>
              <a:t>Superposing different </a:t>
            </a:r>
            <a:r>
              <a:rPr lang="en-US" dirty="0" err="1" smtClean="0">
                <a:latin typeface="Symbol" pitchFamily="18" charset="2"/>
              </a:rPr>
              <a:t>ψ</a:t>
            </a:r>
            <a:r>
              <a:rPr lang="en-US" dirty="0" smtClean="0"/>
              <a:t> </a:t>
            </a:r>
            <a:r>
              <a:rPr lang="en-US" dirty="0"/>
              <a:t>'s with different energies makes interference patterns that change in time, so the places where </a:t>
            </a:r>
            <a:r>
              <a:rPr lang="en-US" dirty="0" err="1" smtClean="0">
                <a:latin typeface="Symbol" pitchFamily="18" charset="2"/>
              </a:rPr>
              <a:t>ψ</a:t>
            </a:r>
            <a:r>
              <a:rPr lang="en-US" dirty="0" smtClean="0"/>
              <a:t> </a:t>
            </a:r>
            <a:r>
              <a:rPr lang="en-US" dirty="0"/>
              <a:t>is big or small move around. </a:t>
            </a:r>
          </a:p>
          <a:p>
            <a:r>
              <a:rPr lang="en-US" dirty="0"/>
              <a:t>The common statement that </a:t>
            </a:r>
            <a:r>
              <a:rPr lang="en-US" dirty="0" err="1">
                <a:latin typeface="Symbol" pitchFamily="18" charset="2"/>
              </a:rPr>
              <a:t>ψ</a:t>
            </a:r>
            <a:r>
              <a:rPr lang="en-US" dirty="0" smtClean="0"/>
              <a:t> </a:t>
            </a:r>
            <a:r>
              <a:rPr lang="en-US" dirty="0"/>
              <a:t>must have a particular value of energy is </a:t>
            </a:r>
            <a:r>
              <a:rPr lang="en-US" u="sng" dirty="0"/>
              <a:t>false</a:t>
            </a:r>
            <a:r>
              <a:rPr lang="en-US" dirty="0"/>
              <a:t>. Only stationary states, where nothing is really changing, have specific values of energy. Most states have a distribution of different values of energy (and f), just as they have distributions of values for position and velocity.</a:t>
            </a:r>
          </a:p>
          <a:p>
            <a:r>
              <a:rPr lang="en-US" dirty="0"/>
              <a:t>The electron does not orbit the atom in </a:t>
            </a:r>
            <a:r>
              <a:rPr lang="en-US" dirty="0" err="1"/>
              <a:t>Keplerian</a:t>
            </a:r>
            <a:r>
              <a:rPr lang="en-US" dirty="0"/>
              <a:t> elliptical orbits. A more accurate image of the electron is a fuzzy blob (but a classical blob would remain blob-like even if you probe it with a pin, but the electron blob can "collapse" to a smaller blob if probed with a small, high-energy particle).</a:t>
            </a:r>
          </a:p>
          <a:p>
            <a:endParaRPr lang="en-US" dirty="0"/>
          </a:p>
        </p:txBody>
      </p:sp>
    </p:spTree>
    <p:extLst>
      <p:ext uri="{BB962C8B-B14F-4D97-AF65-F5344CB8AC3E}">
        <p14:creationId xmlns:p14="http://schemas.microsoft.com/office/powerpoint/2010/main" val="38929413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836712"/>
          </a:xfrm>
        </p:spPr>
        <p:txBody>
          <a:bodyPr>
            <a:normAutofit/>
          </a:bodyPr>
          <a:lstStyle/>
          <a:p>
            <a:r>
              <a:rPr lang="en-US" sz="3600" dirty="0" smtClean="0">
                <a:solidFill>
                  <a:srgbClr val="C0504D"/>
                </a:solidFill>
              </a:rPr>
              <a:t>Classical Ideal Gas</a:t>
            </a:r>
            <a:endParaRPr lang="en-US" sz="3600" dirty="0">
              <a:solidFill>
                <a:srgbClr val="C0504D"/>
              </a:solidFill>
            </a:endParaRPr>
          </a:p>
        </p:txBody>
      </p:sp>
      <p:sp>
        <p:nvSpPr>
          <p:cNvPr id="3" name="Content Placeholder 2"/>
          <p:cNvSpPr>
            <a:spLocks noGrp="1"/>
          </p:cNvSpPr>
          <p:nvPr>
            <p:ph idx="1"/>
          </p:nvPr>
        </p:nvSpPr>
        <p:spPr>
          <a:xfrm>
            <a:off x="179512" y="1052736"/>
            <a:ext cx="8856984" cy="4597971"/>
          </a:xfrm>
        </p:spPr>
        <p:txBody>
          <a:bodyPr/>
          <a:lstStyle/>
          <a:p>
            <a:r>
              <a:rPr lang="en-US" sz="2400" dirty="0">
                <a:hlinkClick r:id="rId2"/>
              </a:rPr>
              <a:t>http://www.chem.ufl.edu/~itl/2045/MH_sims/</a:t>
            </a:r>
            <a:r>
              <a:rPr lang="en-US" sz="2400" dirty="0" smtClean="0">
                <a:hlinkClick r:id="rId2"/>
              </a:rPr>
              <a:t>gas_sim.html</a:t>
            </a:r>
            <a:endParaRPr lang="en-US" sz="2400" dirty="0" smtClean="0"/>
          </a:p>
          <a:p>
            <a:r>
              <a:rPr lang="en-US" sz="2000" dirty="0" smtClean="0"/>
              <a:t>We can predict the average force from pressure on any wall if we know </a:t>
            </a:r>
          </a:p>
          <a:p>
            <a:pPr lvl="1"/>
            <a:r>
              <a:rPr lang="en-US" sz="2000" dirty="0" smtClean="0"/>
              <a:t>the average kinetic energy of each particle</a:t>
            </a:r>
          </a:p>
          <a:p>
            <a:pPr lvl="1"/>
            <a:r>
              <a:rPr lang="en-US" sz="2000" dirty="0"/>
              <a:t>t</a:t>
            </a:r>
            <a:r>
              <a:rPr lang="en-US" sz="2000" dirty="0" smtClean="0"/>
              <a:t>hat the directions of the motions are “random” </a:t>
            </a:r>
          </a:p>
          <a:p>
            <a:r>
              <a:rPr lang="en-US" sz="2400" dirty="0" smtClean="0"/>
              <a:t>How do we know they’re random?</a:t>
            </a:r>
            <a:endParaRPr lang="en-US" sz="2400" dirty="0"/>
          </a:p>
        </p:txBody>
      </p:sp>
    </p:spTree>
    <p:extLst>
      <p:ext uri="{BB962C8B-B14F-4D97-AF65-F5344CB8AC3E}">
        <p14:creationId xmlns:p14="http://schemas.microsoft.com/office/powerpoint/2010/main" val="42111838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smtClean="0">
                <a:solidFill>
                  <a:srgbClr val="C0504D"/>
                </a:solidFill>
              </a:rPr>
              <a:t>Classical </a:t>
            </a:r>
            <a:r>
              <a:rPr lang="en-US" sz="3600" dirty="0" err="1" smtClean="0">
                <a:solidFill>
                  <a:srgbClr val="C0504D"/>
                </a:solidFill>
              </a:rPr>
              <a:t>Equi</a:t>
            </a:r>
            <a:r>
              <a:rPr lang="en-US" sz="3600" dirty="0" err="1">
                <a:solidFill>
                  <a:srgbClr val="C0504D"/>
                </a:solidFill>
              </a:rPr>
              <a:t>p</a:t>
            </a:r>
            <a:r>
              <a:rPr lang="en-US" sz="3600" dirty="0" err="1" smtClean="0">
                <a:solidFill>
                  <a:srgbClr val="C0504D"/>
                </a:solidFill>
              </a:rPr>
              <a:t>artition</a:t>
            </a:r>
            <a:endParaRPr lang="en-US" sz="3600" dirty="0">
              <a:solidFill>
                <a:srgbClr val="C0504D"/>
              </a:solidFill>
            </a:endParaRPr>
          </a:p>
        </p:txBody>
      </p:sp>
      <p:sp>
        <p:nvSpPr>
          <p:cNvPr id="3" name="Content Placeholder 2"/>
          <p:cNvSpPr>
            <a:spLocks noGrp="1"/>
          </p:cNvSpPr>
          <p:nvPr>
            <p:ph idx="1"/>
          </p:nvPr>
        </p:nvSpPr>
        <p:spPr>
          <a:xfrm>
            <a:off x="7144" y="1196752"/>
            <a:ext cx="8755856" cy="5127848"/>
          </a:xfrm>
        </p:spPr>
        <p:txBody>
          <a:bodyPr>
            <a:normAutofit/>
          </a:bodyPr>
          <a:lstStyle/>
          <a:p>
            <a:r>
              <a:rPr lang="en-US" sz="2000" dirty="0" smtClean="0"/>
              <a:t>In “random” collisions between big and little particles, energy is transferred.</a:t>
            </a:r>
          </a:p>
          <a:p>
            <a:pPr lvl="1"/>
            <a:r>
              <a:rPr lang="en-US" sz="2000" dirty="0" smtClean="0"/>
              <a:t>On the average, after many collisions, the kinetic energy mv</a:t>
            </a:r>
            <a:r>
              <a:rPr lang="en-US" sz="2000" baseline="30000" dirty="0" smtClean="0"/>
              <a:t>2</a:t>
            </a:r>
            <a:r>
              <a:rPr lang="en-US" sz="2000" dirty="0" smtClean="0"/>
              <a:t>/2 will be the same for all particles, even if they have different m’s.</a:t>
            </a:r>
          </a:p>
          <a:p>
            <a:pPr lvl="1"/>
            <a:r>
              <a:rPr lang="en-US" sz="2000" dirty="0" smtClean="0"/>
              <a:t>The same energy will go into any spring potential kx</a:t>
            </a:r>
            <a:r>
              <a:rPr lang="en-US" sz="2000" baseline="30000" dirty="0" smtClean="0"/>
              <a:t>2</a:t>
            </a:r>
            <a:r>
              <a:rPr lang="en-US" sz="2000" dirty="0" smtClean="0"/>
              <a:t>/2.</a:t>
            </a:r>
          </a:p>
          <a:p>
            <a:pPr lvl="1"/>
            <a:r>
              <a:rPr lang="en-US" sz="2000" dirty="0" smtClean="0"/>
              <a:t>And into </a:t>
            </a:r>
            <a:r>
              <a:rPr lang="en-US" sz="2000" i="1" dirty="0" smtClean="0"/>
              <a:t>any</a:t>
            </a:r>
            <a:r>
              <a:rPr lang="en-US" sz="2000" dirty="0" smtClean="0"/>
              <a:t> “quadratic” mode, i.e. where the energy goes as the square of some number (x, </a:t>
            </a:r>
            <a:r>
              <a:rPr lang="en-US" sz="2000" dirty="0" err="1" smtClean="0"/>
              <a:t>v</a:t>
            </a:r>
            <a:r>
              <a:rPr lang="en-US" sz="2000" baseline="-25000" dirty="0" err="1" smtClean="0"/>
              <a:t>x</a:t>
            </a:r>
            <a:r>
              <a:rPr lang="en-US" sz="2000" dirty="0" smtClean="0"/>
              <a:t>, …) where the density of microstates should be independent of the number. </a:t>
            </a:r>
          </a:p>
          <a:p>
            <a:pPr lvl="2"/>
            <a:r>
              <a:rPr lang="en-US" sz="2000" dirty="0" smtClean="0"/>
              <a:t>Rotations, vibrations, …</a:t>
            </a:r>
          </a:p>
          <a:p>
            <a:r>
              <a:rPr lang="en-US" sz="2000" dirty="0" smtClean="0"/>
              <a:t>Heat </a:t>
            </a:r>
            <a:r>
              <a:rPr lang="en-US" sz="2000" dirty="0"/>
              <a:t>capacity is a measure of how much energy must be added per degree change of T</a:t>
            </a:r>
            <a:r>
              <a:rPr lang="en-US" sz="2000" dirty="0" smtClean="0"/>
              <a:t>.</a:t>
            </a:r>
            <a:br>
              <a:rPr lang="en-US" sz="2000" dirty="0" smtClean="0"/>
            </a:br>
            <a:r>
              <a:rPr lang="en-US" sz="2000" dirty="0" err="1" smtClean="0"/>
              <a:t>Equipartition</a:t>
            </a:r>
            <a:r>
              <a:rPr lang="en-US" sz="2000" dirty="0" smtClean="0"/>
              <a:t> gives </a:t>
            </a:r>
          </a:p>
          <a:p>
            <a:pPr lvl="1"/>
            <a:r>
              <a:rPr lang="en-US" sz="2200" dirty="0" smtClean="0"/>
              <a:t>~ the right heat capacity of most solids at room temperature,</a:t>
            </a:r>
          </a:p>
          <a:p>
            <a:pPr lvl="1"/>
            <a:r>
              <a:rPr lang="en-US" sz="2200" dirty="0" smtClean="0"/>
              <a:t>~ right heat capacity of gases at room temperature. </a:t>
            </a:r>
          </a:p>
          <a:p>
            <a:pPr lvl="1"/>
            <a:r>
              <a:rPr lang="en-US" sz="2000" dirty="0" smtClean="0"/>
              <a:t>Are the deviations important?</a:t>
            </a:r>
            <a:endParaRPr lang="en-US" sz="2000" dirty="0"/>
          </a:p>
        </p:txBody>
      </p:sp>
    </p:spTree>
    <p:extLst>
      <p:ext uri="{BB962C8B-B14F-4D97-AF65-F5344CB8AC3E}">
        <p14:creationId xmlns:p14="http://schemas.microsoft.com/office/powerpoint/2010/main" val="17508607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u="sng" dirty="0">
                <a:solidFill>
                  <a:srgbClr val="C0504D"/>
                </a:solidFill>
              </a:rPr>
              <a:t>Something's </a:t>
            </a:r>
            <a:r>
              <a:rPr lang="en-US" sz="3600" u="sng" dirty="0" smtClean="0">
                <a:solidFill>
                  <a:srgbClr val="C0504D"/>
                </a:solidFill>
              </a:rPr>
              <a:t>Missing</a:t>
            </a:r>
            <a:endParaRPr lang="en-US" sz="3600" dirty="0">
              <a:solidFill>
                <a:srgbClr val="C0504D"/>
              </a:solidFill>
            </a:endParaRPr>
          </a:p>
        </p:txBody>
      </p:sp>
      <p:sp>
        <p:nvSpPr>
          <p:cNvPr id="3" name="Content Placeholder 2"/>
          <p:cNvSpPr>
            <a:spLocks noGrp="1"/>
          </p:cNvSpPr>
          <p:nvPr>
            <p:ph idx="1"/>
          </p:nvPr>
        </p:nvSpPr>
        <p:spPr>
          <a:xfrm>
            <a:off x="7883" y="914400"/>
            <a:ext cx="9144000" cy="4754563"/>
          </a:xfrm>
        </p:spPr>
        <p:txBody>
          <a:bodyPr>
            <a:normAutofit fontScale="70000" lnSpcReduction="20000"/>
          </a:bodyPr>
          <a:lstStyle/>
          <a:p>
            <a:pPr marL="0" indent="0">
              <a:buNone/>
            </a:pPr>
            <a:r>
              <a:rPr lang="en-US" dirty="0"/>
              <a:t>There were two types of problems with classical physics. </a:t>
            </a:r>
            <a:r>
              <a:rPr lang="en-US" dirty="0" smtClean="0"/>
              <a:t/>
            </a:r>
            <a:br>
              <a:rPr lang="en-US" dirty="0" smtClean="0"/>
            </a:br>
            <a:endParaRPr lang="en-US" dirty="0"/>
          </a:p>
          <a:p>
            <a:r>
              <a:rPr lang="en-US" dirty="0"/>
              <a:t>First, there was something very major missing, since there was no explanation of any chemical properties, mechanical properties, phase transitions, colors, </a:t>
            </a:r>
            <a:r>
              <a:rPr lang="en-US" dirty="0" smtClean="0"/>
              <a:t>etc. </a:t>
            </a:r>
            <a:r>
              <a:rPr lang="en-US" dirty="0"/>
              <a:t>of materials- or even an explanation of why the atom wouldn't collapse. So it looked like some whole new set of force laws or something was needed to describe the world at the scale of atoms and molecules. It might seem that filling in these huge missing pieces, where unknown ingredients were needed to make predictions, was a giant task, but one that could be performed within the confines of classical physics. </a:t>
            </a:r>
            <a:r>
              <a:rPr lang="en-US" dirty="0" smtClean="0"/>
              <a:t/>
            </a:r>
            <a:br>
              <a:rPr lang="en-US" dirty="0" smtClean="0"/>
            </a:br>
            <a:endParaRPr lang="en-US" dirty="0"/>
          </a:p>
          <a:p>
            <a:r>
              <a:rPr lang="en-US" dirty="0"/>
              <a:t>Second, and much more serious, there were a small set of problems for which classical physics made predictions that were wrong. We'll follow the track of these problems, because historically it was these sharper problems which led to the new physics.</a:t>
            </a:r>
          </a:p>
          <a:p>
            <a:endParaRPr lang="en-US" dirty="0"/>
          </a:p>
        </p:txBody>
      </p:sp>
      <p:sp>
        <p:nvSpPr>
          <p:cNvPr id="4" name="TextBox 3"/>
          <p:cNvSpPr txBox="1"/>
          <p:nvPr/>
        </p:nvSpPr>
        <p:spPr>
          <a:xfrm>
            <a:off x="1" y="5226784"/>
            <a:ext cx="9144000" cy="1323439"/>
          </a:xfrm>
          <a:prstGeom prst="rect">
            <a:avLst/>
          </a:prstGeom>
          <a:noFill/>
          <a:ln>
            <a:solidFill>
              <a:schemeClr val="accent1"/>
            </a:solidFill>
          </a:ln>
        </p:spPr>
        <p:txBody>
          <a:bodyPr wrap="square" rtlCol="0">
            <a:spAutoFit/>
          </a:bodyPr>
          <a:lstStyle/>
          <a:p>
            <a:r>
              <a:rPr lang="en-US" sz="2000" dirty="0" smtClean="0"/>
              <a:t>We’ll explore these problems and their initial fixes. </a:t>
            </a:r>
            <a:br>
              <a:rPr lang="en-US" sz="2000" dirty="0" smtClean="0"/>
            </a:br>
            <a:r>
              <a:rPr lang="en-US" sz="2000" dirty="0" smtClean="0"/>
              <a:t>Then we’ll shift out of historical mode. because</a:t>
            </a:r>
          </a:p>
          <a:p>
            <a:r>
              <a:rPr lang="en-US" sz="2000" dirty="0" smtClean="0"/>
              <a:t>too many presentations of quantum mechanics give incorrect historical  patches </a:t>
            </a:r>
            <a:br>
              <a:rPr lang="en-US" sz="2000" dirty="0" smtClean="0"/>
            </a:br>
            <a:r>
              <a:rPr lang="en-US" sz="2000" dirty="0" smtClean="0"/>
              <a:t>as if they were currently  used. </a:t>
            </a:r>
            <a:endParaRPr lang="en-US" sz="2000" dirty="0"/>
          </a:p>
        </p:txBody>
      </p:sp>
    </p:spTree>
    <p:extLst>
      <p:ext uri="{BB962C8B-B14F-4D97-AF65-F5344CB8AC3E}">
        <p14:creationId xmlns:p14="http://schemas.microsoft.com/office/powerpoint/2010/main" val="1744332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u="sng" dirty="0">
                <a:solidFill>
                  <a:srgbClr val="C0504D"/>
                </a:solidFill>
              </a:rPr>
              <a:t>The black body problem</a:t>
            </a:r>
            <a:endParaRPr lang="en-US" sz="3600" dirty="0">
              <a:solidFill>
                <a:srgbClr val="C0504D"/>
              </a:solidFill>
            </a:endParaRPr>
          </a:p>
        </p:txBody>
      </p:sp>
      <p:sp>
        <p:nvSpPr>
          <p:cNvPr id="3" name="Content Placeholder 2"/>
          <p:cNvSpPr>
            <a:spLocks noGrp="1"/>
          </p:cNvSpPr>
          <p:nvPr>
            <p:ph idx="1"/>
          </p:nvPr>
        </p:nvSpPr>
        <p:spPr>
          <a:xfrm>
            <a:off x="0" y="1143000"/>
            <a:ext cx="9144000" cy="4983163"/>
          </a:xfrm>
        </p:spPr>
        <p:txBody>
          <a:bodyPr>
            <a:normAutofit fontScale="70000" lnSpcReduction="20000"/>
          </a:bodyPr>
          <a:lstStyle/>
          <a:p>
            <a:r>
              <a:rPr lang="en-US" dirty="0" err="1" smtClean="0"/>
              <a:t>Equipartition</a:t>
            </a:r>
            <a:r>
              <a:rPr lang="en-US" dirty="0" smtClean="0"/>
              <a:t> </a:t>
            </a:r>
            <a:r>
              <a:rPr lang="en-US" dirty="0"/>
              <a:t>of energy. </a:t>
            </a:r>
            <a:r>
              <a:rPr lang="en-US" dirty="0" smtClean="0"/>
              <a:t>In thermal </a:t>
            </a:r>
            <a:r>
              <a:rPr lang="en-US" dirty="0"/>
              <a:t>equilibrium, the average amount of energy in each “mode” of motion is </a:t>
            </a:r>
            <a:r>
              <a:rPr lang="en-US" dirty="0" err="1"/>
              <a:t>kT</a:t>
            </a:r>
            <a:r>
              <a:rPr lang="en-US" dirty="0"/>
              <a:t>/2. (k is </a:t>
            </a:r>
            <a:r>
              <a:rPr lang="en-US" dirty="0" err="1"/>
              <a:t>Boltzman’s</a:t>
            </a:r>
            <a:r>
              <a:rPr lang="en-US" dirty="0"/>
              <a:t> constant, T is absolute temperature)</a:t>
            </a:r>
          </a:p>
          <a:p>
            <a:pPr lvl="1"/>
            <a:r>
              <a:rPr lang="en-US" dirty="0"/>
              <a:t>A mode of motion is an independent motion.  For example, motion of each molecule along x, y, and z are three modes. Rotation and vibration also, depending on molecular structure.</a:t>
            </a:r>
          </a:p>
          <a:p>
            <a:r>
              <a:rPr lang="en-US" dirty="0"/>
              <a:t>What about the thermodynamics of waves (</a:t>
            </a:r>
            <a:r>
              <a:rPr lang="en-US" i="1" dirty="0"/>
              <a:t>e.g.</a:t>
            </a:r>
            <a:r>
              <a:rPr lang="en-US" dirty="0"/>
              <a:t>, light)?  We know that hot objects emit </a:t>
            </a:r>
            <a:r>
              <a:rPr lang="en-US" dirty="0" smtClean="0"/>
              <a:t>light. How much? What colors?</a:t>
            </a:r>
            <a:endParaRPr lang="en-US" dirty="0"/>
          </a:p>
          <a:p>
            <a:r>
              <a:rPr lang="en-US" dirty="0"/>
              <a:t>Consider waves on a string (or light in a mirrored box).  The modes consist of the various standing waves:</a:t>
            </a:r>
          </a:p>
          <a:p>
            <a:r>
              <a:rPr lang="en-US" dirty="0"/>
              <a:t>There are an</a:t>
            </a:r>
            <a:r>
              <a:rPr lang="en-US" dirty="0">
                <a:latin typeface="+mj-lt"/>
              </a:rPr>
              <a:t> </a:t>
            </a:r>
            <a:r>
              <a:rPr lang="en-US" dirty="0" smtClean="0">
                <a:latin typeface="+mj-lt"/>
              </a:rPr>
              <a:t>infinite </a:t>
            </a:r>
            <a:r>
              <a:rPr lang="en-US" dirty="0" smtClean="0"/>
              <a:t>number of modes at very short wavelengths (high frequency).  Then </a:t>
            </a:r>
            <a:r>
              <a:rPr lang="en-US" dirty="0" err="1" smtClean="0"/>
              <a:t>equipartition</a:t>
            </a:r>
            <a:r>
              <a:rPr lang="en-US" dirty="0" smtClean="0"/>
              <a:t> would imply </a:t>
            </a:r>
            <a:r>
              <a:rPr lang="en-US" dirty="0"/>
              <a:t>that there should be infinite energy in the EM radiation at any finite </a:t>
            </a:r>
            <a:r>
              <a:rPr lang="en-US" dirty="0" smtClean="0"/>
              <a:t>T. </a:t>
            </a:r>
            <a:r>
              <a:rPr lang="en-US" dirty="0"/>
              <a:t>We would all be glowing infinitely brightly! </a:t>
            </a:r>
          </a:p>
          <a:p>
            <a:pPr lvl="1"/>
            <a:r>
              <a:rPr lang="en-US" dirty="0" smtClean="0"/>
              <a:t>This </a:t>
            </a:r>
            <a:r>
              <a:rPr lang="en-US" dirty="0"/>
              <a:t>is called the ultraviolet catastrophe, because the infinite amount of energy appears in the high-frequency (ultraviolet and higher) modes.</a:t>
            </a:r>
          </a:p>
          <a:p>
            <a:pPr marL="0" indent="0">
              <a:buNone/>
            </a:pPr>
            <a:endParaRPr lang="en-US" dirty="0"/>
          </a:p>
        </p:txBody>
      </p:sp>
    </p:spTree>
    <p:extLst>
      <p:ext uri="{BB962C8B-B14F-4D97-AF65-F5344CB8AC3E}">
        <p14:creationId xmlns:p14="http://schemas.microsoft.com/office/powerpoint/2010/main" val="98900768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600" dirty="0" smtClean="0">
                <a:solidFill>
                  <a:srgbClr val="C0504D"/>
                </a:solidFill>
              </a:rPr>
              <a:t>Limits to </a:t>
            </a:r>
            <a:r>
              <a:rPr lang="en-US" sz="3600" dirty="0" err="1" smtClean="0">
                <a:solidFill>
                  <a:srgbClr val="C0504D"/>
                </a:solidFill>
              </a:rPr>
              <a:t>Equipartition</a:t>
            </a:r>
            <a:r>
              <a:rPr lang="en-US" sz="3600" dirty="0" smtClean="0">
                <a:solidFill>
                  <a:srgbClr val="C0504D"/>
                </a:solidFill>
              </a:rPr>
              <a:t> for Light</a:t>
            </a:r>
            <a:endParaRPr lang="en-US" sz="3600" dirty="0">
              <a:solidFill>
                <a:srgbClr val="C0504D"/>
              </a:solidFill>
            </a:endParaRPr>
          </a:p>
        </p:txBody>
      </p:sp>
      <p:sp>
        <p:nvSpPr>
          <p:cNvPr id="3" name="Content Placeholder 2"/>
          <p:cNvSpPr>
            <a:spLocks noGrp="1"/>
          </p:cNvSpPr>
          <p:nvPr>
            <p:ph idx="1"/>
          </p:nvPr>
        </p:nvSpPr>
        <p:spPr>
          <a:xfrm>
            <a:off x="-49800" y="641358"/>
            <a:ext cx="6065356" cy="858272"/>
          </a:xfrm>
        </p:spPr>
        <p:txBody>
          <a:bodyPr/>
          <a:lstStyle/>
          <a:p>
            <a:r>
              <a:rPr lang="en-US" sz="2000" dirty="0" err="1"/>
              <a:t>Equipartition</a:t>
            </a:r>
            <a:r>
              <a:rPr lang="en-US" sz="2000" dirty="0"/>
              <a:t> worked up to some frequency (which depends on T) but not at higher </a:t>
            </a:r>
            <a:r>
              <a:rPr lang="en-US" sz="2000" dirty="0" smtClean="0"/>
              <a:t>frequencies</a:t>
            </a:r>
            <a:endParaRPr lang="en-US" sz="2000" dirty="0"/>
          </a:p>
        </p:txBody>
      </p:sp>
      <p:grpSp>
        <p:nvGrpSpPr>
          <p:cNvPr id="15" name="Group 91"/>
          <p:cNvGrpSpPr>
            <a:grpSpLocks/>
          </p:cNvGrpSpPr>
          <p:nvPr/>
        </p:nvGrpSpPr>
        <p:grpSpPr bwMode="auto">
          <a:xfrm>
            <a:off x="483164" y="1362196"/>
            <a:ext cx="3860236" cy="2336977"/>
            <a:chOff x="2896" y="1368"/>
            <a:chExt cx="2548" cy="1872"/>
          </a:xfrm>
        </p:grpSpPr>
        <p:pic>
          <p:nvPicPr>
            <p:cNvPr id="1123" name="Picture 9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6" y="1368"/>
              <a:ext cx="2548" cy="1872"/>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40"/>
                    </a:outerShdw>
                  </a:effectLst>
                </a14:hiddenEffects>
              </a:ext>
            </a:extLst>
          </p:spPr>
        </p:pic>
        <p:grpSp>
          <p:nvGrpSpPr>
            <p:cNvPr id="17" name="Group 93"/>
            <p:cNvGrpSpPr>
              <a:grpSpLocks/>
            </p:cNvGrpSpPr>
            <p:nvPr/>
          </p:nvGrpSpPr>
          <p:grpSpPr bwMode="auto">
            <a:xfrm>
              <a:off x="3584" y="2534"/>
              <a:ext cx="1041" cy="450"/>
              <a:chOff x="3584" y="2534"/>
              <a:chExt cx="1041" cy="450"/>
            </a:xfrm>
          </p:grpSpPr>
          <p:sp>
            <p:nvSpPr>
              <p:cNvPr id="19" name="Rectangle 98"/>
              <p:cNvSpPr>
                <a:spLocks noChangeArrowheads="1"/>
              </p:cNvSpPr>
              <p:nvPr/>
            </p:nvSpPr>
            <p:spPr bwMode="auto">
              <a:xfrm>
                <a:off x="3591" y="2534"/>
                <a:ext cx="1034" cy="368"/>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40"/>
                      </a:outerShdw>
                    </a:effectLst>
                  </a14:hiddenEffects>
                </a:ext>
              </a:extLst>
            </p:spPr>
            <p:txBody>
              <a:bodyPr vert="horz" wrap="square" lIns="90488" tIns="44450" rIns="90488" bIns="4445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C0C0"/>
                    </a:solidFill>
                    <a:effectLst/>
                    <a:latin typeface="Arial" pitchFamily="34" charset="0"/>
                    <a:ea typeface="Times New Roman" pitchFamily="18" charset="0"/>
                    <a:cs typeface="Arial" pitchFamily="34" charset="0"/>
                  </a:rPr>
                  <a:t>o</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Data</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pitchFamily="34" charset="0"/>
                    <a:ea typeface="Times New Roman" pitchFamily="18" charset="0"/>
                    <a:cs typeface="Arial" pitchFamily="34" charset="0"/>
                  </a:rPr>
                  <a:t> </a:t>
                </a:r>
                <a:r>
                  <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Theory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AutoShape 97"/>
              <p:cNvSpPr>
                <a:spLocks noChangeArrowheads="1"/>
              </p:cNvSpPr>
              <p:nvPr/>
            </p:nvSpPr>
            <p:spPr bwMode="auto">
              <a:xfrm>
                <a:off x="3584" y="2544"/>
                <a:ext cx="1000" cy="440"/>
              </a:xfrm>
              <a:prstGeom prst="roundRect">
                <a:avLst>
                  <a:gd name="adj" fmla="val 12495"/>
                </a:avLst>
              </a:prstGeom>
              <a:noFill/>
              <a:ln w="25400">
                <a:solidFill>
                  <a:srgbClr val="FF00FF"/>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rgbClr val="000040"/>
                      </a:outerShdw>
                    </a:effectLst>
                  </a14:hiddenEffects>
                </a:ext>
              </a:extLst>
            </p:spPr>
            <p:txBody>
              <a:bodyPr vert="horz" wrap="square" lIns="91440" tIns="45720" rIns="91440" bIns="45720" numCol="1" anchor="ctr" anchorCtr="0" compatLnSpc="1">
                <a:prstTxWarp prst="textNoShape">
                  <a:avLst/>
                </a:prstTxWarp>
              </a:bodyPr>
              <a:lstStyle/>
              <a:p>
                <a:endParaRPr lang="en-US"/>
              </a:p>
            </p:txBody>
          </p:sp>
          <p:sp>
            <p:nvSpPr>
              <p:cNvPr id="21" name="Arc 96"/>
              <p:cNvSpPr>
                <a:spLocks/>
              </p:cNvSpPr>
              <p:nvPr/>
            </p:nvSpPr>
            <p:spPr bwMode="auto">
              <a:xfrm rot="16200000">
                <a:off x="3623" y="2794"/>
                <a:ext cx="139" cy="104"/>
              </a:xfrm>
              <a:custGeom>
                <a:avLst/>
                <a:gdLst>
                  <a:gd name="G0" fmla="+- 21600 0 0"/>
                  <a:gd name="G1" fmla="+- 21599 0 0"/>
                  <a:gd name="G2" fmla="+- 21600 0 0"/>
                  <a:gd name="T0" fmla="*/ 0 w 21600"/>
                  <a:gd name="T1" fmla="*/ 21599 h 21599"/>
                  <a:gd name="T2" fmla="*/ 21445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9"/>
                    </a:moveTo>
                    <a:cubicBezTo>
                      <a:pt x="0" y="9730"/>
                      <a:pt x="9576" y="84"/>
                      <a:pt x="21444" y="-1"/>
                    </a:cubicBezTo>
                  </a:path>
                  <a:path w="21600" h="21599" stroke="0" extrusionOk="0">
                    <a:moveTo>
                      <a:pt x="0" y="21599"/>
                    </a:moveTo>
                    <a:cubicBezTo>
                      <a:pt x="0" y="9730"/>
                      <a:pt x="9576" y="84"/>
                      <a:pt x="21444" y="-1"/>
                    </a:cubicBezTo>
                    <a:lnTo>
                      <a:pt x="21600" y="21599"/>
                    </a:lnTo>
                    <a:close/>
                  </a:path>
                </a:pathLst>
              </a:custGeom>
              <a:noFill/>
              <a:ln w="12700" cap="rnd">
                <a:solidFill>
                  <a:srgbClr val="618FFD"/>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rgbClr val="000040"/>
                      </a:outerShdw>
                    </a:effectLst>
                  </a14:hiddenEffects>
                </a:ext>
              </a:extLst>
            </p:spPr>
            <p:txBody>
              <a:bodyPr vert="horz" wrap="square" lIns="91440" tIns="45720" rIns="91440" bIns="45720" numCol="1" anchor="ctr" anchorCtr="0" compatLnSpc="1">
                <a:prstTxWarp prst="textNoShape">
                  <a:avLst/>
                </a:prstTxWarp>
              </a:bodyPr>
              <a:lstStyle/>
              <a:p>
                <a:endParaRPr lang="en-US"/>
              </a:p>
            </p:txBody>
          </p:sp>
          <p:sp>
            <p:nvSpPr>
              <p:cNvPr id="22" name="Line 95"/>
              <p:cNvSpPr>
                <a:spLocks noChangeShapeType="1"/>
              </p:cNvSpPr>
              <p:nvPr/>
            </p:nvSpPr>
            <p:spPr bwMode="auto">
              <a:xfrm>
                <a:off x="3764" y="2840"/>
                <a:ext cx="264" cy="0"/>
              </a:xfrm>
              <a:prstGeom prst="line">
                <a:avLst/>
              </a:prstGeom>
              <a:noFill/>
              <a:ln w="12700">
                <a:solidFill>
                  <a:srgbClr val="618FF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40"/>
                      </a:outerShdw>
                    </a:effectLst>
                  </a14:hiddenEffects>
                </a:ext>
              </a:extLst>
            </p:spPr>
            <p:txBody>
              <a:bodyPr vert="horz" wrap="square" lIns="91440" tIns="45720" rIns="91440" bIns="45720" numCol="1" anchor="ctr" anchorCtr="0" compatLnSpc="1">
                <a:prstTxWarp prst="textNoShape">
                  <a:avLst/>
                </a:prstTxWarp>
              </a:bodyPr>
              <a:lstStyle/>
              <a:p>
                <a:endParaRPr lang="en-US"/>
              </a:p>
            </p:txBody>
          </p:sp>
          <p:sp>
            <p:nvSpPr>
              <p:cNvPr id="23" name="Line 94"/>
              <p:cNvSpPr>
                <a:spLocks noChangeShapeType="1"/>
              </p:cNvSpPr>
              <p:nvPr/>
            </p:nvSpPr>
            <p:spPr bwMode="auto">
              <a:xfrm>
                <a:off x="3764" y="2688"/>
                <a:ext cx="264" cy="0"/>
              </a:xfrm>
              <a:prstGeom prst="line">
                <a:avLst/>
              </a:prstGeom>
              <a:noFill/>
              <a:ln w="12700">
                <a:solidFill>
                  <a:srgbClr val="618FF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40"/>
                      </a:outerShdw>
                    </a:effectLst>
                  </a14:hiddenEffects>
                </a:ext>
              </a:extLst>
            </p:spPr>
            <p:txBody>
              <a:bodyPr vert="horz" wrap="square" lIns="91440" tIns="45720" rIns="91440" bIns="45720" numCol="1" anchor="ctr" anchorCtr="0" compatLnSpc="1">
                <a:prstTxWarp prst="textNoShape">
                  <a:avLst/>
                </a:prstTxWarp>
              </a:bodyPr>
              <a:lstStyle/>
              <a:p>
                <a:endParaRPr lang="en-US"/>
              </a:p>
            </p:txBody>
          </p:sp>
        </p:grpSp>
        <p:sp>
          <p:nvSpPr>
            <p:cNvPr id="18" name="AutoShape 92"/>
            <p:cNvSpPr>
              <a:spLocks noChangeArrowheads="1"/>
            </p:cNvSpPr>
            <p:nvPr/>
          </p:nvSpPr>
          <p:spPr bwMode="auto">
            <a:xfrm>
              <a:off x="4220" y="1740"/>
              <a:ext cx="528" cy="120"/>
            </a:xfrm>
            <a:prstGeom prst="roundRect">
              <a:avLst>
                <a:gd name="adj" fmla="val 12495"/>
              </a:avLst>
            </a:prstGeom>
            <a:noFill/>
            <a:ln w="12700">
              <a:solidFill>
                <a:srgbClr val="FF00FF"/>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rgbClr val="000040"/>
                    </a:outerShdw>
                  </a:effectLst>
                </a14:hiddenEffects>
              </a:ext>
            </a:extLst>
          </p:spPr>
          <p:txBody>
            <a:bodyPr vert="horz" wrap="square" lIns="91440" tIns="45720" rIns="91440" bIns="45720" numCol="1" anchor="ctr" anchorCtr="0" compatLnSpc="1">
              <a:prstTxWarp prst="textNoShape">
                <a:avLst/>
              </a:prstTxWarp>
            </a:bodyPr>
            <a:lstStyle/>
            <a:p>
              <a:endParaRPr lang="en-US"/>
            </a:p>
          </p:txBody>
        </p:sp>
      </p:grpSp>
      <p:grpSp>
        <p:nvGrpSpPr>
          <p:cNvPr id="24" name="Group 13"/>
          <p:cNvGrpSpPr>
            <a:grpSpLocks/>
          </p:cNvGrpSpPr>
          <p:nvPr/>
        </p:nvGrpSpPr>
        <p:grpSpPr bwMode="auto">
          <a:xfrm>
            <a:off x="5793586" y="772528"/>
            <a:ext cx="3045460" cy="2926644"/>
            <a:chOff x="7344" y="3600"/>
            <a:chExt cx="4796" cy="4608"/>
          </a:xfrm>
        </p:grpSpPr>
        <p:sp>
          <p:nvSpPr>
            <p:cNvPr id="25" name="Text Box 88"/>
            <p:cNvSpPr txBox="1">
              <a:spLocks noChangeArrowheads="1"/>
            </p:cNvSpPr>
            <p:nvPr/>
          </p:nvSpPr>
          <p:spPr bwMode="auto">
            <a:xfrm>
              <a:off x="7344" y="7632"/>
              <a:ext cx="4796"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a:ea typeface="Times New Roman" pitchFamily="18" charset="0"/>
                  <a:cs typeface="Times New Roman" pitchFamily="18" charset="0"/>
                </a:rPr>
                <a:t>hf</a:t>
              </a:r>
              <a:r>
                <a:rPr kumimoji="0" lang="en-US" sz="18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r>
                <a:rPr kumimoji="0" lang="en-US" sz="1800" b="0" i="0" u="none" strike="noStrike" cap="none" normalizeH="0" baseline="0" dirty="0" err="1" smtClean="0">
                  <a:ln>
                    <a:noFill/>
                  </a:ln>
                  <a:solidFill>
                    <a:schemeClr val="tx1"/>
                  </a:solidFill>
                  <a:effectLst/>
                  <a:latin typeface="Times"/>
                  <a:ea typeface="Times New Roman" pitchFamily="18" charset="0"/>
                  <a:cs typeface="Times New Roman" pitchFamily="18" charset="0"/>
                </a:rPr>
                <a:t>kT</a:t>
              </a:r>
              <a:r>
                <a:rPr kumimoji="0" lang="en-US" sz="1800" b="0" i="0" u="none" strike="noStrike" cap="none" normalizeH="0" baseline="0" dirty="0" smtClean="0">
                  <a:ln>
                    <a:noFill/>
                  </a:ln>
                  <a:solidFill>
                    <a:schemeClr val="tx1"/>
                  </a:solidFill>
                  <a:effectLst/>
                  <a:latin typeface="Times"/>
                  <a:ea typeface="Times New Roman" pitchFamily="18" charset="0"/>
                  <a:cs typeface="Times New Roman" pitchFamily="18" charset="0"/>
                </a:rPr>
                <a:t> </a:t>
              </a:r>
              <a:r>
                <a:rPr lang="en-US" sz="800" dirty="0" smtClean="0">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Times"/>
                  <a:ea typeface="Times New Roman" pitchFamily="18" charset="0"/>
                  <a:cs typeface="Times New Roman" pitchFamily="18" charset="0"/>
                </a:rPr>
                <a:t>(h is Planck's constant)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6" name="Group 14"/>
            <p:cNvGrpSpPr>
              <a:grpSpLocks/>
            </p:cNvGrpSpPr>
            <p:nvPr/>
          </p:nvGrpSpPr>
          <p:grpSpPr bwMode="auto">
            <a:xfrm>
              <a:off x="7344" y="3600"/>
              <a:ext cx="4032" cy="3744"/>
              <a:chOff x="7344" y="3600"/>
              <a:chExt cx="4032" cy="3744"/>
            </a:xfrm>
          </p:grpSpPr>
          <p:sp>
            <p:nvSpPr>
              <p:cNvPr id="27" name="Text Box 87"/>
              <p:cNvSpPr txBox="1">
                <a:spLocks noChangeArrowheads="1"/>
              </p:cNvSpPr>
              <p:nvPr/>
            </p:nvSpPr>
            <p:spPr bwMode="auto">
              <a:xfrm>
                <a:off x="8784" y="3600"/>
                <a:ext cx="2448" cy="8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a:ea typeface="Times New Roman" pitchFamily="18" charset="0"/>
                    <a:cs typeface="Times New Roman" pitchFamily="18" charset="0"/>
                  </a:rPr>
                  <a:t>Power vs f</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8" name="Group 19"/>
              <p:cNvGrpSpPr>
                <a:grpSpLocks/>
              </p:cNvGrpSpPr>
              <p:nvPr/>
            </p:nvGrpSpPr>
            <p:grpSpPr bwMode="auto">
              <a:xfrm>
                <a:off x="7344" y="4320"/>
                <a:ext cx="4032" cy="3024"/>
                <a:chOff x="2832" y="1248"/>
                <a:chExt cx="2368" cy="1435"/>
              </a:xfrm>
            </p:grpSpPr>
            <p:sp>
              <p:nvSpPr>
                <p:cNvPr id="1121" name="Rectangle 86"/>
                <p:cNvSpPr>
                  <a:spLocks noChangeArrowheads="1"/>
                </p:cNvSpPr>
                <p:nvPr/>
              </p:nvSpPr>
              <p:spPr bwMode="auto">
                <a:xfrm>
                  <a:off x="2832" y="1248"/>
                  <a:ext cx="2304" cy="13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2" name="Rectangle 85"/>
                <p:cNvSpPr>
                  <a:spLocks noChangeArrowheads="1"/>
                </p:cNvSpPr>
                <p:nvPr/>
              </p:nvSpPr>
              <p:spPr bwMode="auto">
                <a:xfrm>
                  <a:off x="2832" y="1248"/>
                  <a:ext cx="2304" cy="13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4" name="Rectangle 84"/>
                <p:cNvSpPr>
                  <a:spLocks noChangeArrowheads="1"/>
                </p:cNvSpPr>
                <p:nvPr/>
              </p:nvSpPr>
              <p:spPr bwMode="auto">
                <a:xfrm>
                  <a:off x="2832" y="1248"/>
                  <a:ext cx="2304" cy="13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5" name="Line 83"/>
                <p:cNvSpPr>
                  <a:spLocks noChangeShapeType="1"/>
                </p:cNvSpPr>
                <p:nvPr/>
              </p:nvSpPr>
              <p:spPr bwMode="auto">
                <a:xfrm flipV="1">
                  <a:off x="3416" y="2505"/>
                  <a:ext cx="1" cy="1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6" name="Rectangle 82"/>
                <p:cNvSpPr>
                  <a:spLocks noChangeArrowheads="1"/>
                </p:cNvSpPr>
                <p:nvPr/>
              </p:nvSpPr>
              <p:spPr bwMode="auto">
                <a:xfrm>
                  <a:off x="3392" y="2543"/>
                  <a:ext cx="11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 name="Line 81"/>
                <p:cNvSpPr>
                  <a:spLocks noChangeShapeType="1"/>
                </p:cNvSpPr>
                <p:nvPr/>
              </p:nvSpPr>
              <p:spPr bwMode="auto">
                <a:xfrm flipV="1">
                  <a:off x="3832" y="2505"/>
                  <a:ext cx="1" cy="1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8" name="Rectangle 80"/>
                <p:cNvSpPr>
                  <a:spLocks noChangeArrowheads="1"/>
                </p:cNvSpPr>
                <p:nvPr/>
              </p:nvSpPr>
              <p:spPr bwMode="auto">
                <a:xfrm>
                  <a:off x="3808" y="2543"/>
                  <a:ext cx="11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9" name="Line 79"/>
                <p:cNvSpPr>
                  <a:spLocks noChangeShapeType="1"/>
                </p:cNvSpPr>
                <p:nvPr/>
              </p:nvSpPr>
              <p:spPr bwMode="auto">
                <a:xfrm flipV="1">
                  <a:off x="4240" y="2505"/>
                  <a:ext cx="1" cy="1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0" name="Rectangle 78"/>
                <p:cNvSpPr>
                  <a:spLocks noChangeArrowheads="1"/>
                </p:cNvSpPr>
                <p:nvPr/>
              </p:nvSpPr>
              <p:spPr bwMode="auto">
                <a:xfrm>
                  <a:off x="4224" y="2543"/>
                  <a:ext cx="11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1" name="Line 77"/>
                <p:cNvSpPr>
                  <a:spLocks noChangeShapeType="1"/>
                </p:cNvSpPr>
                <p:nvPr/>
              </p:nvSpPr>
              <p:spPr bwMode="auto">
                <a:xfrm flipV="1">
                  <a:off x="4656" y="2505"/>
                  <a:ext cx="1" cy="1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2" name="Rectangle 76"/>
                <p:cNvSpPr>
                  <a:spLocks noChangeArrowheads="1"/>
                </p:cNvSpPr>
                <p:nvPr/>
              </p:nvSpPr>
              <p:spPr bwMode="auto">
                <a:xfrm>
                  <a:off x="4640" y="2543"/>
                  <a:ext cx="11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3" name="Line 75"/>
                <p:cNvSpPr>
                  <a:spLocks noChangeShapeType="1"/>
                </p:cNvSpPr>
                <p:nvPr/>
              </p:nvSpPr>
              <p:spPr bwMode="auto">
                <a:xfrm flipV="1">
                  <a:off x="5072" y="2505"/>
                  <a:ext cx="1" cy="1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4" name="Rectangle 74"/>
                <p:cNvSpPr>
                  <a:spLocks noChangeArrowheads="1"/>
                </p:cNvSpPr>
                <p:nvPr/>
              </p:nvSpPr>
              <p:spPr bwMode="auto">
                <a:xfrm>
                  <a:off x="5032" y="2543"/>
                  <a:ext cx="168"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5" name="Line 73"/>
                <p:cNvSpPr>
                  <a:spLocks noChangeShapeType="1"/>
                </p:cNvSpPr>
                <p:nvPr/>
              </p:nvSpPr>
              <p:spPr bwMode="auto">
                <a:xfrm flipV="1">
                  <a:off x="3104"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6" name="Line 72"/>
                <p:cNvSpPr>
                  <a:spLocks noChangeShapeType="1"/>
                </p:cNvSpPr>
                <p:nvPr/>
              </p:nvSpPr>
              <p:spPr bwMode="auto">
                <a:xfrm flipV="1">
                  <a:off x="3208"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7" name="Line 71"/>
                <p:cNvSpPr>
                  <a:spLocks noChangeShapeType="1"/>
                </p:cNvSpPr>
                <p:nvPr/>
              </p:nvSpPr>
              <p:spPr bwMode="auto">
                <a:xfrm flipV="1">
                  <a:off x="3312"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8" name="Line 70"/>
                <p:cNvSpPr>
                  <a:spLocks noChangeShapeType="1"/>
                </p:cNvSpPr>
                <p:nvPr/>
              </p:nvSpPr>
              <p:spPr bwMode="auto">
                <a:xfrm flipV="1">
                  <a:off x="3520"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9" name="Line 69"/>
                <p:cNvSpPr>
                  <a:spLocks noChangeShapeType="1"/>
                </p:cNvSpPr>
                <p:nvPr/>
              </p:nvSpPr>
              <p:spPr bwMode="auto">
                <a:xfrm flipV="1">
                  <a:off x="3624"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0" name="Line 68"/>
                <p:cNvSpPr>
                  <a:spLocks noChangeShapeType="1"/>
                </p:cNvSpPr>
                <p:nvPr/>
              </p:nvSpPr>
              <p:spPr bwMode="auto">
                <a:xfrm flipV="1">
                  <a:off x="3728"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1" name="Line 67"/>
                <p:cNvSpPr>
                  <a:spLocks noChangeShapeType="1"/>
                </p:cNvSpPr>
                <p:nvPr/>
              </p:nvSpPr>
              <p:spPr bwMode="auto">
                <a:xfrm flipV="1">
                  <a:off x="3936"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2" name="Line 66"/>
                <p:cNvSpPr>
                  <a:spLocks noChangeShapeType="1"/>
                </p:cNvSpPr>
                <p:nvPr/>
              </p:nvSpPr>
              <p:spPr bwMode="auto">
                <a:xfrm flipV="1">
                  <a:off x="4032"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3" name="Line 65"/>
                <p:cNvSpPr>
                  <a:spLocks noChangeShapeType="1"/>
                </p:cNvSpPr>
                <p:nvPr/>
              </p:nvSpPr>
              <p:spPr bwMode="auto">
                <a:xfrm flipV="1">
                  <a:off x="4136"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4" name="Line 64"/>
                <p:cNvSpPr>
                  <a:spLocks noChangeShapeType="1"/>
                </p:cNvSpPr>
                <p:nvPr/>
              </p:nvSpPr>
              <p:spPr bwMode="auto">
                <a:xfrm flipV="1">
                  <a:off x="4344"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5" name="Line 63"/>
                <p:cNvSpPr>
                  <a:spLocks noChangeShapeType="1"/>
                </p:cNvSpPr>
                <p:nvPr/>
              </p:nvSpPr>
              <p:spPr bwMode="auto">
                <a:xfrm flipV="1">
                  <a:off x="4448"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6" name="Line 62"/>
                <p:cNvSpPr>
                  <a:spLocks noChangeShapeType="1"/>
                </p:cNvSpPr>
                <p:nvPr/>
              </p:nvSpPr>
              <p:spPr bwMode="auto">
                <a:xfrm flipV="1">
                  <a:off x="4552"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7" name="Line 61"/>
                <p:cNvSpPr>
                  <a:spLocks noChangeShapeType="1"/>
                </p:cNvSpPr>
                <p:nvPr/>
              </p:nvSpPr>
              <p:spPr bwMode="auto">
                <a:xfrm flipV="1">
                  <a:off x="4760"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8" name="Line 60"/>
                <p:cNvSpPr>
                  <a:spLocks noChangeShapeType="1"/>
                </p:cNvSpPr>
                <p:nvPr/>
              </p:nvSpPr>
              <p:spPr bwMode="auto">
                <a:xfrm flipV="1">
                  <a:off x="4864"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9" name="Line 59"/>
                <p:cNvSpPr>
                  <a:spLocks noChangeShapeType="1"/>
                </p:cNvSpPr>
                <p:nvPr/>
              </p:nvSpPr>
              <p:spPr bwMode="auto">
                <a:xfrm flipV="1">
                  <a:off x="4968" y="2512"/>
                  <a:ext cx="1" cy="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0" name="Line 58"/>
                <p:cNvSpPr>
                  <a:spLocks noChangeShapeType="1"/>
                </p:cNvSpPr>
                <p:nvPr/>
              </p:nvSpPr>
              <p:spPr bwMode="auto">
                <a:xfrm>
                  <a:off x="2944" y="2520"/>
                  <a:ext cx="218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1" name="Line 57"/>
                <p:cNvSpPr>
                  <a:spLocks noChangeShapeType="1"/>
                </p:cNvSpPr>
                <p:nvPr/>
              </p:nvSpPr>
              <p:spPr bwMode="auto">
                <a:xfrm>
                  <a:off x="3000" y="2342"/>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4" name="Rectangle 56"/>
                <p:cNvSpPr>
                  <a:spLocks noChangeArrowheads="1"/>
                </p:cNvSpPr>
                <p:nvPr/>
              </p:nvSpPr>
              <p:spPr bwMode="auto">
                <a:xfrm>
                  <a:off x="2856" y="2295"/>
                  <a:ext cx="22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5" name="Line 55"/>
                <p:cNvSpPr>
                  <a:spLocks noChangeShapeType="1"/>
                </p:cNvSpPr>
                <p:nvPr/>
              </p:nvSpPr>
              <p:spPr bwMode="auto">
                <a:xfrm>
                  <a:off x="3000" y="2171"/>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Rectangle 54"/>
                <p:cNvSpPr>
                  <a:spLocks noChangeArrowheads="1"/>
                </p:cNvSpPr>
                <p:nvPr/>
              </p:nvSpPr>
              <p:spPr bwMode="auto">
                <a:xfrm>
                  <a:off x="2856" y="2124"/>
                  <a:ext cx="22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7" name="Line 53"/>
                <p:cNvSpPr>
                  <a:spLocks noChangeShapeType="1"/>
                </p:cNvSpPr>
                <p:nvPr/>
              </p:nvSpPr>
              <p:spPr bwMode="auto">
                <a:xfrm>
                  <a:off x="3000" y="1993"/>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9" name="Rectangle 52"/>
                <p:cNvSpPr>
                  <a:spLocks noChangeArrowheads="1"/>
                </p:cNvSpPr>
                <p:nvPr/>
              </p:nvSpPr>
              <p:spPr bwMode="auto">
                <a:xfrm>
                  <a:off x="2856" y="1946"/>
                  <a:ext cx="22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Line 51"/>
                <p:cNvSpPr>
                  <a:spLocks noChangeShapeType="1"/>
                </p:cNvSpPr>
                <p:nvPr/>
              </p:nvSpPr>
              <p:spPr bwMode="auto">
                <a:xfrm>
                  <a:off x="3000" y="1822"/>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1" name="Rectangle 50"/>
                <p:cNvSpPr>
                  <a:spLocks noChangeArrowheads="1"/>
                </p:cNvSpPr>
                <p:nvPr/>
              </p:nvSpPr>
              <p:spPr bwMode="auto">
                <a:xfrm>
                  <a:off x="2856" y="1775"/>
                  <a:ext cx="22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0.8</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Line 49"/>
                <p:cNvSpPr>
                  <a:spLocks noChangeShapeType="1"/>
                </p:cNvSpPr>
                <p:nvPr/>
              </p:nvSpPr>
              <p:spPr bwMode="auto">
                <a:xfrm>
                  <a:off x="3000" y="1644"/>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3" name="Rectangle 48"/>
                <p:cNvSpPr>
                  <a:spLocks noChangeArrowheads="1"/>
                </p:cNvSpPr>
                <p:nvPr/>
              </p:nvSpPr>
              <p:spPr bwMode="auto">
                <a:xfrm>
                  <a:off x="2936" y="1597"/>
                  <a:ext cx="11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Line 47"/>
                <p:cNvSpPr>
                  <a:spLocks noChangeShapeType="1"/>
                </p:cNvSpPr>
                <p:nvPr/>
              </p:nvSpPr>
              <p:spPr bwMode="auto">
                <a:xfrm>
                  <a:off x="3000" y="1473"/>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5" name="Rectangle 46"/>
                <p:cNvSpPr>
                  <a:spLocks noChangeArrowheads="1"/>
                </p:cNvSpPr>
                <p:nvPr/>
              </p:nvSpPr>
              <p:spPr bwMode="auto">
                <a:xfrm>
                  <a:off x="2856" y="1426"/>
                  <a:ext cx="22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Line 45"/>
                <p:cNvSpPr>
                  <a:spLocks noChangeShapeType="1"/>
                </p:cNvSpPr>
                <p:nvPr/>
              </p:nvSpPr>
              <p:spPr bwMode="auto">
                <a:xfrm>
                  <a:off x="3000" y="1295"/>
                  <a:ext cx="16"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Rectangle 44"/>
                <p:cNvSpPr>
                  <a:spLocks noChangeArrowheads="1"/>
                </p:cNvSpPr>
                <p:nvPr/>
              </p:nvSpPr>
              <p:spPr bwMode="auto">
                <a:xfrm>
                  <a:off x="2856" y="1248"/>
                  <a:ext cx="22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Line 43"/>
                <p:cNvSpPr>
                  <a:spLocks noChangeShapeType="1"/>
                </p:cNvSpPr>
                <p:nvPr/>
              </p:nvSpPr>
              <p:spPr bwMode="auto">
                <a:xfrm>
                  <a:off x="3000" y="2474"/>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Line 42"/>
                <p:cNvSpPr>
                  <a:spLocks noChangeShapeType="1"/>
                </p:cNvSpPr>
                <p:nvPr/>
              </p:nvSpPr>
              <p:spPr bwMode="auto">
                <a:xfrm>
                  <a:off x="3000" y="2435"/>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0" name="Line 41"/>
                <p:cNvSpPr>
                  <a:spLocks noChangeShapeType="1"/>
                </p:cNvSpPr>
                <p:nvPr/>
              </p:nvSpPr>
              <p:spPr bwMode="auto">
                <a:xfrm>
                  <a:off x="3000" y="2388"/>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Line 40"/>
                <p:cNvSpPr>
                  <a:spLocks noChangeShapeType="1"/>
                </p:cNvSpPr>
                <p:nvPr/>
              </p:nvSpPr>
              <p:spPr bwMode="auto">
                <a:xfrm>
                  <a:off x="3000" y="2303"/>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Line 39"/>
                <p:cNvSpPr>
                  <a:spLocks noChangeShapeType="1"/>
                </p:cNvSpPr>
                <p:nvPr/>
              </p:nvSpPr>
              <p:spPr bwMode="auto">
                <a:xfrm>
                  <a:off x="3000" y="2256"/>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Line 38"/>
                <p:cNvSpPr>
                  <a:spLocks noChangeShapeType="1"/>
                </p:cNvSpPr>
                <p:nvPr/>
              </p:nvSpPr>
              <p:spPr bwMode="auto">
                <a:xfrm>
                  <a:off x="3000" y="2210"/>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Line 37"/>
                <p:cNvSpPr>
                  <a:spLocks noChangeShapeType="1"/>
                </p:cNvSpPr>
                <p:nvPr/>
              </p:nvSpPr>
              <p:spPr bwMode="auto">
                <a:xfrm>
                  <a:off x="3000" y="2125"/>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Line 36"/>
                <p:cNvSpPr>
                  <a:spLocks noChangeShapeType="1"/>
                </p:cNvSpPr>
                <p:nvPr/>
              </p:nvSpPr>
              <p:spPr bwMode="auto">
                <a:xfrm>
                  <a:off x="3000" y="2086"/>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Line 35"/>
                <p:cNvSpPr>
                  <a:spLocks noChangeShapeType="1"/>
                </p:cNvSpPr>
                <p:nvPr/>
              </p:nvSpPr>
              <p:spPr bwMode="auto">
                <a:xfrm>
                  <a:off x="3000" y="2039"/>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7" name="Line 34"/>
                <p:cNvSpPr>
                  <a:spLocks noChangeShapeType="1"/>
                </p:cNvSpPr>
                <p:nvPr/>
              </p:nvSpPr>
              <p:spPr bwMode="auto">
                <a:xfrm>
                  <a:off x="3000" y="1954"/>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Line 33"/>
                <p:cNvSpPr>
                  <a:spLocks noChangeShapeType="1"/>
                </p:cNvSpPr>
                <p:nvPr/>
              </p:nvSpPr>
              <p:spPr bwMode="auto">
                <a:xfrm>
                  <a:off x="3000" y="1907"/>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Line 32"/>
                <p:cNvSpPr>
                  <a:spLocks noChangeShapeType="1"/>
                </p:cNvSpPr>
                <p:nvPr/>
              </p:nvSpPr>
              <p:spPr bwMode="auto">
                <a:xfrm>
                  <a:off x="3000" y="1861"/>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Line 31"/>
                <p:cNvSpPr>
                  <a:spLocks noChangeShapeType="1"/>
                </p:cNvSpPr>
                <p:nvPr/>
              </p:nvSpPr>
              <p:spPr bwMode="auto">
                <a:xfrm>
                  <a:off x="3000" y="1775"/>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Line 30"/>
                <p:cNvSpPr>
                  <a:spLocks noChangeShapeType="1"/>
                </p:cNvSpPr>
                <p:nvPr/>
              </p:nvSpPr>
              <p:spPr bwMode="auto">
                <a:xfrm>
                  <a:off x="3000" y="1729"/>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Line 29"/>
                <p:cNvSpPr>
                  <a:spLocks noChangeShapeType="1"/>
                </p:cNvSpPr>
                <p:nvPr/>
              </p:nvSpPr>
              <p:spPr bwMode="auto">
                <a:xfrm>
                  <a:off x="3000" y="1690"/>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3" name="Line 28"/>
                <p:cNvSpPr>
                  <a:spLocks noChangeShapeType="1"/>
                </p:cNvSpPr>
                <p:nvPr/>
              </p:nvSpPr>
              <p:spPr bwMode="auto">
                <a:xfrm>
                  <a:off x="3000" y="1605"/>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Line 27"/>
                <p:cNvSpPr>
                  <a:spLocks noChangeShapeType="1"/>
                </p:cNvSpPr>
                <p:nvPr/>
              </p:nvSpPr>
              <p:spPr bwMode="auto">
                <a:xfrm>
                  <a:off x="3000" y="1558"/>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5" name="Line 26"/>
                <p:cNvSpPr>
                  <a:spLocks noChangeShapeType="1"/>
                </p:cNvSpPr>
                <p:nvPr/>
              </p:nvSpPr>
              <p:spPr bwMode="auto">
                <a:xfrm>
                  <a:off x="3000" y="1512"/>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2" name="Line 25"/>
                <p:cNvSpPr>
                  <a:spLocks noChangeShapeType="1"/>
                </p:cNvSpPr>
                <p:nvPr/>
              </p:nvSpPr>
              <p:spPr bwMode="auto">
                <a:xfrm>
                  <a:off x="3000" y="1426"/>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3" name="Line 24"/>
                <p:cNvSpPr>
                  <a:spLocks noChangeShapeType="1"/>
                </p:cNvSpPr>
                <p:nvPr/>
              </p:nvSpPr>
              <p:spPr bwMode="auto">
                <a:xfrm>
                  <a:off x="3000" y="1380"/>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4" name="Line 23"/>
                <p:cNvSpPr>
                  <a:spLocks noChangeShapeType="1"/>
                </p:cNvSpPr>
                <p:nvPr/>
              </p:nvSpPr>
              <p:spPr bwMode="auto">
                <a:xfrm>
                  <a:off x="3000" y="1341"/>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5" name="Line 22"/>
                <p:cNvSpPr>
                  <a:spLocks noChangeShapeType="1"/>
                </p:cNvSpPr>
                <p:nvPr/>
              </p:nvSpPr>
              <p:spPr bwMode="auto">
                <a:xfrm>
                  <a:off x="3000" y="1248"/>
                  <a:ext cx="8"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6" name="Line 21"/>
                <p:cNvSpPr>
                  <a:spLocks noChangeShapeType="1"/>
                </p:cNvSpPr>
                <p:nvPr/>
              </p:nvSpPr>
              <p:spPr bwMode="auto">
                <a:xfrm flipV="1">
                  <a:off x="3000" y="1248"/>
                  <a:ext cx="1" cy="130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7" name="Freeform 20"/>
                <p:cNvSpPr>
                  <a:spLocks/>
                </p:cNvSpPr>
                <p:nvPr/>
              </p:nvSpPr>
              <p:spPr bwMode="auto">
                <a:xfrm>
                  <a:off x="3016" y="1279"/>
                  <a:ext cx="2056" cy="1233"/>
                </a:xfrm>
                <a:custGeom>
                  <a:avLst/>
                  <a:gdLst>
                    <a:gd name="T0" fmla="*/ 0 w 257"/>
                    <a:gd name="T1" fmla="*/ 159 h 159"/>
                    <a:gd name="T2" fmla="*/ 2 w 257"/>
                    <a:gd name="T3" fmla="*/ 158 h 159"/>
                    <a:gd name="T4" fmla="*/ 3 w 257"/>
                    <a:gd name="T5" fmla="*/ 156 h 159"/>
                    <a:gd name="T6" fmla="*/ 6 w 257"/>
                    <a:gd name="T7" fmla="*/ 151 h 159"/>
                    <a:gd name="T8" fmla="*/ 8 w 257"/>
                    <a:gd name="T9" fmla="*/ 146 h 159"/>
                    <a:gd name="T10" fmla="*/ 11 w 257"/>
                    <a:gd name="T11" fmla="*/ 138 h 159"/>
                    <a:gd name="T12" fmla="*/ 22 w 257"/>
                    <a:gd name="T13" fmla="*/ 100 h 159"/>
                    <a:gd name="T14" fmla="*/ 33 w 257"/>
                    <a:gd name="T15" fmla="*/ 61 h 159"/>
                    <a:gd name="T16" fmla="*/ 39 w 257"/>
                    <a:gd name="T17" fmla="*/ 44 h 159"/>
                    <a:gd name="T18" fmla="*/ 44 w 257"/>
                    <a:gd name="T19" fmla="*/ 31 h 159"/>
                    <a:gd name="T20" fmla="*/ 50 w 257"/>
                    <a:gd name="T21" fmla="*/ 19 h 159"/>
                    <a:gd name="T22" fmla="*/ 55 w 257"/>
                    <a:gd name="T23" fmla="*/ 11 h 159"/>
                    <a:gd name="T24" fmla="*/ 57 w 257"/>
                    <a:gd name="T25" fmla="*/ 8 h 159"/>
                    <a:gd name="T26" fmla="*/ 60 w 257"/>
                    <a:gd name="T27" fmla="*/ 5 h 159"/>
                    <a:gd name="T28" fmla="*/ 62 w 257"/>
                    <a:gd name="T29" fmla="*/ 3 h 159"/>
                    <a:gd name="T30" fmla="*/ 64 w 257"/>
                    <a:gd name="T31" fmla="*/ 2 h 159"/>
                    <a:gd name="T32" fmla="*/ 65 w 257"/>
                    <a:gd name="T33" fmla="*/ 1 h 159"/>
                    <a:gd name="T34" fmla="*/ 67 w 257"/>
                    <a:gd name="T35" fmla="*/ 0 h 159"/>
                    <a:gd name="T36" fmla="*/ 68 w 257"/>
                    <a:gd name="T37" fmla="*/ 0 h 159"/>
                    <a:gd name="T38" fmla="*/ 68 w 257"/>
                    <a:gd name="T39" fmla="*/ 0 h 159"/>
                    <a:gd name="T40" fmla="*/ 69 w 257"/>
                    <a:gd name="T41" fmla="*/ 0 h 159"/>
                    <a:gd name="T42" fmla="*/ 69 w 257"/>
                    <a:gd name="T43" fmla="*/ 0 h 159"/>
                    <a:gd name="T44" fmla="*/ 70 w 257"/>
                    <a:gd name="T45" fmla="*/ 0 h 159"/>
                    <a:gd name="T46" fmla="*/ 70 w 257"/>
                    <a:gd name="T47" fmla="*/ 0 h 159"/>
                    <a:gd name="T48" fmla="*/ 70 w 257"/>
                    <a:gd name="T49" fmla="*/ 0 h 159"/>
                    <a:gd name="T50" fmla="*/ 70 w 257"/>
                    <a:gd name="T51" fmla="*/ 0 h 159"/>
                    <a:gd name="T52" fmla="*/ 71 w 257"/>
                    <a:gd name="T53" fmla="*/ 0 h 159"/>
                    <a:gd name="T54" fmla="*/ 71 w 257"/>
                    <a:gd name="T55" fmla="*/ 0 h 159"/>
                    <a:gd name="T56" fmla="*/ 71 w 257"/>
                    <a:gd name="T57" fmla="*/ 0 h 159"/>
                    <a:gd name="T58" fmla="*/ 72 w 257"/>
                    <a:gd name="T59" fmla="*/ 0 h 159"/>
                    <a:gd name="T60" fmla="*/ 72 w 257"/>
                    <a:gd name="T61" fmla="*/ 0 h 159"/>
                    <a:gd name="T62" fmla="*/ 72 w 257"/>
                    <a:gd name="T63" fmla="*/ 0 h 159"/>
                    <a:gd name="T64" fmla="*/ 72 w 257"/>
                    <a:gd name="T65" fmla="*/ 0 h 159"/>
                    <a:gd name="T66" fmla="*/ 73 w 257"/>
                    <a:gd name="T67" fmla="*/ 0 h 159"/>
                    <a:gd name="T68" fmla="*/ 74 w 257"/>
                    <a:gd name="T69" fmla="*/ 0 h 159"/>
                    <a:gd name="T70" fmla="*/ 74 w 257"/>
                    <a:gd name="T71" fmla="*/ 0 h 159"/>
                    <a:gd name="T72" fmla="*/ 76 w 257"/>
                    <a:gd name="T73" fmla="*/ 1 h 159"/>
                    <a:gd name="T74" fmla="*/ 77 w 257"/>
                    <a:gd name="T75" fmla="*/ 1 h 159"/>
                    <a:gd name="T76" fmla="*/ 78 w 257"/>
                    <a:gd name="T77" fmla="*/ 2 h 159"/>
                    <a:gd name="T78" fmla="*/ 81 w 257"/>
                    <a:gd name="T79" fmla="*/ 3 h 159"/>
                    <a:gd name="T80" fmla="*/ 86 w 257"/>
                    <a:gd name="T81" fmla="*/ 7 h 159"/>
                    <a:gd name="T82" fmla="*/ 92 w 257"/>
                    <a:gd name="T83" fmla="*/ 13 h 159"/>
                    <a:gd name="T84" fmla="*/ 98 w 257"/>
                    <a:gd name="T85" fmla="*/ 20 h 159"/>
                    <a:gd name="T86" fmla="*/ 108 w 257"/>
                    <a:gd name="T87" fmla="*/ 35 h 159"/>
                    <a:gd name="T88" fmla="*/ 119 w 257"/>
                    <a:gd name="T89" fmla="*/ 51 h 159"/>
                    <a:gd name="T90" fmla="*/ 130 w 257"/>
                    <a:gd name="T91" fmla="*/ 68 h 159"/>
                    <a:gd name="T92" fmla="*/ 140 w 257"/>
                    <a:gd name="T93" fmla="*/ 82 h 159"/>
                    <a:gd name="T94" fmla="*/ 151 w 257"/>
                    <a:gd name="T95" fmla="*/ 96 h 159"/>
                    <a:gd name="T96" fmla="*/ 161 w 257"/>
                    <a:gd name="T97" fmla="*/ 108 h 159"/>
                    <a:gd name="T98" fmla="*/ 172 w 257"/>
                    <a:gd name="T99" fmla="*/ 119 h 159"/>
                    <a:gd name="T100" fmla="*/ 183 w 257"/>
                    <a:gd name="T101" fmla="*/ 127 h 159"/>
                    <a:gd name="T102" fmla="*/ 193 w 257"/>
                    <a:gd name="T103" fmla="*/ 134 h 159"/>
                    <a:gd name="T104" fmla="*/ 204 w 257"/>
                    <a:gd name="T105" fmla="*/ 140 h 159"/>
                    <a:gd name="T106" fmla="*/ 215 w 257"/>
                    <a:gd name="T107" fmla="*/ 145 h 159"/>
                    <a:gd name="T108" fmla="*/ 226 w 257"/>
                    <a:gd name="T109" fmla="*/ 148 h 159"/>
                    <a:gd name="T110" fmla="*/ 237 w 257"/>
                    <a:gd name="T111" fmla="*/ 151 h 159"/>
                    <a:gd name="T112" fmla="*/ 247 w 257"/>
                    <a:gd name="T113" fmla="*/ 153 h 159"/>
                    <a:gd name="T114" fmla="*/ 257 w 257"/>
                    <a:gd name="T115" fmla="*/ 15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7" h="159">
                      <a:moveTo>
                        <a:pt x="0" y="159"/>
                      </a:moveTo>
                      <a:lnTo>
                        <a:pt x="2" y="158"/>
                      </a:lnTo>
                      <a:lnTo>
                        <a:pt x="3" y="156"/>
                      </a:lnTo>
                      <a:lnTo>
                        <a:pt x="6" y="151"/>
                      </a:lnTo>
                      <a:lnTo>
                        <a:pt x="8" y="146"/>
                      </a:lnTo>
                      <a:lnTo>
                        <a:pt x="11" y="138"/>
                      </a:lnTo>
                      <a:lnTo>
                        <a:pt x="22" y="100"/>
                      </a:lnTo>
                      <a:lnTo>
                        <a:pt x="33" y="61"/>
                      </a:lnTo>
                      <a:lnTo>
                        <a:pt x="39" y="44"/>
                      </a:lnTo>
                      <a:lnTo>
                        <a:pt x="44" y="31"/>
                      </a:lnTo>
                      <a:lnTo>
                        <a:pt x="50" y="19"/>
                      </a:lnTo>
                      <a:lnTo>
                        <a:pt x="55" y="11"/>
                      </a:lnTo>
                      <a:lnTo>
                        <a:pt x="57" y="8"/>
                      </a:lnTo>
                      <a:lnTo>
                        <a:pt x="60" y="5"/>
                      </a:lnTo>
                      <a:lnTo>
                        <a:pt x="62" y="3"/>
                      </a:lnTo>
                      <a:lnTo>
                        <a:pt x="64" y="2"/>
                      </a:lnTo>
                      <a:lnTo>
                        <a:pt x="65" y="1"/>
                      </a:lnTo>
                      <a:lnTo>
                        <a:pt x="67" y="0"/>
                      </a:lnTo>
                      <a:lnTo>
                        <a:pt x="68" y="0"/>
                      </a:lnTo>
                      <a:lnTo>
                        <a:pt x="69" y="0"/>
                      </a:lnTo>
                      <a:lnTo>
                        <a:pt x="70" y="0"/>
                      </a:lnTo>
                      <a:lnTo>
                        <a:pt x="71" y="0"/>
                      </a:lnTo>
                      <a:lnTo>
                        <a:pt x="72" y="0"/>
                      </a:lnTo>
                      <a:lnTo>
                        <a:pt x="73" y="0"/>
                      </a:lnTo>
                      <a:lnTo>
                        <a:pt x="74" y="0"/>
                      </a:lnTo>
                      <a:lnTo>
                        <a:pt x="76" y="1"/>
                      </a:lnTo>
                      <a:lnTo>
                        <a:pt x="77" y="1"/>
                      </a:lnTo>
                      <a:lnTo>
                        <a:pt x="78" y="2"/>
                      </a:lnTo>
                      <a:lnTo>
                        <a:pt x="81" y="3"/>
                      </a:lnTo>
                      <a:lnTo>
                        <a:pt x="86" y="7"/>
                      </a:lnTo>
                      <a:lnTo>
                        <a:pt x="92" y="13"/>
                      </a:lnTo>
                      <a:lnTo>
                        <a:pt x="98" y="20"/>
                      </a:lnTo>
                      <a:lnTo>
                        <a:pt x="108" y="35"/>
                      </a:lnTo>
                      <a:lnTo>
                        <a:pt x="119" y="51"/>
                      </a:lnTo>
                      <a:lnTo>
                        <a:pt x="130" y="68"/>
                      </a:lnTo>
                      <a:lnTo>
                        <a:pt x="140" y="82"/>
                      </a:lnTo>
                      <a:lnTo>
                        <a:pt x="151" y="96"/>
                      </a:lnTo>
                      <a:lnTo>
                        <a:pt x="161" y="108"/>
                      </a:lnTo>
                      <a:lnTo>
                        <a:pt x="172" y="119"/>
                      </a:lnTo>
                      <a:lnTo>
                        <a:pt x="183" y="127"/>
                      </a:lnTo>
                      <a:lnTo>
                        <a:pt x="193" y="134"/>
                      </a:lnTo>
                      <a:lnTo>
                        <a:pt x="204" y="140"/>
                      </a:lnTo>
                      <a:lnTo>
                        <a:pt x="215" y="145"/>
                      </a:lnTo>
                      <a:lnTo>
                        <a:pt x="226" y="148"/>
                      </a:lnTo>
                      <a:lnTo>
                        <a:pt x="237" y="151"/>
                      </a:lnTo>
                      <a:lnTo>
                        <a:pt x="247" y="153"/>
                      </a:lnTo>
                      <a:lnTo>
                        <a:pt x="257" y="155"/>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Text Box 18"/>
              <p:cNvSpPr txBox="1">
                <a:spLocks noChangeArrowheads="1"/>
              </p:cNvSpPr>
              <p:nvPr/>
            </p:nvSpPr>
            <p:spPr bwMode="auto">
              <a:xfrm>
                <a:off x="7920" y="5904"/>
                <a:ext cx="1440" cy="1152"/>
              </a:xfrm>
              <a:prstGeom prst="rect">
                <a:avLst/>
              </a:prstGeom>
              <a:noFill/>
              <a:ln>
                <a:noFill/>
              </a:ln>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Times"/>
                    <a:ea typeface="Times New Roman" pitchFamily="18" charset="0"/>
                    <a:cs typeface="Times New Roman" pitchFamily="18" charset="0"/>
                  </a:rPr>
                  <a:t>Classical</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Times"/>
                    <a:ea typeface="Times New Roman" pitchFamily="18" charset="0"/>
                    <a:cs typeface="Times New Roman" pitchFamily="18" charset="0"/>
                  </a:rPr>
                  <a:t>Prediction,</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Times"/>
                    <a:ea typeface="Times New Roman" pitchFamily="18" charset="0"/>
                    <a:cs typeface="Times New Roman" pitchFamily="18" charset="0"/>
                  </a:rPr>
                  <a:t>Works here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 Box 17"/>
              <p:cNvSpPr txBox="1">
                <a:spLocks noChangeArrowheads="1"/>
              </p:cNvSpPr>
              <p:nvPr/>
            </p:nvSpPr>
            <p:spPr bwMode="auto">
              <a:xfrm>
                <a:off x="8208" y="5040"/>
                <a:ext cx="1440" cy="720"/>
              </a:xfrm>
              <a:prstGeom prst="rect">
                <a:avLst/>
              </a:prstGeom>
              <a:noFill/>
              <a:ln>
                <a:noFill/>
              </a:ln>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a:ea typeface="Times New Roman" pitchFamily="18" charset="0"/>
                    <a:cs typeface="Times New Roman" pitchFamily="18" charset="0"/>
                  </a:rPr>
                  <a:t>Planck’s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a:ea typeface="Times New Roman" pitchFamily="18" charset="0"/>
                    <a:cs typeface="Times New Roman" pitchFamily="18" charset="0"/>
                  </a:rPr>
                  <a:t>Prediction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Line 16"/>
              <p:cNvSpPr>
                <a:spLocks noChangeShapeType="1"/>
              </p:cNvSpPr>
              <p:nvPr/>
            </p:nvSpPr>
            <p:spPr bwMode="auto">
              <a:xfrm flipH="1" flipV="1">
                <a:off x="7776" y="6768"/>
                <a:ext cx="1008" cy="144"/>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0" name="Arc 15"/>
              <p:cNvSpPr>
                <a:spLocks/>
              </p:cNvSpPr>
              <p:nvPr/>
            </p:nvSpPr>
            <p:spPr bwMode="auto">
              <a:xfrm rot="5588246">
                <a:off x="6419" y="5400"/>
                <a:ext cx="2880"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66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1158" name="Rectangle 10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59" name="Rectangle 119"/>
          <p:cNvSpPr>
            <a:spLocks noChangeArrowheads="1"/>
          </p:cNvSpPr>
          <p:nvPr/>
        </p:nvSpPr>
        <p:spPr bwMode="auto">
          <a:xfrm>
            <a:off x="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0" name="TextBox 1159"/>
          <p:cNvSpPr txBox="1"/>
          <p:nvPr/>
        </p:nvSpPr>
        <p:spPr>
          <a:xfrm>
            <a:off x="1" y="3720320"/>
            <a:ext cx="9143999" cy="3170099"/>
          </a:xfrm>
          <a:prstGeom prst="rect">
            <a:avLst/>
          </a:prstGeom>
          <a:noFill/>
        </p:spPr>
        <p:txBody>
          <a:bodyPr wrap="square" rtlCol="0">
            <a:spAutoFit/>
          </a:bodyPr>
          <a:lstStyle/>
          <a:p>
            <a:r>
              <a:rPr lang="en-US" sz="2000" dirty="0"/>
              <a:t>Planck proposed, in 1900, to modify the law </a:t>
            </a:r>
            <a:r>
              <a:rPr lang="en-US" sz="2000" dirty="0" smtClean="0"/>
              <a:t>of the </a:t>
            </a:r>
            <a:r>
              <a:rPr lang="en-US" sz="2000" dirty="0"/>
              <a:t>interaction of radiation with </a:t>
            </a:r>
            <a:r>
              <a:rPr lang="en-US" sz="2000" dirty="0" smtClean="0"/>
              <a:t>matter., saying energy </a:t>
            </a:r>
            <a:r>
              <a:rPr lang="en-US" sz="2000" dirty="0"/>
              <a:t>can only be emitted or absorbed in integral multiples of hf.  That is, 0, </a:t>
            </a:r>
            <a:r>
              <a:rPr lang="en-US" sz="2000" dirty="0" err="1"/>
              <a:t>hf</a:t>
            </a:r>
            <a:r>
              <a:rPr lang="en-US" sz="2000" dirty="0"/>
              <a:t>, 2hf, 3hf, </a:t>
            </a:r>
            <a:r>
              <a:rPr lang="en-US" sz="2000" i="1" dirty="0"/>
              <a:t>etc. </a:t>
            </a:r>
            <a:r>
              <a:rPr lang="en-US" sz="2000" dirty="0"/>
              <a:t> are allowed, but not 0.5hf.</a:t>
            </a:r>
          </a:p>
          <a:p>
            <a:r>
              <a:rPr lang="en-US" sz="2000" dirty="0"/>
              <a:t>The same laws of stat. mech. that gave </a:t>
            </a:r>
            <a:r>
              <a:rPr lang="en-US" sz="2000" dirty="0" err="1"/>
              <a:t>equipartition</a:t>
            </a:r>
            <a:r>
              <a:rPr lang="en-US" sz="2000" dirty="0"/>
              <a:t> if continuous values of the energy are possible then imply an exponential suppression of the probability of the excited states.</a:t>
            </a:r>
          </a:p>
          <a:p>
            <a:r>
              <a:rPr lang="en-US" sz="2000" dirty="0"/>
              <a:t>Planck’s hypothesis gave the right answer, but had no physical motivation.  Is the phenomenon a property of the light, the atoms, or of the interaction between them?  Is this an epicycle? It breaks the seamless description of motion and energy just </a:t>
            </a:r>
            <a:r>
              <a:rPr lang="en-US" sz="2000" dirty="0" smtClean="0"/>
              <a:t> as </a:t>
            </a:r>
            <a:r>
              <a:rPr lang="en-US" sz="2000" dirty="0"/>
              <a:t>an epicycle would break a crystal sphere</a:t>
            </a:r>
            <a:r>
              <a:rPr lang="en-US" sz="2000" dirty="0" smtClean="0"/>
              <a:t>.</a:t>
            </a:r>
            <a:endParaRPr lang="en-US" sz="2000" dirty="0"/>
          </a:p>
        </p:txBody>
      </p:sp>
    </p:spTree>
    <p:extLst>
      <p:ext uri="{BB962C8B-B14F-4D97-AF65-F5344CB8AC3E}">
        <p14:creationId xmlns:p14="http://schemas.microsoft.com/office/powerpoint/2010/main" val="20462901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3"/>
            <a:ext cx="8229600" cy="906517"/>
          </a:xfrm>
        </p:spPr>
        <p:txBody>
          <a:bodyPr>
            <a:normAutofit/>
          </a:bodyPr>
          <a:lstStyle/>
          <a:p>
            <a:r>
              <a:rPr lang="en-US" sz="3600" u="sng" dirty="0">
                <a:solidFill>
                  <a:schemeClr val="accent2"/>
                </a:solidFill>
              </a:rPr>
              <a:t>Photoelectric effect</a:t>
            </a:r>
            <a:endParaRPr lang="en-US" sz="3600" dirty="0">
              <a:solidFill>
                <a:schemeClr val="accent2"/>
              </a:solidFill>
            </a:endParaRPr>
          </a:p>
        </p:txBody>
      </p:sp>
      <p:sp>
        <p:nvSpPr>
          <p:cNvPr id="3" name="Content Placeholder 2"/>
          <p:cNvSpPr>
            <a:spLocks noGrp="1"/>
          </p:cNvSpPr>
          <p:nvPr>
            <p:ph idx="1"/>
          </p:nvPr>
        </p:nvSpPr>
        <p:spPr>
          <a:xfrm>
            <a:off x="0" y="990600"/>
            <a:ext cx="9144000" cy="5562600"/>
          </a:xfrm>
        </p:spPr>
        <p:txBody>
          <a:bodyPr>
            <a:normAutofit fontScale="55000" lnSpcReduction="20000"/>
          </a:bodyPr>
          <a:lstStyle/>
          <a:p>
            <a:r>
              <a:rPr lang="en-US" sz="3600" dirty="0"/>
              <a:t>Hertz 1887): shining UV light on metal electrodes can induce sparks across a voltage gap. Even intense, red light doesn't.</a:t>
            </a:r>
          </a:p>
          <a:p>
            <a:r>
              <a:rPr lang="en-US" sz="3600" dirty="0"/>
              <a:t>Einstein (1905): proposed extending Planck’s solution to the BB spectrum problem to explain this effect.  He suggested that the quantization of the EM energy was not in the interactions with matter, but a property of the radiation itself.  That is, light waves come in little packages, or quanta (photons), each of which has a specific amount of energy, hf.</a:t>
            </a:r>
          </a:p>
          <a:p>
            <a:r>
              <a:rPr lang="en-US" sz="3600" dirty="0"/>
              <a:t>This photon hypothesis led to several predictions about the behavior of the photoelectric effect.  If the electrons in a metal are bound to it by a certain amount of energy (call it </a:t>
            </a:r>
            <a:r>
              <a:rPr lang="en-US" sz="3600" dirty="0" err="1"/>
              <a:t>E</a:t>
            </a:r>
            <a:r>
              <a:rPr lang="en-US" sz="3600" baseline="-25000" dirty="0" err="1"/>
              <a:t>o</a:t>
            </a:r>
            <a:r>
              <a:rPr lang="en-US" sz="3600" dirty="0"/>
              <a:t>), then:</a:t>
            </a:r>
          </a:p>
          <a:p>
            <a:pPr lvl="1"/>
            <a:r>
              <a:rPr lang="en-US" sz="3600" dirty="0"/>
              <a:t>If </a:t>
            </a:r>
            <a:r>
              <a:rPr lang="en-US" sz="3600" dirty="0" err="1"/>
              <a:t>hf</a:t>
            </a:r>
            <a:r>
              <a:rPr lang="en-US" sz="3600" dirty="0"/>
              <a:t> &lt; </a:t>
            </a:r>
            <a:r>
              <a:rPr lang="en-US" sz="3600" dirty="0" err="1"/>
              <a:t>E</a:t>
            </a:r>
            <a:r>
              <a:rPr lang="en-US" sz="3600" baseline="-25000" dirty="0" err="1"/>
              <a:t>o</a:t>
            </a:r>
            <a:r>
              <a:rPr lang="en-US" sz="3600" dirty="0"/>
              <a:t>, the photons don’t have enough energy to knock electrons out.  </a:t>
            </a:r>
          </a:p>
          <a:p>
            <a:pPr lvl="1"/>
            <a:r>
              <a:rPr lang="en-US" sz="3600" dirty="0"/>
              <a:t>If </a:t>
            </a:r>
            <a:r>
              <a:rPr lang="en-US" sz="3600" dirty="0" err="1"/>
              <a:t>hf</a:t>
            </a:r>
            <a:r>
              <a:rPr lang="en-US" sz="3600" dirty="0"/>
              <a:t> &gt; </a:t>
            </a:r>
            <a:r>
              <a:rPr lang="en-US" sz="3600" dirty="0" err="1"/>
              <a:t>E</a:t>
            </a:r>
            <a:r>
              <a:rPr lang="en-US" sz="3600" baseline="-25000" dirty="0" err="1"/>
              <a:t>o</a:t>
            </a:r>
            <a:r>
              <a:rPr lang="en-US" sz="3600" dirty="0"/>
              <a:t>, then electrons will come out, with energy </a:t>
            </a:r>
            <a:r>
              <a:rPr lang="en-US" sz="3600" dirty="0" err="1"/>
              <a:t>hf</a:t>
            </a:r>
            <a:r>
              <a:rPr lang="en-US" sz="3600" dirty="0"/>
              <a:t> - </a:t>
            </a:r>
            <a:r>
              <a:rPr lang="en-US" sz="3600" dirty="0" err="1"/>
              <a:t>E</a:t>
            </a:r>
            <a:r>
              <a:rPr lang="en-US" sz="3600" baseline="-25000" dirty="0" err="1"/>
              <a:t>o</a:t>
            </a:r>
            <a:r>
              <a:rPr lang="en-US" sz="3600" dirty="0"/>
              <a:t>.  </a:t>
            </a:r>
            <a:br>
              <a:rPr lang="en-US" sz="3600" dirty="0"/>
            </a:br>
            <a:r>
              <a:rPr lang="en-US" sz="3600" dirty="0"/>
              <a:t>In a typical metal, </a:t>
            </a:r>
            <a:r>
              <a:rPr lang="en-US" sz="3600" dirty="0" err="1"/>
              <a:t>E</a:t>
            </a:r>
            <a:r>
              <a:rPr lang="en-US" sz="3600" baseline="-25000" dirty="0" err="1"/>
              <a:t>o</a:t>
            </a:r>
            <a:r>
              <a:rPr lang="en-US" sz="3600" dirty="0"/>
              <a:t> ~ </a:t>
            </a:r>
            <a:r>
              <a:rPr lang="en-US" sz="3600" dirty="0" err="1"/>
              <a:t>hf</a:t>
            </a:r>
            <a:r>
              <a:rPr lang="en-US" sz="3600" dirty="0"/>
              <a:t> for yellow light.</a:t>
            </a:r>
          </a:p>
          <a:p>
            <a:pPr lvl="1"/>
            <a:r>
              <a:rPr lang="en-US" sz="3600" dirty="0"/>
              <a:t>Increasing the </a:t>
            </a:r>
            <a:r>
              <a:rPr lang="en-US" sz="3600" i="1" dirty="0"/>
              <a:t>intensity</a:t>
            </a:r>
            <a:r>
              <a:rPr lang="en-US" sz="3600" dirty="0"/>
              <a:t> of the light increases the </a:t>
            </a:r>
            <a:r>
              <a:rPr lang="en-US" sz="3600" i="1" dirty="0"/>
              <a:t>rate</a:t>
            </a:r>
            <a:r>
              <a:rPr lang="en-US" sz="3600" dirty="0"/>
              <a:t> of electron ejection (the current) but not the individual energies.</a:t>
            </a:r>
          </a:p>
          <a:p>
            <a:r>
              <a:rPr lang="en-US" sz="3600" dirty="0"/>
              <a:t>In the </a:t>
            </a:r>
            <a:r>
              <a:rPr lang="en-US" sz="3600" dirty="0" smtClean="0"/>
              <a:t>classical wave </a:t>
            </a:r>
            <a:r>
              <a:rPr lang="en-US" sz="3600" dirty="0"/>
              <a:t>picture of light, the only important quantity is the rate at which energy is put into the metal, so </a:t>
            </a:r>
            <a:r>
              <a:rPr lang="en-US" sz="3600" dirty="0" smtClean="0"/>
              <a:t>one expects </a:t>
            </a:r>
            <a:r>
              <a:rPr lang="en-US" sz="3600" dirty="0"/>
              <a:t>no significant frequency dependence, only an intensity dependence.  </a:t>
            </a:r>
            <a:r>
              <a:rPr lang="en-US" sz="3600" dirty="0" smtClean="0"/>
              <a:t/>
            </a:r>
            <a:br>
              <a:rPr lang="en-US" sz="3600" dirty="0" smtClean="0"/>
            </a:br>
            <a:r>
              <a:rPr lang="en-US" sz="3600" u="sng" dirty="0" smtClean="0"/>
              <a:t>Predictions </a:t>
            </a:r>
            <a:r>
              <a:rPr lang="en-US" sz="3600" u="sng" dirty="0"/>
              <a:t>were verified by Millikan in 1914.</a:t>
            </a:r>
            <a:endParaRPr lang="en-US" sz="3600" dirty="0"/>
          </a:p>
          <a:p>
            <a:r>
              <a:rPr lang="en-US" sz="3600" dirty="0"/>
              <a:t>How can waves behave like particles?</a:t>
            </a:r>
          </a:p>
          <a:p>
            <a:endParaRPr lang="en-US" dirty="0"/>
          </a:p>
        </p:txBody>
      </p:sp>
    </p:spTree>
    <p:extLst>
      <p:ext uri="{BB962C8B-B14F-4D97-AF65-F5344CB8AC3E}">
        <p14:creationId xmlns:p14="http://schemas.microsoft.com/office/powerpoint/2010/main" val="36057349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600" u="sng" dirty="0">
                <a:solidFill>
                  <a:srgbClr val="C0504D"/>
                </a:solidFill>
              </a:rPr>
              <a:t>Compton effect</a:t>
            </a:r>
            <a:endParaRPr lang="en-US" sz="3600" dirty="0">
              <a:solidFill>
                <a:srgbClr val="C0504D"/>
              </a:solidFill>
            </a:endParaRPr>
          </a:p>
        </p:txBody>
      </p:sp>
      <p:sp>
        <p:nvSpPr>
          <p:cNvPr id="3" name="Content Placeholder 2"/>
          <p:cNvSpPr>
            <a:spLocks noGrp="1"/>
          </p:cNvSpPr>
          <p:nvPr>
            <p:ph idx="1"/>
          </p:nvPr>
        </p:nvSpPr>
        <p:spPr>
          <a:xfrm>
            <a:off x="0" y="1219200"/>
            <a:ext cx="9144000" cy="4906963"/>
          </a:xfrm>
        </p:spPr>
        <p:txBody>
          <a:bodyPr>
            <a:normAutofit fontScale="62500" lnSpcReduction="20000"/>
          </a:bodyPr>
          <a:lstStyle/>
          <a:p>
            <a:r>
              <a:rPr lang="en-US" dirty="0" smtClean="0"/>
              <a:t>Classically, If </a:t>
            </a:r>
            <a:r>
              <a:rPr lang="en-US" dirty="0"/>
              <a:t>one shines a light wave on a free electron, the electron will oscillate in response to the electric field, emitting radiation with the same frequency as the incident light</a:t>
            </a:r>
            <a:r>
              <a:rPr lang="en-US" dirty="0" smtClean="0"/>
              <a:t>. As the electron accelerates, the radiation picks up a Doppler shift.</a:t>
            </a:r>
            <a:endParaRPr lang="en-US" dirty="0"/>
          </a:p>
          <a:p>
            <a:r>
              <a:rPr lang="en-US" dirty="0"/>
              <a:t> </a:t>
            </a:r>
          </a:p>
          <a:p>
            <a:endParaRPr lang="en-US" dirty="0" smtClean="0"/>
          </a:p>
          <a:p>
            <a:endParaRPr lang="en-US" dirty="0"/>
          </a:p>
          <a:p>
            <a:r>
              <a:rPr lang="en-US" dirty="0" smtClean="0"/>
              <a:t/>
            </a:r>
            <a:br>
              <a:rPr lang="en-US" dirty="0" smtClean="0"/>
            </a:br>
            <a:endParaRPr lang="en-US" dirty="0" smtClean="0"/>
          </a:p>
          <a:p>
            <a:r>
              <a:rPr lang="en-US" dirty="0" smtClean="0"/>
              <a:t>What </a:t>
            </a:r>
            <a:r>
              <a:rPr lang="en-US" dirty="0"/>
              <a:t>actually happens?  The emitted radiation has a frequency corresponding to the energy light would have if it were a particle of E = </a:t>
            </a:r>
            <a:r>
              <a:rPr lang="en-US" dirty="0" err="1"/>
              <a:t>hf</a:t>
            </a:r>
            <a:r>
              <a:rPr lang="en-US" dirty="0"/>
              <a:t>=pc colliding with the electron.</a:t>
            </a:r>
          </a:p>
          <a:p>
            <a:r>
              <a:rPr lang="en-US" dirty="0"/>
              <a:t>The energy of the scattered particle (frequency of the light) depends on the angle.  This effect is only sizable when </a:t>
            </a:r>
            <a:r>
              <a:rPr lang="en-US" dirty="0" err="1"/>
              <a:t>hf</a:t>
            </a:r>
            <a:r>
              <a:rPr lang="en-US" dirty="0"/>
              <a:t> ~ mc</a:t>
            </a:r>
            <a:r>
              <a:rPr lang="en-US" baseline="30000" dirty="0"/>
              <a:t>2</a:t>
            </a:r>
            <a:r>
              <a:rPr lang="en-US" dirty="0"/>
              <a:t>, so the “light” needs to be gamma rays.  This is due to SR momentum-energy relations, not any special property of light.</a:t>
            </a:r>
          </a:p>
          <a:p>
            <a:r>
              <a:rPr lang="en-US" dirty="0"/>
              <a:t>This effect was first observed in 1923 and confirmed the view that in some circumstances light behaves </a:t>
            </a:r>
            <a:r>
              <a:rPr lang="en-US" dirty="0" smtClean="0"/>
              <a:t>more like </a:t>
            </a:r>
            <a:r>
              <a:rPr lang="en-US" dirty="0"/>
              <a:t>a </a:t>
            </a:r>
            <a:r>
              <a:rPr lang="en-US" dirty="0" smtClean="0"/>
              <a:t>classical particle</a:t>
            </a:r>
            <a:r>
              <a:rPr lang="en-US" dirty="0"/>
              <a:t>.</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5366" y="2133600"/>
            <a:ext cx="3708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93569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u="sng" dirty="0">
                <a:solidFill>
                  <a:srgbClr val="C0504D"/>
                </a:solidFill>
              </a:rPr>
              <a:t>Heat Capacity of Solids</a:t>
            </a:r>
            <a:endParaRPr lang="en-US" sz="3600" dirty="0">
              <a:solidFill>
                <a:srgbClr val="C0504D"/>
              </a:solidFill>
            </a:endParaRPr>
          </a:p>
        </p:txBody>
      </p:sp>
      <p:sp>
        <p:nvSpPr>
          <p:cNvPr id="3" name="Content Placeholder 2"/>
          <p:cNvSpPr>
            <a:spLocks noGrp="1"/>
          </p:cNvSpPr>
          <p:nvPr>
            <p:ph idx="1"/>
          </p:nvPr>
        </p:nvSpPr>
        <p:spPr>
          <a:xfrm>
            <a:off x="0" y="1066800"/>
            <a:ext cx="9144000" cy="4191000"/>
          </a:xfrm>
        </p:spPr>
        <p:txBody>
          <a:bodyPr>
            <a:normAutofit/>
          </a:bodyPr>
          <a:lstStyle/>
          <a:p>
            <a:r>
              <a:rPr lang="en-US" sz="2200" dirty="0" smtClean="0"/>
              <a:t>The </a:t>
            </a:r>
            <a:r>
              <a:rPr lang="en-US" sz="2200" dirty="0"/>
              <a:t>heat capacities of solids at temperatures of around room temperature or higher are usually in </a:t>
            </a:r>
            <a:r>
              <a:rPr lang="en-US" sz="2200" dirty="0" smtClean="0"/>
              <a:t>agreement </a:t>
            </a:r>
            <a:r>
              <a:rPr lang="en-US" sz="2200" dirty="0"/>
              <a:t>with </a:t>
            </a:r>
            <a:r>
              <a:rPr lang="en-US" sz="2200" dirty="0" err="1"/>
              <a:t>equipartition</a:t>
            </a:r>
            <a:r>
              <a:rPr lang="en-US" sz="2200" dirty="0"/>
              <a:t>, but at lower T the heat capacities become very small.</a:t>
            </a:r>
          </a:p>
          <a:p>
            <a:r>
              <a:rPr lang="en-US" sz="2000" dirty="0"/>
              <a:t>Debye (1912), following a cruder idea of Einstein (1907), showed that this behavior would result if:</a:t>
            </a:r>
          </a:p>
          <a:p>
            <a:pPr lvl="1"/>
            <a:r>
              <a:rPr lang="en-US" sz="2000" dirty="0"/>
              <a:t>the energy were stored in sound waves (a </a:t>
            </a:r>
            <a:r>
              <a:rPr lang="en-US" sz="2000" dirty="0" smtClean="0"/>
              <a:t>sensible </a:t>
            </a:r>
            <a:r>
              <a:rPr lang="en-US" sz="2000" dirty="0"/>
              <a:t>classical idea) and </a:t>
            </a:r>
          </a:p>
          <a:p>
            <a:pPr lvl="1"/>
            <a:r>
              <a:rPr lang="en-US" sz="2000" u="sng" dirty="0">
                <a:solidFill>
                  <a:srgbClr val="FF0000"/>
                </a:solidFill>
              </a:rPr>
              <a:t>the energy in the sound wave at </a:t>
            </a:r>
            <a:r>
              <a:rPr lang="en-US" sz="2000" u="sng" dirty="0">
                <a:solidFill>
                  <a:srgbClr val="FF0000"/>
                </a:solidFill>
              </a:rPr>
              <a:t> </a:t>
            </a:r>
            <a:r>
              <a:rPr lang="en-US" sz="2000" u="sng" dirty="0" smtClean="0">
                <a:solidFill>
                  <a:srgbClr val="FF0000"/>
                </a:solidFill>
              </a:rPr>
              <a:t> </a:t>
            </a:r>
            <a:r>
              <a:rPr lang="en-US" sz="2000" u="sng" dirty="0" smtClean="0">
                <a:solidFill>
                  <a:srgbClr val="FF0000"/>
                </a:solidFill>
              </a:rPr>
              <a:t>frequency </a:t>
            </a:r>
            <a:r>
              <a:rPr lang="en-US" sz="2000" u="sng" dirty="0">
                <a:solidFill>
                  <a:srgbClr val="FF0000"/>
                </a:solidFill>
              </a:rPr>
              <a:t>f comes in lumps of size </a:t>
            </a:r>
            <a:r>
              <a:rPr lang="en-US" sz="2000" u="sng" dirty="0" err="1">
                <a:solidFill>
                  <a:srgbClr val="FF0000"/>
                </a:solidFill>
              </a:rPr>
              <a:t>hf</a:t>
            </a:r>
            <a:r>
              <a:rPr lang="en-US" sz="2000" u="sng" dirty="0">
                <a:solidFill>
                  <a:srgbClr val="FF0000"/>
                </a:solidFill>
              </a:rPr>
              <a:t>!</a:t>
            </a:r>
            <a:r>
              <a:rPr lang="en-US" sz="2000" dirty="0">
                <a:solidFill>
                  <a:srgbClr val="FF0000"/>
                </a:solidFill>
              </a:rPr>
              <a:t> </a:t>
            </a:r>
            <a:r>
              <a:rPr lang="en-US" sz="2000" dirty="0" smtClean="0"/>
              <a:t/>
            </a:r>
            <a:br>
              <a:rPr lang="en-US" sz="2000" dirty="0" smtClean="0"/>
            </a:br>
            <a:r>
              <a:rPr lang="en-US" sz="2000" dirty="0"/>
              <a:t/>
            </a:r>
            <a:br>
              <a:rPr lang="en-US" sz="2000" dirty="0"/>
            </a:br>
            <a:r>
              <a:rPr lang="en-US" sz="2200" dirty="0" smtClean="0"/>
              <a:t>The </a:t>
            </a:r>
            <a:r>
              <a:rPr lang="en-US" sz="2200" dirty="0"/>
              <a:t>data points </a:t>
            </a:r>
            <a:r>
              <a:rPr lang="en-US" sz="2200" dirty="0" smtClean="0"/>
              <a:t>here</a:t>
            </a:r>
            <a:r>
              <a:rPr lang="en-US" sz="2200" dirty="0"/>
              <a:t> </a:t>
            </a:r>
            <a:r>
              <a:rPr lang="en-US" sz="2200" dirty="0" smtClean="0"/>
              <a:t>are </a:t>
            </a:r>
            <a:r>
              <a:rPr lang="en-US" sz="2200" dirty="0"/>
              <a:t>for silver</a:t>
            </a:r>
            <a:r>
              <a:rPr lang="en-US" sz="2200" dirty="0" smtClean="0"/>
              <a:t>.</a:t>
            </a:r>
            <a:endParaRPr lang="en-US" sz="2200" dirty="0"/>
          </a:p>
        </p:txBody>
      </p:sp>
      <p:graphicFrame>
        <p:nvGraphicFramePr>
          <p:cNvPr id="4" name="Object 3"/>
          <p:cNvGraphicFramePr>
            <a:graphicFrameLocks noChangeAspect="1"/>
          </p:cNvGraphicFramePr>
          <p:nvPr>
            <p:extLst>
              <p:ext uri="{D42A27DB-BD31-4B8C-83A1-F6EECF244321}">
                <p14:modId xmlns:p14="http://schemas.microsoft.com/office/powerpoint/2010/main" val="1192573386"/>
              </p:ext>
            </p:extLst>
          </p:nvPr>
        </p:nvGraphicFramePr>
        <p:xfrm>
          <a:off x="5562600" y="3951287"/>
          <a:ext cx="3429000" cy="2613025"/>
        </p:xfrm>
        <a:graphic>
          <a:graphicData uri="http://schemas.openxmlformats.org/presentationml/2006/ole">
            <mc:AlternateContent xmlns:mc="http://schemas.openxmlformats.org/markup-compatibility/2006">
              <mc:Choice xmlns:v="urn:schemas-microsoft-com:vml" Requires="v">
                <p:oleObj spid="_x0000_s2094" name="Picture" r:id="rId3" imgW="3429000" imgH="2612880" progId="Word.Picture.8">
                  <p:embed/>
                </p:oleObj>
              </mc:Choice>
              <mc:Fallback>
                <p:oleObj name="Picture" r:id="rId3" imgW="3429000" imgH="2612880" progId="Word.Pictur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3951287"/>
                        <a:ext cx="3429000" cy="2613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Box 4"/>
          <p:cNvSpPr txBox="1"/>
          <p:nvPr/>
        </p:nvSpPr>
        <p:spPr>
          <a:xfrm>
            <a:off x="533400" y="4572000"/>
            <a:ext cx="4038600" cy="461665"/>
          </a:xfrm>
          <a:prstGeom prst="rect">
            <a:avLst/>
          </a:prstGeom>
          <a:noFill/>
        </p:spPr>
        <p:txBody>
          <a:bodyPr wrap="square" rtlCol="0">
            <a:spAutoFit/>
          </a:bodyPr>
          <a:lstStyle/>
          <a:p>
            <a:pPr marL="0" lvl="1"/>
            <a:r>
              <a:rPr lang="en-US" sz="2400" u="sng" dirty="0">
                <a:solidFill>
                  <a:srgbClr val="FF0000"/>
                </a:solidFill>
              </a:rPr>
              <a:t>Same h as for light</a:t>
            </a:r>
            <a:r>
              <a:rPr lang="en-US" sz="2400" dirty="0" smtClean="0">
                <a:solidFill>
                  <a:srgbClr val="FF0000"/>
                </a:solidFill>
              </a:rPr>
              <a:t>!</a:t>
            </a:r>
            <a:endParaRPr lang="en-US" sz="2400" dirty="0">
              <a:solidFill>
                <a:srgbClr val="FF0000"/>
              </a:solidFill>
            </a:endParaRPr>
          </a:p>
        </p:txBody>
      </p:sp>
    </p:spTree>
    <p:extLst>
      <p:ext uri="{BB962C8B-B14F-4D97-AF65-F5344CB8AC3E}">
        <p14:creationId xmlns:p14="http://schemas.microsoft.com/office/powerpoint/2010/main" val="40287824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1681</Words>
  <Application>Microsoft Macintosh PowerPoint</Application>
  <PresentationFormat>On-screen Show (4:3)</PresentationFormat>
  <Paragraphs>166</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Office Theme</vt:lpstr>
      <vt:lpstr>Picture</vt:lpstr>
      <vt:lpstr>Microsoft Equation</vt:lpstr>
      <vt:lpstr>Historical Approach to Quantum Mechanics</vt:lpstr>
      <vt:lpstr>Classical Ideal Gas</vt:lpstr>
      <vt:lpstr>Classical Equipartition</vt:lpstr>
      <vt:lpstr>Something's Missing</vt:lpstr>
      <vt:lpstr>The black body problem</vt:lpstr>
      <vt:lpstr>Limits to Equipartition for Light</vt:lpstr>
      <vt:lpstr>Photoelectric effect</vt:lpstr>
      <vt:lpstr>Compton effect</vt:lpstr>
      <vt:lpstr>Heat Capacity of Solids</vt:lpstr>
      <vt:lpstr>Atomic spectra</vt:lpstr>
      <vt:lpstr>The Bohr atom:  a suggestive temporary ad-hoc fix</vt:lpstr>
      <vt:lpstr>Electron diffraction</vt:lpstr>
      <vt:lpstr>2-Slit diffraction of electrons, etc.</vt:lpstr>
      <vt:lpstr>2-slit results</vt:lpstr>
      <vt:lpstr>Particle Waves</vt:lpstr>
      <vt:lpstr>De Broglie’s hypothesis (Lunn, 1921) </vt:lpstr>
      <vt:lpstr>Superposition</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Approach to Quantum Mechanics</dc:title>
  <dc:creator>Physics</dc:creator>
  <cp:lastModifiedBy>David Ceperley</cp:lastModifiedBy>
  <cp:revision>45</cp:revision>
  <cp:lastPrinted>2014-03-13T16:51:11Z</cp:lastPrinted>
  <dcterms:created xsi:type="dcterms:W3CDTF">2013-08-06T17:43:00Z</dcterms:created>
  <dcterms:modified xsi:type="dcterms:W3CDTF">2014-03-13T17:16:10Z</dcterms:modified>
</cp:coreProperties>
</file>