
<file path=[Content_Types].xml><?xml version="1.0" encoding="utf-8"?>
<Types xmlns="http://schemas.openxmlformats.org/package/2006/content-types">
  <Default Extension="xml" ContentType="application/xml"/>
  <Default Extension="png" ContentType="image/png"/>
  <Default Extension="jpeg" ContentType="image/jpeg"/>
  <Default Extension="rels" ContentType="application/vnd.openxmlformats-package.relationships+xml"/>
  <Default Extension="emf" ContentType="image/x-emf"/>
  <Default Extension="vml" ContentType="application/vnd.openxmlformats-officedocument.vmlDrawing"/>
  <Default Extension="gif" ContentType="image/gif"/>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64" r:id="rId7"/>
    <p:sldId id="265" r:id="rId8"/>
    <p:sldId id="266" r:id="rId9"/>
    <p:sldId id="267" r:id="rId10"/>
    <p:sldId id="268" r:id="rId11"/>
    <p:sldId id="276" r:id="rId12"/>
    <p:sldId id="273" r:id="rId13"/>
    <p:sldId id="274" r:id="rId14"/>
    <p:sldId id="269" r:id="rId15"/>
    <p:sldId id="27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1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1B2C03-2B8B-4AD9-82BB-F0FFB10DC25D}" type="datetimeFigureOut">
              <a:rPr lang="en-US" smtClean="0"/>
              <a:t>3/17/15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1931C-2E43-4975-846D-E3FEF344D773}" type="slidenum">
              <a:rPr lang="en-US" smtClean="0"/>
              <a:t>‹#›</a:t>
            </a:fld>
            <a:endParaRPr lang="en-US"/>
          </a:p>
        </p:txBody>
      </p:sp>
    </p:spTree>
    <p:extLst>
      <p:ext uri="{BB962C8B-B14F-4D97-AF65-F5344CB8AC3E}">
        <p14:creationId xmlns:p14="http://schemas.microsoft.com/office/powerpoint/2010/main" val="902136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B2C03-2B8B-4AD9-82BB-F0FFB10DC25D}" type="datetimeFigureOut">
              <a:rPr lang="en-US" smtClean="0"/>
              <a:t>3/17/15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1931C-2E43-4975-846D-E3FEF344D773}" type="slidenum">
              <a:rPr lang="en-US" smtClean="0"/>
              <a:t>‹#›</a:t>
            </a:fld>
            <a:endParaRPr lang="en-US"/>
          </a:p>
        </p:txBody>
      </p:sp>
    </p:spTree>
    <p:extLst>
      <p:ext uri="{BB962C8B-B14F-4D97-AF65-F5344CB8AC3E}">
        <p14:creationId xmlns:p14="http://schemas.microsoft.com/office/powerpoint/2010/main" val="3739074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B2C03-2B8B-4AD9-82BB-F0FFB10DC25D}" type="datetimeFigureOut">
              <a:rPr lang="en-US" smtClean="0"/>
              <a:t>3/17/15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1931C-2E43-4975-846D-E3FEF344D773}" type="slidenum">
              <a:rPr lang="en-US" smtClean="0"/>
              <a:t>‹#›</a:t>
            </a:fld>
            <a:endParaRPr lang="en-US"/>
          </a:p>
        </p:txBody>
      </p:sp>
    </p:spTree>
    <p:extLst>
      <p:ext uri="{BB962C8B-B14F-4D97-AF65-F5344CB8AC3E}">
        <p14:creationId xmlns:p14="http://schemas.microsoft.com/office/powerpoint/2010/main" val="116124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B2C03-2B8B-4AD9-82BB-F0FFB10DC25D}" type="datetimeFigureOut">
              <a:rPr lang="en-US" smtClean="0"/>
              <a:t>3/17/15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1931C-2E43-4975-846D-E3FEF344D773}" type="slidenum">
              <a:rPr lang="en-US" smtClean="0"/>
              <a:t>‹#›</a:t>
            </a:fld>
            <a:endParaRPr lang="en-US"/>
          </a:p>
        </p:txBody>
      </p:sp>
    </p:spTree>
    <p:extLst>
      <p:ext uri="{BB962C8B-B14F-4D97-AF65-F5344CB8AC3E}">
        <p14:creationId xmlns:p14="http://schemas.microsoft.com/office/powerpoint/2010/main" val="3735361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1B2C03-2B8B-4AD9-82BB-F0FFB10DC25D}" type="datetimeFigureOut">
              <a:rPr lang="en-US" smtClean="0"/>
              <a:t>3/17/15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91931C-2E43-4975-846D-E3FEF344D773}" type="slidenum">
              <a:rPr lang="en-US" smtClean="0"/>
              <a:t>‹#›</a:t>
            </a:fld>
            <a:endParaRPr lang="en-US"/>
          </a:p>
        </p:txBody>
      </p:sp>
    </p:spTree>
    <p:extLst>
      <p:ext uri="{BB962C8B-B14F-4D97-AF65-F5344CB8AC3E}">
        <p14:creationId xmlns:p14="http://schemas.microsoft.com/office/powerpoint/2010/main" val="311912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1B2C03-2B8B-4AD9-82BB-F0FFB10DC25D}" type="datetimeFigureOut">
              <a:rPr lang="en-US" smtClean="0"/>
              <a:t>3/17/15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1931C-2E43-4975-846D-E3FEF344D773}" type="slidenum">
              <a:rPr lang="en-US" smtClean="0"/>
              <a:t>‹#›</a:t>
            </a:fld>
            <a:endParaRPr lang="en-US"/>
          </a:p>
        </p:txBody>
      </p:sp>
    </p:spTree>
    <p:extLst>
      <p:ext uri="{BB962C8B-B14F-4D97-AF65-F5344CB8AC3E}">
        <p14:creationId xmlns:p14="http://schemas.microsoft.com/office/powerpoint/2010/main" val="4170560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1B2C03-2B8B-4AD9-82BB-F0FFB10DC25D}" type="datetimeFigureOut">
              <a:rPr lang="en-US" smtClean="0"/>
              <a:t>3/17/15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91931C-2E43-4975-846D-E3FEF344D773}" type="slidenum">
              <a:rPr lang="en-US" smtClean="0"/>
              <a:t>‹#›</a:t>
            </a:fld>
            <a:endParaRPr lang="en-US"/>
          </a:p>
        </p:txBody>
      </p:sp>
    </p:spTree>
    <p:extLst>
      <p:ext uri="{BB962C8B-B14F-4D97-AF65-F5344CB8AC3E}">
        <p14:creationId xmlns:p14="http://schemas.microsoft.com/office/powerpoint/2010/main" val="500763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1B2C03-2B8B-4AD9-82BB-F0FFB10DC25D}" type="datetimeFigureOut">
              <a:rPr lang="en-US" smtClean="0"/>
              <a:t>3/17/15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91931C-2E43-4975-846D-E3FEF344D773}" type="slidenum">
              <a:rPr lang="en-US" smtClean="0"/>
              <a:t>‹#›</a:t>
            </a:fld>
            <a:endParaRPr lang="en-US"/>
          </a:p>
        </p:txBody>
      </p:sp>
    </p:spTree>
    <p:extLst>
      <p:ext uri="{BB962C8B-B14F-4D97-AF65-F5344CB8AC3E}">
        <p14:creationId xmlns:p14="http://schemas.microsoft.com/office/powerpoint/2010/main" val="1860543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B2C03-2B8B-4AD9-82BB-F0FFB10DC25D}" type="datetimeFigureOut">
              <a:rPr lang="en-US" smtClean="0"/>
              <a:t>3/17/15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91931C-2E43-4975-846D-E3FEF344D773}" type="slidenum">
              <a:rPr lang="en-US" smtClean="0"/>
              <a:t>‹#›</a:t>
            </a:fld>
            <a:endParaRPr lang="en-US"/>
          </a:p>
        </p:txBody>
      </p:sp>
    </p:spTree>
    <p:extLst>
      <p:ext uri="{BB962C8B-B14F-4D97-AF65-F5344CB8AC3E}">
        <p14:creationId xmlns:p14="http://schemas.microsoft.com/office/powerpoint/2010/main" val="1679841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1B2C03-2B8B-4AD9-82BB-F0FFB10DC25D}" type="datetimeFigureOut">
              <a:rPr lang="en-US" smtClean="0"/>
              <a:t>3/17/15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1931C-2E43-4975-846D-E3FEF344D773}" type="slidenum">
              <a:rPr lang="en-US" smtClean="0"/>
              <a:t>‹#›</a:t>
            </a:fld>
            <a:endParaRPr lang="en-US"/>
          </a:p>
        </p:txBody>
      </p:sp>
    </p:spTree>
    <p:extLst>
      <p:ext uri="{BB962C8B-B14F-4D97-AF65-F5344CB8AC3E}">
        <p14:creationId xmlns:p14="http://schemas.microsoft.com/office/powerpoint/2010/main" val="1083248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1B2C03-2B8B-4AD9-82BB-F0FFB10DC25D}" type="datetimeFigureOut">
              <a:rPr lang="en-US" smtClean="0"/>
              <a:t>3/17/15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91931C-2E43-4975-846D-E3FEF344D773}" type="slidenum">
              <a:rPr lang="en-US" smtClean="0"/>
              <a:t>‹#›</a:t>
            </a:fld>
            <a:endParaRPr lang="en-US"/>
          </a:p>
        </p:txBody>
      </p:sp>
    </p:spTree>
    <p:extLst>
      <p:ext uri="{BB962C8B-B14F-4D97-AF65-F5344CB8AC3E}">
        <p14:creationId xmlns:p14="http://schemas.microsoft.com/office/powerpoint/2010/main" val="30312975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B2C03-2B8B-4AD9-82BB-F0FFB10DC25D}" type="datetimeFigureOut">
              <a:rPr lang="en-US" smtClean="0"/>
              <a:t>3/17/15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931C-2E43-4975-846D-E3FEF344D773}" type="slidenum">
              <a:rPr lang="en-US" smtClean="0"/>
              <a:t>‹#›</a:t>
            </a:fld>
            <a:endParaRPr lang="en-US"/>
          </a:p>
        </p:txBody>
      </p:sp>
    </p:spTree>
    <p:extLst>
      <p:ext uri="{BB962C8B-B14F-4D97-AF65-F5344CB8AC3E}">
        <p14:creationId xmlns:p14="http://schemas.microsoft.com/office/powerpoint/2010/main" val="2610160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8.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4" Type="http://schemas.openxmlformats.org/officeDocument/2006/relationships/image" Target="../media/image11.png"/><Relationship Id="rId5" Type="http://schemas.openxmlformats.org/officeDocument/2006/relationships/oleObject" Target="../embeddings/oleObject4.bin"/><Relationship Id="rId6" Type="http://schemas.openxmlformats.org/officeDocument/2006/relationships/image" Target="../media/image9.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 Id="rId3"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 Id="rId3"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470025"/>
          </a:xfrm>
        </p:spPr>
        <p:txBody>
          <a:bodyPr>
            <a:normAutofit/>
          </a:bodyPr>
          <a:lstStyle/>
          <a:p>
            <a:r>
              <a:rPr lang="en-US" sz="4000" dirty="0" smtClean="0">
                <a:solidFill>
                  <a:srgbClr val="800000"/>
                </a:solidFill>
              </a:rPr>
              <a:t>Quantum Theory</a:t>
            </a:r>
            <a:endParaRPr lang="en-US" sz="4000" dirty="0">
              <a:solidFill>
                <a:srgbClr val="800000"/>
              </a:solidFill>
            </a:endParaRPr>
          </a:p>
        </p:txBody>
      </p:sp>
      <p:sp>
        <p:nvSpPr>
          <p:cNvPr id="3" name="Subtitle 2"/>
          <p:cNvSpPr>
            <a:spLocks noGrp="1"/>
          </p:cNvSpPr>
          <p:nvPr>
            <p:ph type="subTitle" idx="1"/>
          </p:nvPr>
        </p:nvSpPr>
        <p:spPr>
          <a:xfrm>
            <a:off x="1371600" y="1752600"/>
            <a:ext cx="6400800" cy="1752600"/>
          </a:xfrm>
        </p:spPr>
        <p:txBody>
          <a:bodyPr>
            <a:normAutofit fontScale="55000" lnSpcReduction="20000"/>
          </a:bodyPr>
          <a:lstStyle/>
          <a:p>
            <a:pPr lvl="0" algn="l"/>
            <a:r>
              <a:rPr lang="en-US" dirty="0" err="1">
                <a:solidFill>
                  <a:schemeClr val="tx1"/>
                </a:solidFill>
              </a:rPr>
              <a:t>Born’s</a:t>
            </a:r>
            <a:r>
              <a:rPr lang="en-US" dirty="0">
                <a:solidFill>
                  <a:schemeClr val="tx1"/>
                </a:solidFill>
              </a:rPr>
              <a:t> probability interpretation</a:t>
            </a:r>
          </a:p>
          <a:p>
            <a:pPr lvl="0" algn="l"/>
            <a:r>
              <a:rPr lang="en-US" dirty="0">
                <a:solidFill>
                  <a:schemeClr val="tx1"/>
                </a:solidFill>
              </a:rPr>
              <a:t>The indeterminacy (“uncertainty”) principle</a:t>
            </a:r>
          </a:p>
          <a:p>
            <a:pPr lvl="0" algn="l"/>
            <a:r>
              <a:rPr lang="en-US" dirty="0" smtClean="0">
                <a:solidFill>
                  <a:schemeClr val="tx1"/>
                </a:solidFill>
              </a:rPr>
              <a:t>The </a:t>
            </a:r>
            <a:r>
              <a:rPr lang="en-US" dirty="0" err="1">
                <a:solidFill>
                  <a:schemeClr val="tx1"/>
                </a:solidFill>
              </a:rPr>
              <a:t>Schroedinger</a:t>
            </a:r>
            <a:r>
              <a:rPr lang="en-US" dirty="0">
                <a:solidFill>
                  <a:schemeClr val="tx1"/>
                </a:solidFill>
              </a:rPr>
              <a:t> </a:t>
            </a:r>
            <a:r>
              <a:rPr lang="en-US" dirty="0" smtClean="0">
                <a:solidFill>
                  <a:schemeClr val="tx1"/>
                </a:solidFill>
              </a:rPr>
              <a:t>equation</a:t>
            </a:r>
          </a:p>
          <a:p>
            <a:pPr lvl="0" algn="l"/>
            <a:r>
              <a:rPr lang="en-US" dirty="0" smtClean="0">
                <a:solidFill>
                  <a:schemeClr val="tx1"/>
                </a:solidFill>
              </a:rPr>
              <a:t>The Copenhagen interpretation</a:t>
            </a:r>
            <a:endParaRPr lang="en-US" dirty="0" smtClean="0">
              <a:solidFill>
                <a:schemeClr val="tx1"/>
              </a:solidFill>
            </a:endParaRPr>
          </a:p>
          <a:p>
            <a:pPr lvl="0"/>
            <a:endParaRPr lang="en-US" dirty="0">
              <a:solidFill>
                <a:schemeClr val="tx1"/>
              </a:solidFill>
            </a:endParaRPr>
          </a:p>
          <a:p>
            <a:pPr lvl="0"/>
            <a:r>
              <a:rPr lang="en-US" b="1" dirty="0" smtClean="0">
                <a:solidFill>
                  <a:srgbClr val="000090"/>
                </a:solidFill>
              </a:rPr>
              <a:t>Term paper topics due today.</a:t>
            </a:r>
            <a:endParaRPr lang="en-US" b="1" dirty="0">
              <a:solidFill>
                <a:srgbClr val="000090"/>
              </a:solidFill>
            </a:endParaRPr>
          </a:p>
        </p:txBody>
      </p:sp>
      <p:sp>
        <p:nvSpPr>
          <p:cNvPr id="4" name="TextBox 3"/>
          <p:cNvSpPr txBox="1"/>
          <p:nvPr/>
        </p:nvSpPr>
        <p:spPr>
          <a:xfrm>
            <a:off x="381000" y="4648200"/>
            <a:ext cx="8534400" cy="954107"/>
          </a:xfrm>
          <a:prstGeom prst="rect">
            <a:avLst/>
          </a:prstGeom>
          <a:noFill/>
        </p:spPr>
        <p:txBody>
          <a:bodyPr wrap="square" rtlCol="0">
            <a:spAutoFit/>
          </a:bodyPr>
          <a:lstStyle/>
          <a:p>
            <a:r>
              <a:rPr lang="en-US" sz="2800" u="sng" dirty="0"/>
              <a:t>Next time</a:t>
            </a:r>
            <a:r>
              <a:rPr lang="en-US" sz="2800" dirty="0"/>
              <a:t>:</a:t>
            </a:r>
          </a:p>
          <a:p>
            <a:r>
              <a:rPr lang="en-US" sz="2800" dirty="0"/>
              <a:t>We rule out any comfortable </a:t>
            </a:r>
            <a:r>
              <a:rPr lang="en-US" sz="2800" dirty="0" smtClean="0"/>
              <a:t>explanations</a:t>
            </a:r>
            <a:endParaRPr lang="en-US" sz="2800" dirty="0"/>
          </a:p>
        </p:txBody>
      </p:sp>
    </p:spTree>
    <p:extLst>
      <p:ext uri="{BB962C8B-B14F-4D97-AF65-F5344CB8AC3E}">
        <p14:creationId xmlns:p14="http://schemas.microsoft.com/office/powerpoint/2010/main" val="26924772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smtClean="0">
                <a:solidFill>
                  <a:srgbClr val="800000"/>
                </a:solidFill>
              </a:rPr>
              <a:t>Bohr Wins</a:t>
            </a:r>
            <a:endParaRPr lang="en-US" sz="3600" dirty="0">
              <a:solidFill>
                <a:srgbClr val="800000"/>
              </a:solidFill>
            </a:endParaRPr>
          </a:p>
        </p:txBody>
      </p:sp>
      <p:sp>
        <p:nvSpPr>
          <p:cNvPr id="3" name="Content Placeholder 2"/>
          <p:cNvSpPr>
            <a:spLocks noGrp="1"/>
          </p:cNvSpPr>
          <p:nvPr>
            <p:ph idx="1"/>
          </p:nvPr>
        </p:nvSpPr>
        <p:spPr>
          <a:xfrm>
            <a:off x="228600" y="685800"/>
            <a:ext cx="8610600" cy="5059363"/>
          </a:xfrm>
        </p:spPr>
        <p:txBody>
          <a:bodyPr>
            <a:normAutofit/>
          </a:bodyPr>
          <a:lstStyle/>
          <a:p>
            <a:r>
              <a:rPr lang="en-US" sz="2000" dirty="0"/>
              <a:t>Bohr pointed out that the position and momentum of the scale had to obey an uncertainty relation. It's true that to weigh the emitted particle, all you care about is the change of the </a:t>
            </a:r>
            <a:r>
              <a:rPr lang="en-US" sz="2000" i="1" dirty="0"/>
              <a:t>scale's</a:t>
            </a:r>
            <a:r>
              <a:rPr lang="en-US" sz="2000" dirty="0"/>
              <a:t> momentum, so Einstein had assumed that the momentum was well defined. But Bohr reminded him that General Relativity implied that </a:t>
            </a:r>
            <a:r>
              <a:rPr lang="en-US" sz="2000" u="sng" dirty="0"/>
              <a:t>the rate at which the clock ran depended on how high up it was in the Earth's gravitational field</a:t>
            </a:r>
            <a:r>
              <a:rPr lang="en-US" sz="2000" dirty="0"/>
              <a:t>! Trying to get a well-defined momentum gives a very uncertain position, and that IS relevant because it affects what the time of the event is (in our frame). If the scale position/momentum initially obey the uncertainty relation, so will the measurements of the particle energy and time.</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298837283"/>
              </p:ext>
            </p:extLst>
          </p:nvPr>
        </p:nvGraphicFramePr>
        <p:xfrm>
          <a:off x="536136" y="3845462"/>
          <a:ext cx="2879725" cy="2125663"/>
        </p:xfrm>
        <a:graphic>
          <a:graphicData uri="http://schemas.openxmlformats.org/presentationml/2006/ole">
            <mc:AlternateContent xmlns:mc="http://schemas.openxmlformats.org/markup-compatibility/2006">
              <mc:Choice xmlns:v="urn:schemas-microsoft-com:vml" Requires="v">
                <p:oleObj spid="_x0000_s9245" name="Equation" r:id="rId3" imgW="2095500" imgH="1549400" progId="Equation.DSMT4">
                  <p:embed/>
                </p:oleObj>
              </mc:Choice>
              <mc:Fallback>
                <p:oleObj name="Equation" r:id="rId3" imgW="2095500" imgH="15494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136" y="3845462"/>
                        <a:ext cx="2879725" cy="212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3415861" y="4191000"/>
            <a:ext cx="5715001" cy="1477328"/>
          </a:xfrm>
          <a:prstGeom prst="rect">
            <a:avLst/>
          </a:prstGeom>
          <a:noFill/>
        </p:spPr>
        <p:txBody>
          <a:bodyPr wrap="square" rtlCol="0">
            <a:spAutoFit/>
          </a:bodyPr>
          <a:lstStyle/>
          <a:p>
            <a:r>
              <a:rPr lang="en-US" sz="2400" dirty="0">
                <a:solidFill>
                  <a:srgbClr val="000090"/>
                </a:solidFill>
              </a:rPr>
              <a:t>Notice the astounding unity of physics: </a:t>
            </a:r>
            <a:r>
              <a:rPr lang="en-US" sz="2400" dirty="0" smtClean="0">
                <a:solidFill>
                  <a:srgbClr val="000090"/>
                </a:solidFill>
              </a:rPr>
              <a:t/>
            </a:r>
            <a:br>
              <a:rPr lang="en-US" sz="2400" dirty="0" smtClean="0">
                <a:solidFill>
                  <a:srgbClr val="000090"/>
                </a:solidFill>
              </a:rPr>
            </a:br>
            <a:r>
              <a:rPr lang="en-US" sz="2400" dirty="0" smtClean="0">
                <a:solidFill>
                  <a:srgbClr val="000090"/>
                </a:solidFill>
              </a:rPr>
              <a:t>the </a:t>
            </a:r>
            <a:r>
              <a:rPr lang="en-US" sz="2400" dirty="0">
                <a:solidFill>
                  <a:srgbClr val="000090"/>
                </a:solidFill>
              </a:rPr>
              <a:t>self-consistency of QM was saved by GR! </a:t>
            </a:r>
          </a:p>
          <a:p>
            <a:r>
              <a:rPr lang="en-US" sz="2400" dirty="0"/>
              <a:t>Einstein temporarily gave up.</a:t>
            </a:r>
          </a:p>
          <a:p>
            <a:endParaRPr lang="en-US" dirty="0"/>
          </a:p>
        </p:txBody>
      </p:sp>
    </p:spTree>
    <p:extLst>
      <p:ext uri="{BB962C8B-B14F-4D97-AF65-F5344CB8AC3E}">
        <p14:creationId xmlns:p14="http://schemas.microsoft.com/office/powerpoint/2010/main" val="343485188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2800" dirty="0" smtClean="0">
                <a:solidFill>
                  <a:srgbClr val="000090"/>
                </a:solidFill>
              </a:rPr>
              <a:t>The Copenhagen “interpretation”</a:t>
            </a:r>
            <a:endParaRPr lang="en-US" sz="2800" dirty="0">
              <a:solidFill>
                <a:srgbClr val="000090"/>
              </a:solidFill>
            </a:endParaRPr>
          </a:p>
        </p:txBody>
      </p:sp>
      <p:sp>
        <p:nvSpPr>
          <p:cNvPr id="3" name="Content Placeholder 2"/>
          <p:cNvSpPr>
            <a:spLocks noGrp="1"/>
          </p:cNvSpPr>
          <p:nvPr>
            <p:ph idx="1"/>
          </p:nvPr>
        </p:nvSpPr>
        <p:spPr>
          <a:xfrm>
            <a:off x="457200" y="1265237"/>
            <a:ext cx="8229600" cy="4525963"/>
          </a:xfrm>
        </p:spPr>
        <p:txBody>
          <a:bodyPr>
            <a:normAutofit lnSpcReduction="10000"/>
          </a:bodyPr>
          <a:lstStyle/>
          <a:p>
            <a:r>
              <a:rPr lang="en-US" sz="2400" dirty="0" smtClean="0"/>
              <a:t>Developed in Copenhagen 1925-35 by Bohr, Heisenberg,…</a:t>
            </a:r>
          </a:p>
          <a:p>
            <a:r>
              <a:rPr lang="en-US" sz="2400" dirty="0" smtClean="0"/>
              <a:t>“Normal approach” to understanding QM but was not accepted by Einstein, Schrodinger,….</a:t>
            </a:r>
          </a:p>
          <a:p>
            <a:r>
              <a:rPr lang="en-US" sz="2400" dirty="0" smtClean="0"/>
              <a:t>We describe an experiment with the language of classical physics: events are definite.</a:t>
            </a:r>
          </a:p>
          <a:p>
            <a:r>
              <a:rPr lang="en-US" sz="2400" dirty="0" smtClean="0"/>
              <a:t>Microscopic objects not not possess properties before we measure them. The properties are actualized by experiments. (wave function collapse)</a:t>
            </a:r>
          </a:p>
          <a:p>
            <a:r>
              <a:rPr lang="en-US" sz="2400" u="sng" dirty="0" smtClean="0"/>
              <a:t>Complementarity</a:t>
            </a:r>
            <a:r>
              <a:rPr lang="en-US" sz="2400" dirty="0" smtClean="0"/>
              <a:t>: some variables are incompatible (momentum, position)...</a:t>
            </a:r>
          </a:p>
          <a:p>
            <a:r>
              <a:rPr lang="en-US" sz="2400" dirty="0" smtClean="0">
                <a:solidFill>
                  <a:srgbClr val="800000"/>
                </a:solidFill>
              </a:rPr>
              <a:t>Where is the dividing line between the classical and quantum world?</a:t>
            </a:r>
            <a:endParaRPr lang="en-US" sz="2400" dirty="0">
              <a:solidFill>
                <a:srgbClr val="800000"/>
              </a:solidFill>
            </a:endParaRPr>
          </a:p>
        </p:txBody>
      </p:sp>
    </p:spTree>
    <p:extLst>
      <p:ext uri="{BB962C8B-B14F-4D97-AF65-F5344CB8AC3E}">
        <p14:creationId xmlns:p14="http://schemas.microsoft.com/office/powerpoint/2010/main" val="1076084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600" dirty="0">
                <a:solidFill>
                  <a:srgbClr val="800000"/>
                </a:solidFill>
              </a:rPr>
              <a:t>Uncertainty relations for </a:t>
            </a:r>
            <a:r>
              <a:rPr lang="en-US" sz="3600" dirty="0" smtClean="0">
                <a:solidFill>
                  <a:srgbClr val="800000"/>
                </a:solidFill>
              </a:rPr>
              <a:t>Spin</a:t>
            </a:r>
            <a:endParaRPr lang="en-US" sz="3600" dirty="0">
              <a:solidFill>
                <a:srgbClr val="800000"/>
              </a:solidFill>
            </a:endParaRPr>
          </a:p>
        </p:txBody>
      </p:sp>
      <p:sp>
        <p:nvSpPr>
          <p:cNvPr id="3" name="Content Placeholder 2"/>
          <p:cNvSpPr>
            <a:spLocks noGrp="1"/>
          </p:cNvSpPr>
          <p:nvPr>
            <p:ph idx="1"/>
          </p:nvPr>
        </p:nvSpPr>
        <p:spPr>
          <a:xfrm>
            <a:off x="152400" y="1295400"/>
            <a:ext cx="8534400" cy="4830763"/>
          </a:xfrm>
        </p:spPr>
        <p:txBody>
          <a:bodyPr>
            <a:normAutofit lnSpcReduction="10000"/>
          </a:bodyPr>
          <a:lstStyle/>
          <a:p>
            <a:r>
              <a:rPr lang="en-US" sz="2000" dirty="0"/>
              <a:t>In QM, many physical systems have complementary pairs of observables which cannot be measured at the same time. E.g.  the product of the uncertainties in position (x) and momentum (</a:t>
            </a:r>
            <a:r>
              <a:rPr lang="en-US" sz="2000" dirty="0" err="1"/>
              <a:t>p</a:t>
            </a:r>
            <a:r>
              <a:rPr lang="en-US" sz="2000" baseline="-25000" dirty="0" err="1"/>
              <a:t>x</a:t>
            </a:r>
            <a:r>
              <a:rPr lang="en-US" sz="2000" dirty="0" smtClean="0"/>
              <a:t>).  </a:t>
            </a:r>
            <a:endParaRPr lang="en-US" sz="2000" dirty="0"/>
          </a:p>
          <a:p>
            <a:r>
              <a:rPr lang="en-US" sz="2000" dirty="0"/>
              <a:t>Another physical quantity, spin, </a:t>
            </a:r>
            <a:r>
              <a:rPr lang="en-US" sz="2000" dirty="0" smtClean="0"/>
              <a:t/>
            </a:r>
            <a:br>
              <a:rPr lang="en-US" sz="2000" dirty="0" smtClean="0"/>
            </a:br>
            <a:r>
              <a:rPr lang="en-US" sz="2000" dirty="0" smtClean="0"/>
              <a:t>will </a:t>
            </a:r>
            <a:r>
              <a:rPr lang="en-US" sz="2000" dirty="0"/>
              <a:t>be important in arguments to follow. </a:t>
            </a:r>
            <a:r>
              <a:rPr lang="en-US" sz="2000" dirty="0" smtClean="0"/>
              <a:t/>
            </a:r>
            <a:br>
              <a:rPr lang="en-US" sz="2000" dirty="0" smtClean="0"/>
            </a:br>
            <a:r>
              <a:rPr lang="en-US" sz="2000" dirty="0" smtClean="0"/>
              <a:t>Think </a:t>
            </a:r>
            <a:r>
              <a:rPr lang="en-US" sz="2000" dirty="0"/>
              <a:t>of a classical spinning ball.  </a:t>
            </a:r>
            <a:r>
              <a:rPr lang="en-US" sz="2000" dirty="0" smtClean="0"/>
              <a:t/>
            </a:r>
            <a:br>
              <a:rPr lang="en-US" sz="2000" dirty="0" smtClean="0"/>
            </a:br>
            <a:r>
              <a:rPr lang="en-US" sz="2000" dirty="0" smtClean="0"/>
              <a:t>Its </a:t>
            </a:r>
            <a:r>
              <a:rPr lang="en-US" sz="2000" dirty="0"/>
              <a:t>spin angular momentum points </a:t>
            </a:r>
            <a:r>
              <a:rPr lang="en-US" sz="2000" dirty="0" smtClean="0"/>
              <a:t>along</a:t>
            </a:r>
            <a:br>
              <a:rPr lang="en-US" sz="2000" dirty="0" smtClean="0"/>
            </a:br>
            <a:r>
              <a:rPr lang="en-US" sz="2000" dirty="0" smtClean="0"/>
              <a:t> </a:t>
            </a:r>
            <a:r>
              <a:rPr lang="en-US" sz="2000" dirty="0"/>
              <a:t>the axis of rotation and has a </a:t>
            </a:r>
            <a:r>
              <a:rPr lang="en-US" sz="2000" dirty="0" smtClean="0"/>
              <a:t>length</a:t>
            </a:r>
            <a:br>
              <a:rPr lang="en-US" sz="2000" dirty="0" smtClean="0"/>
            </a:br>
            <a:r>
              <a:rPr lang="en-US" sz="2000" dirty="0" smtClean="0"/>
              <a:t> </a:t>
            </a:r>
            <a:r>
              <a:rPr lang="en-US" sz="2000" dirty="0"/>
              <a:t>equal to the rate of rotation times the moment of inertia.  It is a vector, , and all three components can be specified</a:t>
            </a:r>
            <a:r>
              <a:rPr lang="en-US" sz="2000" dirty="0" smtClean="0"/>
              <a:t>.</a:t>
            </a:r>
            <a:r>
              <a:rPr lang="en-US" sz="2000" dirty="0"/>
              <a:t> </a:t>
            </a:r>
            <a:endParaRPr lang="en-US" sz="2000" dirty="0" smtClean="0"/>
          </a:p>
          <a:p>
            <a:r>
              <a:rPr lang="en-US" sz="2000" dirty="0" smtClean="0"/>
              <a:t>In </a:t>
            </a:r>
            <a:r>
              <a:rPr lang="en-US" sz="2000" dirty="0"/>
              <a:t>QM, pairs of spin components satisfy uncertainty </a:t>
            </a:r>
            <a:r>
              <a:rPr lang="en-US" sz="2000" dirty="0" smtClean="0"/>
              <a:t>relations                          </a:t>
            </a:r>
            <a:r>
              <a:rPr lang="en-US" sz="2000" dirty="0"/>
              <a:t>.  </a:t>
            </a:r>
            <a:r>
              <a:rPr lang="en-US" sz="2000" dirty="0" smtClean="0"/>
              <a:t/>
            </a:r>
            <a:br>
              <a:rPr lang="en-US" sz="2000" dirty="0" smtClean="0"/>
            </a:br>
            <a:r>
              <a:rPr lang="en-US" sz="2000" dirty="0" smtClean="0"/>
              <a:t>At </a:t>
            </a:r>
            <a:r>
              <a:rPr lang="en-US" sz="2000" dirty="0"/>
              <a:t>most one component of the spin can have a definite value. Results of spin measurements are quantized. When one measures </a:t>
            </a:r>
            <a:r>
              <a:rPr lang="en-US" sz="2000" dirty="0" err="1"/>
              <a:t>s</a:t>
            </a:r>
            <a:r>
              <a:rPr lang="en-US" sz="2000" baseline="-25000" dirty="0" err="1"/>
              <a:t>x</a:t>
            </a:r>
            <a:r>
              <a:rPr lang="en-US" sz="2000" dirty="0"/>
              <a:t>, one always finds a multiple </a:t>
            </a:r>
            <a:r>
              <a:rPr lang="en-US" sz="2000" dirty="0" smtClean="0"/>
              <a:t>of          </a:t>
            </a:r>
            <a:r>
              <a:rPr lang="en-US" sz="2000" dirty="0"/>
              <a:t>. </a:t>
            </a:r>
            <a:endParaRPr lang="en-US" sz="2000" dirty="0" smtClean="0"/>
          </a:p>
          <a:p>
            <a:r>
              <a:rPr lang="en-US" sz="2000" dirty="0" smtClean="0"/>
              <a:t>Photons are like this. They have two polarization states.  Not difficult to imagine as a field. But how does it work as a particle.</a:t>
            </a:r>
            <a:endParaRPr lang="en-US" sz="2000" dirty="0"/>
          </a:p>
        </p:txBody>
      </p:sp>
      <p:pic>
        <p:nvPicPr>
          <p:cNvPr id="133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2286000"/>
            <a:ext cx="3124200" cy="142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2125" y="5114925"/>
            <a:ext cx="447675" cy="2190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853039476"/>
              </p:ext>
            </p:extLst>
          </p:nvPr>
        </p:nvGraphicFramePr>
        <p:xfrm>
          <a:off x="7010400" y="4114800"/>
          <a:ext cx="1241425" cy="304800"/>
        </p:xfrm>
        <a:graphic>
          <a:graphicData uri="http://schemas.openxmlformats.org/presentationml/2006/ole">
            <mc:AlternateContent xmlns:mc="http://schemas.openxmlformats.org/markup-compatibility/2006">
              <mc:Choice xmlns:v="urn:schemas-microsoft-com:vml" Requires="v">
                <p:oleObj spid="_x0000_s13342" name="Equation" r:id="rId5" imgW="933450" imgH="228600" progId="Equation.DSMT4">
                  <p:embed/>
                </p:oleObj>
              </mc:Choice>
              <mc:Fallback>
                <p:oleObj name="Equation" r:id="rId5" imgW="933450" imgH="2286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0400" y="4114800"/>
                        <a:ext cx="1241425"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8093898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3600" dirty="0">
                <a:solidFill>
                  <a:srgbClr val="800000"/>
                </a:solidFill>
              </a:rPr>
              <a:t>Experimental </a:t>
            </a:r>
            <a:r>
              <a:rPr lang="en-US" sz="3600" dirty="0" smtClean="0">
                <a:solidFill>
                  <a:srgbClr val="800000"/>
                </a:solidFill>
              </a:rPr>
              <a:t>implications</a:t>
            </a:r>
            <a:endParaRPr lang="en-US" sz="3600" dirty="0">
              <a:solidFill>
                <a:srgbClr val="800000"/>
              </a:solidFill>
            </a:endParaRPr>
          </a:p>
        </p:txBody>
      </p:sp>
      <p:sp>
        <p:nvSpPr>
          <p:cNvPr id="3" name="Content Placeholder 2"/>
          <p:cNvSpPr>
            <a:spLocks noGrp="1"/>
          </p:cNvSpPr>
          <p:nvPr>
            <p:ph idx="1"/>
          </p:nvPr>
        </p:nvSpPr>
        <p:spPr>
          <a:xfrm>
            <a:off x="0" y="1066800"/>
            <a:ext cx="9144000" cy="5638800"/>
          </a:xfrm>
        </p:spPr>
        <p:txBody>
          <a:bodyPr>
            <a:normAutofit fontScale="32500" lnSpcReduction="20000"/>
          </a:bodyPr>
          <a:lstStyle/>
          <a:p>
            <a:r>
              <a:rPr lang="en-US" sz="6200" dirty="0"/>
              <a:t>If you separate a beam of neutrons into  </a:t>
            </a:r>
            <a:r>
              <a:rPr lang="en-US" sz="6200" dirty="0" err="1"/>
              <a:t>s</a:t>
            </a:r>
            <a:r>
              <a:rPr lang="en-US" sz="6200" baseline="-25000" dirty="0" err="1"/>
              <a:t>x</a:t>
            </a:r>
            <a:r>
              <a:rPr lang="en-US" sz="6200" dirty="0"/>
              <a:t>= +1/2 and </a:t>
            </a:r>
            <a:r>
              <a:rPr lang="en-US" sz="6200" dirty="0" err="1"/>
              <a:t>s</a:t>
            </a:r>
            <a:r>
              <a:rPr lang="en-US" sz="6200" baseline="-25000" dirty="0" err="1"/>
              <a:t>x</a:t>
            </a:r>
            <a:r>
              <a:rPr lang="en-US" sz="6200" dirty="0"/>
              <a:t> =-1/2 beams (by running through magnet pole-faces), you can discard the (-1/2) part to get a beam of pure </a:t>
            </a:r>
            <a:r>
              <a:rPr lang="en-US" sz="6200" dirty="0" err="1"/>
              <a:t>s</a:t>
            </a:r>
            <a:r>
              <a:rPr lang="en-US" sz="6200" baseline="-25000" dirty="0" err="1"/>
              <a:t>x</a:t>
            </a:r>
            <a:r>
              <a:rPr lang="en-US" sz="6200" dirty="0"/>
              <a:t> =1/2 neutrons. </a:t>
            </a:r>
          </a:p>
          <a:p>
            <a:r>
              <a:rPr lang="en-US" sz="6200" dirty="0"/>
              <a:t>Now try measuring </a:t>
            </a:r>
            <a:r>
              <a:rPr lang="en-US" sz="6200" dirty="0" err="1"/>
              <a:t>s</a:t>
            </a:r>
            <a:r>
              <a:rPr lang="en-US" sz="6200" baseline="-25000" dirty="0" err="1"/>
              <a:t>y</a:t>
            </a:r>
            <a:r>
              <a:rPr lang="en-US" sz="6200" dirty="0"/>
              <a:t> (just using a magnet turned 90°): you find that the measurements still give ±1/2, with a random pattern of + and - results. </a:t>
            </a:r>
            <a:endParaRPr lang="en-US" sz="6200" dirty="0" smtClean="0"/>
          </a:p>
          <a:p>
            <a:r>
              <a:rPr lang="en-US" sz="6200" dirty="0" smtClean="0"/>
              <a:t>If </a:t>
            </a:r>
            <a:r>
              <a:rPr lang="en-US" sz="6200" dirty="0"/>
              <a:t>you take either the </a:t>
            </a:r>
            <a:r>
              <a:rPr lang="en-US" sz="6200" dirty="0" err="1"/>
              <a:t>s</a:t>
            </a:r>
            <a:r>
              <a:rPr lang="en-US" sz="6200" baseline="-25000" dirty="0" err="1"/>
              <a:t>y</a:t>
            </a:r>
            <a:r>
              <a:rPr lang="en-US" sz="6200" dirty="0"/>
              <a:t>= 1/2 or the </a:t>
            </a:r>
            <a:r>
              <a:rPr lang="en-US" sz="6200" dirty="0" err="1"/>
              <a:t>s</a:t>
            </a:r>
            <a:r>
              <a:rPr lang="en-US" sz="6200" baseline="-25000" dirty="0" err="1"/>
              <a:t>y</a:t>
            </a:r>
            <a:r>
              <a:rPr lang="en-US" sz="6200" dirty="0"/>
              <a:t>= 1/2  beam, and again try measuring </a:t>
            </a:r>
            <a:r>
              <a:rPr lang="en-US" sz="6200" dirty="0" err="1"/>
              <a:t>s</a:t>
            </a:r>
            <a:r>
              <a:rPr lang="en-US" sz="6200" baseline="-25000" dirty="0" err="1"/>
              <a:t>x</a:t>
            </a:r>
            <a:r>
              <a:rPr lang="en-US" sz="6200" dirty="0"/>
              <a:t>, you also find random results. The neutrons don't seem to be able to remember both values at once. (the uncertainty relation)</a:t>
            </a:r>
            <a:r>
              <a:rPr lang="en-US" sz="6200" dirty="0" smtClean="0">
                <a:effectLst/>
              </a:rPr>
              <a:t> </a:t>
            </a:r>
            <a:r>
              <a:rPr lang="en-US" sz="6200" dirty="0"/>
              <a:t> </a:t>
            </a:r>
          </a:p>
          <a:p>
            <a:pPr marL="0" indent="0">
              <a:buNone/>
            </a:pPr>
            <a:endParaRPr lang="en-US" sz="6200" dirty="0" smtClean="0"/>
          </a:p>
          <a:p>
            <a:pPr marL="0" indent="0">
              <a:buNone/>
            </a:pPr>
            <a:r>
              <a:rPr lang="en-US" sz="6200" dirty="0"/>
              <a:t> </a:t>
            </a:r>
          </a:p>
          <a:p>
            <a:r>
              <a:rPr lang="en-US" sz="6200" dirty="0"/>
              <a:t>But if you recombine the </a:t>
            </a:r>
            <a:r>
              <a:rPr lang="en-US" sz="6200" dirty="0" err="1"/>
              <a:t>s</a:t>
            </a:r>
            <a:r>
              <a:rPr lang="en-US" sz="6200" baseline="-25000" dirty="0" err="1"/>
              <a:t>y</a:t>
            </a:r>
            <a:r>
              <a:rPr lang="en-US" sz="6200" dirty="0"/>
              <a:t>= 1/2 and the </a:t>
            </a:r>
            <a:r>
              <a:rPr lang="en-US" sz="6200" dirty="0" err="1"/>
              <a:t>s</a:t>
            </a:r>
            <a:r>
              <a:rPr lang="en-US" sz="6200" baseline="-25000" dirty="0" err="1"/>
              <a:t>y</a:t>
            </a:r>
            <a:r>
              <a:rPr lang="en-US" sz="6200" dirty="0"/>
              <a:t>= 1/2 beams without measuring, i.e. without letting them interact with some sort of detector, the resulting beam is still all </a:t>
            </a:r>
            <a:r>
              <a:rPr lang="en-US" sz="6200" dirty="0" err="1"/>
              <a:t>s</a:t>
            </a:r>
            <a:r>
              <a:rPr lang="en-US" sz="6200" baseline="-25000" dirty="0" err="1"/>
              <a:t>x</a:t>
            </a:r>
            <a:r>
              <a:rPr lang="en-US" sz="6200" dirty="0"/>
              <a:t>= +1/2. </a:t>
            </a:r>
            <a:r>
              <a:rPr lang="en-US" sz="6200" dirty="0" smtClean="0"/>
              <a:t/>
            </a:r>
            <a:br>
              <a:rPr lang="en-US" sz="6200" dirty="0" smtClean="0"/>
            </a:br>
            <a:r>
              <a:rPr lang="en-US" sz="6200" dirty="0" smtClean="0"/>
              <a:t/>
            </a:r>
            <a:br>
              <a:rPr lang="en-US" sz="6200" dirty="0" smtClean="0"/>
            </a:br>
            <a:r>
              <a:rPr lang="en-US" sz="6200" dirty="0" smtClean="0"/>
              <a:t/>
            </a:r>
            <a:br>
              <a:rPr lang="en-US" sz="6200" dirty="0" smtClean="0"/>
            </a:br>
            <a:endParaRPr lang="en-US" sz="6200" dirty="0" smtClean="0"/>
          </a:p>
          <a:p>
            <a:r>
              <a:rPr lang="en-US" sz="6200" dirty="0" smtClean="0"/>
              <a:t>Each </a:t>
            </a:r>
            <a:r>
              <a:rPr lang="en-US" sz="6200" dirty="0" err="1" smtClean="0"/>
              <a:t>s</a:t>
            </a:r>
            <a:r>
              <a:rPr lang="en-US" sz="6200" baseline="-25000" dirty="0" err="1" smtClean="0"/>
              <a:t>x</a:t>
            </a:r>
            <a:r>
              <a:rPr lang="en-US" sz="6200" dirty="0" smtClean="0"/>
              <a:t>= +1/2 was BOTH </a:t>
            </a:r>
            <a:r>
              <a:rPr lang="en-US" sz="6200" dirty="0" err="1" smtClean="0"/>
              <a:t>s</a:t>
            </a:r>
            <a:r>
              <a:rPr lang="en-US" sz="6200" baseline="-25000" dirty="0" err="1" smtClean="0"/>
              <a:t>y</a:t>
            </a:r>
            <a:r>
              <a:rPr lang="en-US" sz="6200" dirty="0" smtClean="0"/>
              <a:t>= +1/2 and </a:t>
            </a:r>
            <a:r>
              <a:rPr lang="en-US" sz="6200" dirty="0" err="1" smtClean="0"/>
              <a:t>s</a:t>
            </a:r>
            <a:r>
              <a:rPr lang="en-US" sz="6200" baseline="-25000" dirty="0" err="1" smtClean="0"/>
              <a:t>y</a:t>
            </a:r>
            <a:r>
              <a:rPr lang="en-US" sz="6200" dirty="0" smtClean="0"/>
              <a:t>= -1/2, and follows BOTH pathways . Only a "measurement" makes it choose one or the other. Apparently </a:t>
            </a:r>
            <a:r>
              <a:rPr lang="en-US" sz="6200" dirty="0" err="1" smtClean="0"/>
              <a:t>s</a:t>
            </a:r>
            <a:r>
              <a:rPr lang="en-US" sz="6200" baseline="-25000" dirty="0" err="1" smtClean="0"/>
              <a:t>y</a:t>
            </a:r>
            <a:r>
              <a:rPr lang="en-US" sz="6200" dirty="0" smtClean="0"/>
              <a:t> is not specified by a hidden variable, since each </a:t>
            </a:r>
            <a:r>
              <a:rPr lang="en-US" sz="6200" dirty="0" err="1" smtClean="0"/>
              <a:t>s</a:t>
            </a:r>
            <a:r>
              <a:rPr lang="en-US" sz="6200" baseline="-25000" dirty="0" err="1" smtClean="0"/>
              <a:t>x</a:t>
            </a:r>
            <a:r>
              <a:rPr lang="en-US" sz="6200" dirty="0" smtClean="0"/>
              <a:t>= +1/2  neutron seems to have </a:t>
            </a:r>
            <a:r>
              <a:rPr lang="en-US" sz="6200" u="sng" dirty="0" smtClean="0"/>
              <a:t>both</a:t>
            </a:r>
            <a:r>
              <a:rPr lang="en-US" sz="6200" dirty="0" smtClean="0"/>
              <a:t> values of </a:t>
            </a:r>
            <a:r>
              <a:rPr lang="en-US" sz="6200" dirty="0" err="1" smtClean="0"/>
              <a:t>s</a:t>
            </a:r>
            <a:r>
              <a:rPr lang="en-US" sz="6200" baseline="-25000" dirty="0" err="1" smtClean="0"/>
              <a:t>y</a:t>
            </a:r>
            <a:r>
              <a:rPr lang="en-US" sz="6200" dirty="0" smtClean="0"/>
              <a:t>.</a:t>
            </a: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886293"/>
            <a:ext cx="4121868" cy="923707"/>
          </a:xfrm>
          <a:prstGeom prst="rect">
            <a:avLst/>
          </a:prstGeom>
          <a:noFill/>
          <a:extLst>
            <a:ext uri="{909E8E84-426E-40dd-AFC4-6F175D3DCCD1}">
              <a14:hiddenFill xmlns:a14="http://schemas.microsoft.com/office/drawing/2010/main">
                <a:solidFill>
                  <a:srgbClr val="FFFFFF"/>
                </a:solidFill>
              </a14:hiddenFill>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6020" y="4495800"/>
            <a:ext cx="4343400" cy="731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75560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600" dirty="0">
                <a:solidFill>
                  <a:srgbClr val="800000"/>
                </a:solidFill>
              </a:rPr>
              <a:t>Into the Unknown</a:t>
            </a:r>
          </a:p>
        </p:txBody>
      </p:sp>
      <p:sp>
        <p:nvSpPr>
          <p:cNvPr id="3" name="Content Placeholder 2"/>
          <p:cNvSpPr>
            <a:spLocks noGrp="1"/>
          </p:cNvSpPr>
          <p:nvPr>
            <p:ph idx="1"/>
          </p:nvPr>
        </p:nvSpPr>
        <p:spPr>
          <a:xfrm>
            <a:off x="0" y="838200"/>
            <a:ext cx="9144000" cy="5334000"/>
          </a:xfrm>
        </p:spPr>
        <p:txBody>
          <a:bodyPr>
            <a:normAutofit fontScale="70000" lnSpcReduction="20000"/>
          </a:bodyPr>
          <a:lstStyle/>
          <a:p>
            <a:r>
              <a:rPr lang="en-US" dirty="0"/>
              <a:t>Something major is going to have to change in our basic ideas about how we observe and describe reality, or even if that concept applies.  This issue is the main focus of the next part of the course.</a:t>
            </a:r>
          </a:p>
          <a:p>
            <a:r>
              <a:rPr lang="en-US" dirty="0"/>
              <a:t>Unlike the earlier parts of the course, where it was possible in a reasonable amount of time to put ourselves in the position of historical scientists wondering how to make sense of things, in this part the problems are too deep and unfamiliar to follow that procedure. We will try to present the main ideas of QM and the problems they raise in a logical fashion, rather than historically. In particular, experimental results from the 1980 on will be introduced fairly early, rather than allowing the sort of amorphous ideas about interpretation that prevailed from about 1930 until then</a:t>
            </a:r>
            <a:r>
              <a:rPr lang="en-US" dirty="0" smtClean="0"/>
              <a:t>.</a:t>
            </a:r>
          </a:p>
          <a:p>
            <a:r>
              <a:rPr lang="en-US" dirty="0"/>
              <a:t>Before we discuss the many interpretations of "measurement", which range from the very troubling to the incredibly bizarre, we need to establish some ground rules, which will eliminate all the more comfortable possibilities. This is a departure from the historical discussion, in which the contradictions between QM and our ordinary sense of reality took some time to clarify. </a:t>
            </a:r>
          </a:p>
          <a:p>
            <a:pPr marL="0" indent="0">
              <a:buNone/>
            </a:pPr>
            <a:endParaRPr lang="en-US" dirty="0"/>
          </a:p>
          <a:p>
            <a:endParaRPr lang="en-US" dirty="0"/>
          </a:p>
        </p:txBody>
      </p:sp>
    </p:spTree>
    <p:extLst>
      <p:ext uri="{BB962C8B-B14F-4D97-AF65-F5344CB8AC3E}">
        <p14:creationId xmlns:p14="http://schemas.microsoft.com/office/powerpoint/2010/main" val="20710433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3600" dirty="0" smtClean="0">
                <a:solidFill>
                  <a:srgbClr val="800000"/>
                </a:solidFill>
              </a:rPr>
              <a:t>Einstein-</a:t>
            </a:r>
            <a:r>
              <a:rPr lang="en-US" sz="3600" dirty="0" err="1" smtClean="0">
                <a:solidFill>
                  <a:srgbClr val="800000"/>
                </a:solidFill>
              </a:rPr>
              <a:t>Podolsky</a:t>
            </a:r>
            <a:r>
              <a:rPr lang="en-US" sz="3600" dirty="0" smtClean="0">
                <a:solidFill>
                  <a:srgbClr val="800000"/>
                </a:solidFill>
              </a:rPr>
              <a:t>-Rosen</a:t>
            </a:r>
            <a:endParaRPr lang="en-US" sz="3600" dirty="0">
              <a:solidFill>
                <a:srgbClr val="800000"/>
              </a:solidFill>
            </a:endParaRPr>
          </a:p>
        </p:txBody>
      </p:sp>
      <p:sp>
        <p:nvSpPr>
          <p:cNvPr id="3" name="Content Placeholder 2"/>
          <p:cNvSpPr>
            <a:spLocks noGrp="1"/>
          </p:cNvSpPr>
          <p:nvPr>
            <p:ph idx="1"/>
          </p:nvPr>
        </p:nvSpPr>
        <p:spPr>
          <a:xfrm>
            <a:off x="21021" y="685800"/>
            <a:ext cx="9144000" cy="6129318"/>
          </a:xfrm>
        </p:spPr>
        <p:txBody>
          <a:bodyPr>
            <a:normAutofit fontScale="25000" lnSpcReduction="20000"/>
          </a:bodyPr>
          <a:lstStyle/>
          <a:p>
            <a:r>
              <a:rPr lang="en-US" sz="8000" dirty="0" smtClean="0"/>
              <a:t>Einstein </a:t>
            </a:r>
            <a:r>
              <a:rPr lang="en-US" sz="8000" dirty="0"/>
              <a:t>and collaborators (EPR) proposed that by using the conservation laws, one could show that QM was missing </a:t>
            </a:r>
            <a:r>
              <a:rPr lang="en-US" sz="8000" dirty="0" smtClean="0"/>
              <a:t>something. </a:t>
            </a:r>
            <a:r>
              <a:rPr lang="en-US" sz="8000" smtClean="0"/>
              <a:t>Consider </a:t>
            </a:r>
            <a:r>
              <a:rPr lang="en-US" sz="8000" dirty="0"/>
              <a:t>a particle that flies apart into two particles, each detected somewhere on a sphere of detectors. </a:t>
            </a:r>
          </a:p>
          <a:p>
            <a:r>
              <a:rPr lang="en-US" sz="8000" dirty="0" smtClean="0"/>
              <a:t>The </a:t>
            </a:r>
            <a:r>
              <a:rPr lang="en-US" sz="8000" dirty="0"/>
              <a:t>blue pair or the red pair might occur, but not a mixture</a:t>
            </a:r>
            <a:r>
              <a:rPr lang="en-US" sz="8000" dirty="0" smtClean="0"/>
              <a:t>,</a:t>
            </a:r>
            <a:br>
              <a:rPr lang="en-US" sz="8000" dirty="0" smtClean="0"/>
            </a:br>
            <a:r>
              <a:rPr lang="en-US" sz="8000" dirty="0" smtClean="0"/>
              <a:t> </a:t>
            </a:r>
            <a:r>
              <a:rPr lang="en-US" sz="8000" dirty="0"/>
              <a:t>which would violate conservation of </a:t>
            </a:r>
            <a:r>
              <a:rPr lang="en-US" sz="8000" dirty="0" smtClean="0"/>
              <a:t>momentum</a:t>
            </a:r>
            <a:endParaRPr lang="en-US" sz="8000" dirty="0"/>
          </a:p>
          <a:p>
            <a:r>
              <a:rPr lang="en-US" sz="8000" dirty="0"/>
              <a:t>Conservation of momentum says the particles </a:t>
            </a:r>
            <a:r>
              <a:rPr lang="en-US" sz="8000" dirty="0" smtClean="0"/>
              <a:t/>
            </a:r>
            <a:br>
              <a:rPr lang="en-US" sz="8000" dirty="0" smtClean="0"/>
            </a:br>
            <a:r>
              <a:rPr lang="en-US" sz="8000" dirty="0" smtClean="0"/>
              <a:t>have </a:t>
            </a:r>
            <a:r>
              <a:rPr lang="en-US" sz="8000" dirty="0"/>
              <a:t>to go opposite directions. </a:t>
            </a:r>
            <a:r>
              <a:rPr lang="en-US" sz="8000" dirty="0" smtClean="0"/>
              <a:t/>
            </a:r>
            <a:br>
              <a:rPr lang="en-US" sz="8000" dirty="0" smtClean="0"/>
            </a:br>
            <a:r>
              <a:rPr lang="en-US" sz="8000" u="sng" dirty="0" smtClean="0"/>
              <a:t>QM </a:t>
            </a:r>
            <a:r>
              <a:rPr lang="en-US" sz="8000" u="sng" dirty="0"/>
              <a:t>says they don't know which way they're going.</a:t>
            </a:r>
            <a:r>
              <a:rPr lang="en-US" sz="8000" dirty="0"/>
              <a:t> </a:t>
            </a:r>
            <a:r>
              <a:rPr lang="en-US" sz="8000" dirty="0" smtClean="0"/>
              <a:t/>
            </a:r>
            <a:br>
              <a:rPr lang="en-US" sz="8000" dirty="0" smtClean="0"/>
            </a:br>
            <a:endParaRPr lang="en-US" sz="8000" dirty="0"/>
          </a:p>
          <a:p>
            <a:r>
              <a:rPr lang="en-US" sz="8000" u="sng" dirty="0" smtClean="0"/>
              <a:t>Possible </a:t>
            </a:r>
            <a:r>
              <a:rPr lang="en-US" sz="8000" u="sng" dirty="0"/>
              <a:t>resolutions</a:t>
            </a:r>
            <a:r>
              <a:rPr lang="en-US" sz="8000" u="sng" dirty="0" smtClean="0"/>
              <a:t>:</a:t>
            </a:r>
            <a:endParaRPr lang="en-US" sz="8000" u="sng" dirty="0"/>
          </a:p>
          <a:p>
            <a:pPr lvl="1"/>
            <a:r>
              <a:rPr lang="en-US" sz="8000" dirty="0"/>
              <a:t>The particles don't have to be detected in opposite </a:t>
            </a:r>
            <a:r>
              <a:rPr lang="en-US" sz="8000" dirty="0" smtClean="0"/>
              <a:t/>
            </a:r>
            <a:br>
              <a:rPr lang="en-US" sz="8000" dirty="0" smtClean="0"/>
            </a:br>
            <a:r>
              <a:rPr lang="en-US" sz="8000" dirty="0" smtClean="0"/>
              <a:t>directions</a:t>
            </a:r>
            <a:r>
              <a:rPr lang="en-US" sz="8000" dirty="0"/>
              <a:t>, the conservation laws only hold on the average. </a:t>
            </a:r>
            <a:r>
              <a:rPr lang="en-US" sz="8000" dirty="0" smtClean="0"/>
              <a:t/>
            </a:r>
            <a:br>
              <a:rPr lang="en-US" sz="8000" dirty="0" smtClean="0"/>
            </a:br>
            <a:r>
              <a:rPr lang="en-US" sz="8000" dirty="0" smtClean="0"/>
              <a:t>(</a:t>
            </a:r>
            <a:r>
              <a:rPr lang="en-US" sz="8000" dirty="0"/>
              <a:t>Bohr thought this at one time, but </a:t>
            </a:r>
            <a:r>
              <a:rPr lang="en-US" sz="8000" u="sng" dirty="0"/>
              <a:t>it's completely wrong experimentally</a:t>
            </a:r>
            <a:r>
              <a:rPr lang="en-US" sz="8000" dirty="0"/>
              <a:t>.)</a:t>
            </a:r>
          </a:p>
          <a:p>
            <a:pPr lvl="1"/>
            <a:r>
              <a:rPr lang="en-US" sz="8000" dirty="0"/>
              <a:t>The particles are always found in opposite directions, because there is some hidden variable which allows them to know which way they are going. </a:t>
            </a:r>
            <a:r>
              <a:rPr lang="en-US" sz="8000" dirty="0" smtClean="0"/>
              <a:t/>
            </a:r>
            <a:br>
              <a:rPr lang="en-US" sz="8000" dirty="0" smtClean="0"/>
            </a:br>
            <a:r>
              <a:rPr lang="en-US" sz="8000" dirty="0" smtClean="0"/>
              <a:t>QM </a:t>
            </a:r>
            <a:r>
              <a:rPr lang="en-US" sz="8000" dirty="0"/>
              <a:t>is </a:t>
            </a:r>
            <a:r>
              <a:rPr lang="en-US" sz="8000" dirty="0" smtClean="0"/>
              <a:t>incomplete! </a:t>
            </a:r>
          </a:p>
          <a:p>
            <a:pPr lvl="1"/>
            <a:r>
              <a:rPr lang="en-US" sz="8000" dirty="0" smtClean="0"/>
              <a:t>Even </a:t>
            </a:r>
            <a:r>
              <a:rPr lang="en-US" sz="8000" dirty="0"/>
              <a:t>though it is predetermined that the particles go opposite directions, what those directions are is not determined until one is (randomly) detected. The other somehow knows which way to go, faster than the speed of light! </a:t>
            </a:r>
            <a:r>
              <a:rPr lang="en-US" sz="8000" dirty="0" smtClean="0"/>
              <a:t/>
            </a:r>
            <a:br>
              <a:rPr lang="en-US" sz="8000" dirty="0" smtClean="0"/>
            </a:br>
            <a:r>
              <a:rPr lang="en-US" sz="8000" dirty="0" smtClean="0"/>
              <a:t>(</a:t>
            </a:r>
            <a:r>
              <a:rPr lang="en-US" sz="8000" dirty="0"/>
              <a:t>Einstein called this "spooky correlations at a distance") </a:t>
            </a:r>
          </a:p>
          <a:p>
            <a:r>
              <a:rPr lang="en-US" sz="8000" dirty="0" smtClean="0"/>
              <a:t>Einstein </a:t>
            </a:r>
            <a:r>
              <a:rPr lang="en-US" sz="8000" dirty="0"/>
              <a:t>believed that this argument showed the incompleteness of QM. What we are about to show is that, even if you had never heard of QM, experiment shows that nature does indeed have  "spooky correlations at a distance."</a:t>
            </a:r>
          </a:p>
          <a:p>
            <a:pPr marL="0" indent="0">
              <a:buNone/>
            </a:pPr>
            <a:r>
              <a:rPr lang="en-US" sz="6200" dirty="0"/>
              <a:t> </a:t>
            </a:r>
          </a:p>
          <a:p>
            <a:endParaRPr lang="en-U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1524000"/>
            <a:ext cx="2324100" cy="2303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190185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0"/>
            <a:ext cx="4495800" cy="572814"/>
          </a:xfrm>
        </p:spPr>
        <p:txBody>
          <a:bodyPr>
            <a:noAutofit/>
          </a:bodyPr>
          <a:lstStyle/>
          <a:p>
            <a:r>
              <a:rPr lang="en-US" sz="3600" dirty="0" smtClean="0">
                <a:solidFill>
                  <a:srgbClr val="800000"/>
                </a:solidFill>
              </a:rPr>
              <a:t>Particle Waves</a:t>
            </a:r>
            <a:endParaRPr lang="en-US" sz="3600" dirty="0">
              <a:solidFill>
                <a:srgbClr val="800000"/>
              </a:solidFill>
            </a:endParaRPr>
          </a:p>
        </p:txBody>
      </p:sp>
      <p:sp>
        <p:nvSpPr>
          <p:cNvPr id="3" name="Content Placeholder 2"/>
          <p:cNvSpPr>
            <a:spLocks noGrp="1"/>
          </p:cNvSpPr>
          <p:nvPr>
            <p:ph idx="1"/>
          </p:nvPr>
        </p:nvSpPr>
        <p:spPr>
          <a:xfrm>
            <a:off x="0" y="609600"/>
            <a:ext cx="9154510" cy="6248400"/>
          </a:xfrm>
        </p:spPr>
        <p:txBody>
          <a:bodyPr>
            <a:noAutofit/>
          </a:bodyPr>
          <a:lstStyle/>
          <a:p>
            <a:r>
              <a:rPr lang="en-US" sz="2000" dirty="0" smtClean="0"/>
              <a:t>Light </a:t>
            </a:r>
          </a:p>
          <a:p>
            <a:pPr lvl="1"/>
            <a:r>
              <a:rPr lang="en-US" sz="1800" dirty="0" smtClean="0"/>
              <a:t>is </a:t>
            </a:r>
            <a:r>
              <a:rPr lang="en-US" sz="1800" dirty="0"/>
              <a:t>a wave.  It exhibits interference (Young, 1814).</a:t>
            </a:r>
          </a:p>
          <a:p>
            <a:pPr lvl="1"/>
            <a:r>
              <a:rPr lang="en-US" sz="1800" dirty="0"/>
              <a:t>now it is seen to have some particle properties:	</a:t>
            </a:r>
            <a:br>
              <a:rPr lang="en-US" sz="1800" dirty="0"/>
            </a:br>
            <a:r>
              <a:rPr lang="en-US" sz="1800" dirty="0"/>
              <a:t>photoelectric effect &amp; Compton scattering</a:t>
            </a:r>
          </a:p>
          <a:p>
            <a:pPr lvl="0"/>
            <a:r>
              <a:rPr lang="en-US" sz="2000" dirty="0"/>
              <a:t>Electrons</a:t>
            </a:r>
          </a:p>
          <a:p>
            <a:pPr lvl="1"/>
            <a:r>
              <a:rPr lang="en-US" sz="1800" dirty="0"/>
              <a:t>Appear at fluorescent screen (</a:t>
            </a:r>
            <a:r>
              <a:rPr lang="en-US" sz="1800" dirty="0" smtClean="0"/>
              <a:t>CRT) at </a:t>
            </a:r>
            <a:r>
              <a:rPr lang="en-US" sz="1800" dirty="0"/>
              <a:t>a point, like particles.</a:t>
            </a:r>
          </a:p>
          <a:p>
            <a:pPr lvl="1"/>
            <a:r>
              <a:rPr lang="en-US" sz="1800" dirty="0" smtClean="0"/>
              <a:t>Have </a:t>
            </a:r>
            <a:r>
              <a:rPr lang="en-US" sz="1800" dirty="0"/>
              <a:t>wave </a:t>
            </a:r>
            <a:r>
              <a:rPr lang="en-US" sz="1800" dirty="0" smtClean="0"/>
              <a:t>properties: Interference </a:t>
            </a:r>
            <a:r>
              <a:rPr lang="en-US" sz="1800" dirty="0"/>
              <a:t>(Davisson, ~1922</a:t>
            </a:r>
            <a:r>
              <a:rPr lang="en-US" sz="1800" dirty="0" smtClean="0"/>
              <a:t>).</a:t>
            </a:r>
          </a:p>
          <a:p>
            <a:r>
              <a:rPr lang="en-US" sz="2000" u="sng" dirty="0"/>
              <a:t>Our old particles </a:t>
            </a:r>
            <a:r>
              <a:rPr lang="en-US" sz="2000" dirty="0" smtClean="0"/>
              <a:t>have frequency, wavelength…</a:t>
            </a:r>
          </a:p>
          <a:p>
            <a:r>
              <a:rPr lang="en-US" sz="2000" u="sng" dirty="0" smtClean="0"/>
              <a:t>Our old waves </a:t>
            </a:r>
            <a:r>
              <a:rPr lang="en-US" sz="2000" dirty="0" smtClean="0"/>
              <a:t>have discrete lumps of energy, momentum….</a:t>
            </a:r>
          </a:p>
          <a:p>
            <a:pPr lvl="1"/>
            <a:r>
              <a:rPr lang="en-US" sz="2000" b="1" u="sng" dirty="0" smtClean="0"/>
              <a:t>The </a:t>
            </a:r>
            <a:r>
              <a:rPr lang="en-US" sz="2000" b="1" u="sng" dirty="0"/>
              <a:t>old dualism </a:t>
            </a:r>
            <a:r>
              <a:rPr lang="en-US" sz="2000" dirty="0"/>
              <a:t>(</a:t>
            </a:r>
            <a:r>
              <a:rPr lang="en-US" sz="2000" dirty="0" smtClean="0"/>
              <a:t>world made of </a:t>
            </a:r>
            <a:r>
              <a:rPr lang="en-US" sz="2000" dirty="0"/>
              <a:t>particles interacting by </a:t>
            </a:r>
            <a:r>
              <a:rPr lang="en-US" sz="2000" dirty="0" smtClean="0"/>
              <a:t>fields</a:t>
            </a:r>
            <a:r>
              <a:rPr lang="en-US" sz="2000" dirty="0"/>
              <a:t>) </a:t>
            </a:r>
            <a:r>
              <a:rPr lang="en-US" sz="2000" b="1" u="sng" dirty="0"/>
              <a:t>is gone- </a:t>
            </a:r>
            <a:r>
              <a:rPr lang="en-US" sz="2000" b="1" dirty="0"/>
              <a:t>everything consists of quantum objects </a:t>
            </a:r>
            <a:r>
              <a:rPr lang="en-US" sz="2000" dirty="0"/>
              <a:t>which have both wave-like and particle-like aspects, which become relevant in different situations</a:t>
            </a:r>
            <a:r>
              <a:rPr lang="en-US" sz="2000" dirty="0" smtClean="0"/>
              <a:t>.</a:t>
            </a:r>
            <a:endParaRPr lang="en-US" dirty="0"/>
          </a:p>
          <a:p>
            <a:r>
              <a:rPr lang="en-US" sz="2000" dirty="0" smtClean="0"/>
              <a:t>The common </a:t>
            </a:r>
            <a:r>
              <a:rPr lang="en-US" sz="2000" dirty="0"/>
              <a:t>claim that these objects are </a:t>
            </a:r>
            <a:r>
              <a:rPr lang="en-US" sz="2000" i="1" dirty="0"/>
              <a:t>both</a:t>
            </a:r>
            <a:r>
              <a:rPr lang="en-US" sz="2000" dirty="0"/>
              <a:t> waves and particles is false- they're just something else, with a resemblance to both classical waves and classical particles, but </a:t>
            </a:r>
            <a:r>
              <a:rPr lang="en-US" sz="2000" b="1" dirty="0"/>
              <a:t>also with properties of </a:t>
            </a:r>
            <a:r>
              <a:rPr lang="en-US" sz="2000" b="1" i="1" dirty="0"/>
              <a:t>neither</a:t>
            </a:r>
            <a:r>
              <a:rPr lang="en-US" sz="2000" dirty="0"/>
              <a:t>.</a:t>
            </a:r>
          </a:p>
          <a:p>
            <a:r>
              <a:rPr lang="en-US" sz="2000" dirty="0" smtClean="0"/>
              <a:t>We </a:t>
            </a:r>
            <a:r>
              <a:rPr lang="en-US" sz="2000" i="1" dirty="0" smtClean="0"/>
              <a:t>seem</a:t>
            </a:r>
            <a:r>
              <a:rPr lang="en-US" sz="2000" dirty="0" smtClean="0"/>
              <a:t> </a:t>
            </a:r>
            <a:r>
              <a:rPr lang="en-US" sz="2000" dirty="0"/>
              <a:t>to be saying something very incoherent. A wave cannot have a wavelength, even approximately, unless it is spread out over distances large compared with the wavelength. A particle is supposed to have a particular position. How can we say "the momentum of the particle is given by its wavelength?"</a:t>
            </a:r>
          </a:p>
        </p:txBody>
      </p:sp>
    </p:spTree>
    <p:extLst>
      <p:ext uri="{BB962C8B-B14F-4D97-AF65-F5344CB8AC3E}">
        <p14:creationId xmlns:p14="http://schemas.microsoft.com/office/powerpoint/2010/main" val="327958867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sz="3600" dirty="0" smtClean="0">
                <a:solidFill>
                  <a:srgbClr val="800000"/>
                </a:solidFill>
              </a:rPr>
              <a:t>The wave and its equation</a:t>
            </a:r>
            <a:endParaRPr lang="en-US" sz="3600" dirty="0">
              <a:solidFill>
                <a:srgbClr val="800000"/>
              </a:solidFill>
            </a:endParaRPr>
          </a:p>
        </p:txBody>
      </p:sp>
      <p:sp>
        <p:nvSpPr>
          <p:cNvPr id="3" name="Content Placeholder 2"/>
          <p:cNvSpPr>
            <a:spLocks noGrp="1"/>
          </p:cNvSpPr>
          <p:nvPr>
            <p:ph idx="1"/>
          </p:nvPr>
        </p:nvSpPr>
        <p:spPr>
          <a:xfrm>
            <a:off x="0" y="914400"/>
            <a:ext cx="8915400" cy="5943600"/>
          </a:xfrm>
        </p:spPr>
        <p:txBody>
          <a:bodyPr>
            <a:normAutofit/>
          </a:bodyPr>
          <a:lstStyle/>
          <a:p>
            <a:r>
              <a:rPr lang="en-US" sz="2400" dirty="0" smtClean="0"/>
              <a:t>The </a:t>
            </a:r>
            <a:r>
              <a:rPr lang="en-US" sz="2400" dirty="0"/>
              <a:t>electron is described by a wave function, </a:t>
            </a:r>
            <a:r>
              <a:rPr lang="en-US" sz="2400" dirty="0" err="1" smtClean="0"/>
              <a:t>Ψ</a:t>
            </a:r>
            <a:r>
              <a:rPr lang="en-US" sz="2400" dirty="0" smtClean="0"/>
              <a:t>(</a:t>
            </a:r>
            <a:r>
              <a:rPr lang="en-US" sz="2400" b="1" dirty="0" err="1"/>
              <a:t>r</a:t>
            </a:r>
            <a:r>
              <a:rPr lang="en-US" sz="2400" dirty="0" err="1"/>
              <a:t>,t</a:t>
            </a:r>
            <a:r>
              <a:rPr lang="en-US" sz="2400" dirty="0"/>
              <a:t>), which obeys a differential </a:t>
            </a:r>
            <a:r>
              <a:rPr lang="en-US" sz="2400" dirty="0" smtClean="0"/>
              <a:t>equation. </a:t>
            </a:r>
            <a:r>
              <a:rPr lang="en-US" sz="2400" dirty="0"/>
              <a:t>The non-relativistic version is called </a:t>
            </a:r>
            <a:r>
              <a:rPr lang="en-US" sz="2400" u="sng" dirty="0"/>
              <a:t>Schrödinger’s</a:t>
            </a:r>
            <a:r>
              <a:rPr lang="en-US" sz="2400" dirty="0"/>
              <a:t> equation. </a:t>
            </a:r>
            <a:r>
              <a:rPr lang="en-US" sz="2400" dirty="0" smtClean="0"/>
              <a:t/>
            </a:r>
            <a:br>
              <a:rPr lang="en-US" sz="2400" dirty="0" smtClean="0"/>
            </a:br>
            <a:endParaRPr lang="en-US" sz="2400" dirty="0" smtClean="0"/>
          </a:p>
          <a:p>
            <a:r>
              <a:rPr lang="en-US" sz="2400" dirty="0" smtClean="0"/>
              <a:t>First </a:t>
            </a:r>
            <a:r>
              <a:rPr lang="en-US" sz="2400" dirty="0"/>
              <a:t>term, </a:t>
            </a:r>
            <a:r>
              <a:rPr lang="en-US" sz="2400" dirty="0" smtClean="0"/>
              <a:t>(squared momentum), </a:t>
            </a:r>
            <a:r>
              <a:rPr lang="en-US" sz="2400" dirty="0"/>
              <a:t>depends on how </a:t>
            </a:r>
            <a:r>
              <a:rPr lang="en-US" sz="2400" dirty="0">
                <a:latin typeface="Symbol" pitchFamily="18" charset="2"/>
              </a:rPr>
              <a:t>y</a:t>
            </a:r>
            <a:r>
              <a:rPr lang="en-US" sz="2400" dirty="0"/>
              <a:t> wiggles in </a:t>
            </a:r>
            <a:r>
              <a:rPr lang="en-US" sz="2400" dirty="0" smtClean="0"/>
              <a:t>space. Like 1/wavelength squared, p</a:t>
            </a:r>
            <a:r>
              <a:rPr lang="en-US" sz="2400" baseline="30000" dirty="0" smtClean="0"/>
              <a:t>2</a:t>
            </a:r>
            <a:r>
              <a:rPr lang="en-US" sz="2400" dirty="0" smtClean="0"/>
              <a:t>/2m</a:t>
            </a:r>
          </a:p>
          <a:p>
            <a:pPr lvl="1"/>
            <a:r>
              <a:rPr lang="en-US" sz="2400" dirty="0" smtClean="0"/>
              <a:t>Second term, (potential energy), </a:t>
            </a:r>
            <a:r>
              <a:rPr lang="en-US" sz="2400" dirty="0"/>
              <a:t>due to various neighbors (whose positions are presumed fixed in our reference frame).  </a:t>
            </a:r>
            <a:endParaRPr lang="en-US" sz="2400" dirty="0" smtClean="0"/>
          </a:p>
          <a:p>
            <a:pPr lvl="1"/>
            <a:r>
              <a:rPr lang="en-US" sz="2400" dirty="0" smtClean="0"/>
              <a:t>Third </a:t>
            </a:r>
            <a:r>
              <a:rPr lang="en-US" sz="2400" dirty="0"/>
              <a:t>term </a:t>
            </a:r>
            <a:r>
              <a:rPr lang="en-US" sz="2400" dirty="0" smtClean="0"/>
              <a:t>(total energy) is </a:t>
            </a:r>
            <a:r>
              <a:rPr lang="en-US" sz="2400" dirty="0"/>
              <a:t>how fast </a:t>
            </a:r>
            <a:r>
              <a:rPr lang="en-US" sz="2400" dirty="0" smtClean="0">
                <a:latin typeface="Symbol" pitchFamily="18" charset="2"/>
              </a:rPr>
              <a:t>y</a:t>
            </a:r>
            <a:r>
              <a:rPr lang="en-US" sz="2400" dirty="0" smtClean="0"/>
              <a:t> </a:t>
            </a:r>
            <a:r>
              <a:rPr lang="en-US" sz="2400" dirty="0"/>
              <a:t>changes in </a:t>
            </a:r>
            <a:r>
              <a:rPr lang="en-US" sz="2400" dirty="0" smtClean="0"/>
              <a:t>time: frequency. E=hf.</a:t>
            </a:r>
          </a:p>
          <a:p>
            <a:r>
              <a:rPr lang="en-US" sz="2400" dirty="0" smtClean="0"/>
              <a:t>This equation is </a:t>
            </a:r>
            <a:r>
              <a:rPr lang="en-US" sz="2400" u="sng" dirty="0"/>
              <a:t>linear</a:t>
            </a:r>
            <a:r>
              <a:rPr lang="en-US" sz="2400" dirty="0"/>
              <a:t>, which means that   the principle of superposition works:</a:t>
            </a:r>
          </a:p>
          <a:p>
            <a:pPr lvl="1"/>
            <a:r>
              <a:rPr lang="en-US" sz="2400" b="1" u="sng" dirty="0"/>
              <a:t>Adding any two solutions produces another solution.</a:t>
            </a:r>
            <a:endParaRPr lang="en-US" sz="2400" b="1" dirty="0"/>
          </a:p>
          <a:p>
            <a:endParaRPr lang="en-US" sz="24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963362223"/>
              </p:ext>
            </p:extLst>
          </p:nvPr>
        </p:nvGraphicFramePr>
        <p:xfrm>
          <a:off x="4343400" y="1676400"/>
          <a:ext cx="3276600" cy="815975"/>
        </p:xfrm>
        <a:graphic>
          <a:graphicData uri="http://schemas.openxmlformats.org/presentationml/2006/ole">
            <mc:AlternateContent xmlns:mc="http://schemas.openxmlformats.org/markup-compatibility/2006">
              <mc:Choice xmlns:v="urn:schemas-microsoft-com:vml" Requires="v">
                <p:oleObj spid="_x0000_s1059" name="Equation" r:id="rId3" imgW="1562100" imgH="406400" progId="Equation.3">
                  <p:embed/>
                </p:oleObj>
              </mc:Choice>
              <mc:Fallback>
                <p:oleObj name="Equation" r:id="rId3" imgW="1562100" imgH="406400" progId="Equation.3">
                  <p:embed/>
                  <p:pic>
                    <p:nvPicPr>
                      <p:cNvPr id="0" name="Object 1"/>
                      <p:cNvPicPr>
                        <a:picLocks noChangeAspect="1" noChangeArrowheads="1"/>
                      </p:cNvPicPr>
                      <p:nvPr/>
                    </p:nvPicPr>
                    <p:blipFill>
                      <a:blip r:embed="rId4"/>
                      <a:srcRect/>
                      <a:stretch>
                        <a:fillRect/>
                      </a:stretch>
                    </p:blipFill>
                    <p:spPr bwMode="auto">
                      <a:xfrm>
                        <a:off x="4343400" y="1676400"/>
                        <a:ext cx="3276600" cy="815975"/>
                      </a:xfrm>
                      <a:prstGeom prst="rect">
                        <a:avLst/>
                      </a:prstGeom>
                      <a:noFill/>
                      <a:ln>
                        <a:solidFill>
                          <a:srgbClr val="00B050"/>
                        </a:solidFill>
                      </a:ln>
                    </p:spPr>
                  </p:pic>
                </p:oleObj>
              </mc:Fallback>
            </mc:AlternateContent>
          </a:graphicData>
        </a:graphic>
      </p:graphicFrame>
    </p:spTree>
    <p:extLst>
      <p:ext uri="{BB962C8B-B14F-4D97-AF65-F5344CB8AC3E}">
        <p14:creationId xmlns:p14="http://schemas.microsoft.com/office/powerpoint/2010/main" val="275997154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normAutofit/>
          </a:bodyPr>
          <a:lstStyle/>
          <a:p>
            <a:r>
              <a:rPr lang="en-US" sz="3600" dirty="0" err="1">
                <a:solidFill>
                  <a:srgbClr val="800000"/>
                </a:solidFill>
              </a:rPr>
              <a:t>Born’s</a:t>
            </a:r>
            <a:r>
              <a:rPr lang="en-US" sz="3600" dirty="0">
                <a:solidFill>
                  <a:srgbClr val="800000"/>
                </a:solidFill>
              </a:rPr>
              <a:t> probability interpretation</a:t>
            </a:r>
          </a:p>
        </p:txBody>
      </p:sp>
      <p:sp>
        <p:nvSpPr>
          <p:cNvPr id="3" name="Content Placeholder 2"/>
          <p:cNvSpPr>
            <a:spLocks noGrp="1"/>
          </p:cNvSpPr>
          <p:nvPr>
            <p:ph idx="1"/>
          </p:nvPr>
        </p:nvSpPr>
        <p:spPr>
          <a:xfrm>
            <a:off x="0" y="1219200"/>
            <a:ext cx="9144000" cy="5638800"/>
          </a:xfrm>
        </p:spPr>
        <p:txBody>
          <a:bodyPr>
            <a:normAutofit fontScale="70000" lnSpcReduction="20000"/>
          </a:bodyPr>
          <a:lstStyle/>
          <a:p>
            <a:r>
              <a:rPr lang="en-US" dirty="0"/>
              <a:t>Recall that the intensity (energy density) of a wave goes as the </a:t>
            </a:r>
            <a:r>
              <a:rPr lang="en-US" i="1" dirty="0"/>
              <a:t>square</a:t>
            </a:r>
            <a:r>
              <a:rPr lang="en-US" dirty="0"/>
              <a:t> of the amplitude (for light the magnitude of the electric field, for water ripples the height change).</a:t>
            </a:r>
          </a:p>
          <a:p>
            <a:r>
              <a:rPr lang="en-US" dirty="0"/>
              <a:t>Quantum mechanics says that if we consider an ensemble (collection) of identically prepared electrons, each described by similar wave functions, </a:t>
            </a:r>
            <a:r>
              <a:rPr lang="en-US" b="1" dirty="0" err="1" smtClean="0">
                <a:latin typeface="Lucida Grande"/>
                <a:ea typeface="Lucida Grande"/>
                <a:cs typeface="Lucida Grande"/>
              </a:rPr>
              <a:t>Ψ</a:t>
            </a:r>
            <a:r>
              <a:rPr lang="en-US" dirty="0" smtClean="0"/>
              <a:t>(</a:t>
            </a:r>
            <a:r>
              <a:rPr lang="en-US" dirty="0" err="1"/>
              <a:t>x,t</a:t>
            </a:r>
            <a:r>
              <a:rPr lang="en-US" dirty="0"/>
              <a:t>),(obviously with starting t shifted)</a:t>
            </a:r>
          </a:p>
          <a:p>
            <a:r>
              <a:rPr lang="en-US" dirty="0" smtClean="0"/>
              <a:t>|</a:t>
            </a:r>
            <a:r>
              <a:rPr lang="en-US" dirty="0" smtClean="0">
                <a:latin typeface="Symbol" pitchFamily="18" charset="2"/>
              </a:rPr>
              <a:t> </a:t>
            </a:r>
            <a:r>
              <a:rPr lang="en-US" b="1" dirty="0" err="1">
                <a:latin typeface="Lucida Grande"/>
                <a:ea typeface="Lucida Grande"/>
                <a:cs typeface="Lucida Grande"/>
              </a:rPr>
              <a:t>Ψ</a:t>
            </a:r>
            <a:r>
              <a:rPr lang="en-US" b="1" dirty="0">
                <a:latin typeface="Lucida Grande"/>
                <a:ea typeface="Lucida Grande"/>
                <a:cs typeface="Lucida Grande"/>
              </a:rPr>
              <a:t> </a:t>
            </a:r>
            <a:r>
              <a:rPr lang="en-US" dirty="0" smtClean="0"/>
              <a:t>(</a:t>
            </a:r>
            <a:r>
              <a:rPr lang="en-US" dirty="0" err="1"/>
              <a:t>x,t</a:t>
            </a:r>
            <a:r>
              <a:rPr lang="en-US" dirty="0"/>
              <a:t>)|</a:t>
            </a:r>
            <a:r>
              <a:rPr lang="en-US" baseline="30000" dirty="0"/>
              <a:t> 2</a:t>
            </a:r>
            <a:r>
              <a:rPr lang="en-US" dirty="0"/>
              <a:t> </a:t>
            </a:r>
            <a:r>
              <a:rPr lang="en-US" dirty="0" smtClean="0">
                <a:latin typeface="Symbol" pitchFamily="18" charset="2"/>
              </a:rPr>
              <a:t>Δ</a:t>
            </a:r>
            <a:r>
              <a:rPr lang="en-US" dirty="0" smtClean="0"/>
              <a:t>V </a:t>
            </a:r>
            <a:r>
              <a:rPr lang="en-US" dirty="0"/>
              <a:t>is the probability that an electron would be found in the little </a:t>
            </a:r>
            <a:r>
              <a:rPr lang="en-US"/>
              <a:t>volume </a:t>
            </a:r>
            <a:r>
              <a:rPr lang="en-US" smtClean="0">
                <a:latin typeface="Symbol" pitchFamily="18" charset="2"/>
              </a:rPr>
              <a:t>Δ</a:t>
            </a:r>
            <a:r>
              <a:rPr lang="en-US" smtClean="0"/>
              <a:t>V </a:t>
            </a:r>
            <a:r>
              <a:rPr lang="en-US" dirty="0"/>
              <a:t>near point x at time t, </a:t>
            </a:r>
            <a:r>
              <a:rPr lang="en-US" i="1" u="sng" dirty="0"/>
              <a:t>if</a:t>
            </a:r>
            <a:r>
              <a:rPr lang="en-US" dirty="0"/>
              <a:t> an experiment is done that could locate it that accurately.</a:t>
            </a:r>
          </a:p>
          <a:p>
            <a:r>
              <a:rPr lang="en-US" dirty="0"/>
              <a:t>Because </a:t>
            </a:r>
            <a:r>
              <a:rPr lang="en-US" dirty="0" smtClean="0"/>
              <a:t>|</a:t>
            </a:r>
            <a:r>
              <a:rPr lang="en-US" b="1" dirty="0">
                <a:latin typeface="Lucida Grande"/>
                <a:ea typeface="Lucida Grande"/>
                <a:cs typeface="Lucida Grande"/>
              </a:rPr>
              <a:t>Ψ</a:t>
            </a:r>
            <a:r>
              <a:rPr lang="en-US" baseline="30000" dirty="0" smtClean="0"/>
              <a:t>2</a:t>
            </a:r>
            <a:r>
              <a:rPr lang="en-US" dirty="0"/>
              <a:t>| gives a </a:t>
            </a:r>
            <a:r>
              <a:rPr lang="en-US" i="1" dirty="0"/>
              <a:t>probability density</a:t>
            </a:r>
            <a:r>
              <a:rPr lang="en-US" dirty="0"/>
              <a:t>, when we have a large ensemble it tells us the rate at which electrons arrive at the spot of interest on the screen.  In the places where the two waves interfere destructively, the probability is less than the sum of the two individual probabilities, and may even be zero.</a:t>
            </a:r>
          </a:p>
          <a:p>
            <a:r>
              <a:rPr lang="en-US" dirty="0" smtClean="0"/>
              <a:t>There </a:t>
            </a:r>
            <a:r>
              <a:rPr lang="en-US" dirty="0"/>
              <a:t>will be a </a:t>
            </a:r>
            <a:r>
              <a:rPr lang="en-US" u="sng" dirty="0"/>
              <a:t>fundamental </a:t>
            </a:r>
            <a:r>
              <a:rPr lang="en-US" dirty="0"/>
              <a:t> loss of determinism unless there's something else </a:t>
            </a:r>
            <a:r>
              <a:rPr lang="en-US" i="1" dirty="0"/>
              <a:t>beyond</a:t>
            </a:r>
            <a:r>
              <a:rPr lang="en-US" dirty="0"/>
              <a:t> the wave function (i.e. not in the theory) which guides the outcome.</a:t>
            </a:r>
          </a:p>
          <a:p>
            <a:r>
              <a:rPr lang="en-US" dirty="0"/>
              <a:t>This recipe does not claim to tell us </a:t>
            </a:r>
            <a:r>
              <a:rPr lang="en-US" dirty="0" smtClean="0"/>
              <a:t>what </a:t>
            </a:r>
            <a:r>
              <a:rPr lang="en-US" b="1" dirty="0" err="1" smtClean="0">
                <a:latin typeface="Lucida Grande"/>
                <a:ea typeface="Lucida Grande"/>
                <a:cs typeface="Lucida Grande"/>
              </a:rPr>
              <a:t>Ψ</a:t>
            </a:r>
            <a:r>
              <a:rPr lang="en-US" dirty="0" smtClean="0"/>
              <a:t> "</a:t>
            </a:r>
            <a:r>
              <a:rPr lang="en-US" dirty="0"/>
              <a:t>is".  </a:t>
            </a:r>
          </a:p>
          <a:p>
            <a:endParaRPr lang="en-US" dirty="0"/>
          </a:p>
        </p:txBody>
      </p:sp>
    </p:spTree>
    <p:extLst>
      <p:ext uri="{BB962C8B-B14F-4D97-AF65-F5344CB8AC3E}">
        <p14:creationId xmlns:p14="http://schemas.microsoft.com/office/powerpoint/2010/main" val="387564288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Autofit/>
          </a:bodyPr>
          <a:lstStyle/>
          <a:p>
            <a:r>
              <a:rPr lang="en-US" sz="3200" dirty="0">
                <a:solidFill>
                  <a:srgbClr val="800000"/>
                </a:solidFill>
              </a:rPr>
              <a:t>An important mathematical property of </a:t>
            </a:r>
            <a:r>
              <a:rPr lang="en-US" sz="3200" dirty="0" smtClean="0">
                <a:solidFill>
                  <a:srgbClr val="800000"/>
                </a:solidFill>
              </a:rPr>
              <a:t>waves</a:t>
            </a:r>
            <a:endParaRPr lang="en-US" sz="3200" dirty="0">
              <a:solidFill>
                <a:srgbClr val="800000"/>
              </a:solidFill>
            </a:endParaRPr>
          </a:p>
        </p:txBody>
      </p:sp>
      <p:sp>
        <p:nvSpPr>
          <p:cNvPr id="3" name="Content Placeholder 2"/>
          <p:cNvSpPr>
            <a:spLocks noGrp="1"/>
          </p:cNvSpPr>
          <p:nvPr>
            <p:ph idx="1"/>
          </p:nvPr>
        </p:nvSpPr>
        <p:spPr>
          <a:xfrm>
            <a:off x="0" y="746125"/>
            <a:ext cx="9144000" cy="6019800"/>
          </a:xfrm>
        </p:spPr>
        <p:txBody>
          <a:bodyPr>
            <a:noAutofit/>
          </a:bodyPr>
          <a:lstStyle/>
          <a:p>
            <a:r>
              <a:rPr lang="en-US" sz="2000" dirty="0" smtClean="0"/>
              <a:t>The wavelength of a wave, describes a sinusoidal function of position, sin(</a:t>
            </a:r>
            <a:r>
              <a:rPr lang="en-US" sz="2000" dirty="0" err="1" smtClean="0"/>
              <a:t>kx</a:t>
            </a:r>
            <a:r>
              <a:rPr lang="en-US" sz="2000" dirty="0" smtClean="0"/>
              <a:t>), where k = 2π</a:t>
            </a:r>
            <a:r>
              <a:rPr lang="en-US" sz="2000" dirty="0" smtClean="0">
                <a:latin typeface="Symbol" pitchFamily="18" charset="2"/>
              </a:rPr>
              <a:t>/l</a:t>
            </a:r>
            <a:r>
              <a:rPr lang="en-US" sz="2000" dirty="0" smtClean="0"/>
              <a:t>.  The sine function oscillates for all x between </a:t>
            </a:r>
            <a:r>
              <a:rPr lang="en-US" sz="2000" baseline="30000" dirty="0" smtClean="0"/>
              <a:t>± </a:t>
            </a:r>
            <a:r>
              <a:rPr lang="en-US" sz="2000" dirty="0" smtClean="0">
                <a:latin typeface="Arial Narrow" pitchFamily="34" charset="0"/>
              </a:rPr>
              <a:t>∞</a:t>
            </a:r>
            <a:r>
              <a:rPr lang="en-US" sz="2000" dirty="0" smtClean="0"/>
              <a:t>.  Thus, if we limit the spatial extent of the wave, it is no longer a simple sine wave and is not described by a single wavelength.</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Superposition lets us write </a:t>
            </a:r>
            <a:r>
              <a:rPr lang="en-US" sz="2000" dirty="0"/>
              <a:t>a spatially limited wave as the sum of a many sine waves of various </a:t>
            </a:r>
            <a:r>
              <a:rPr lang="en-US" sz="2000" dirty="0" smtClean="0"/>
              <a:t>wavelengths. (“Fourier decomposition”) </a:t>
            </a:r>
            <a:r>
              <a:rPr lang="en-US" sz="2000" dirty="0"/>
              <a:t>Fourier analysis shows that if the wave is limited to a spatial region </a:t>
            </a:r>
            <a:r>
              <a:rPr lang="en-US" sz="2000" dirty="0" err="1" smtClean="0"/>
              <a:t>Δx</a:t>
            </a:r>
            <a:r>
              <a:rPr lang="en-US" sz="2000" dirty="0"/>
              <a:t>, the spread of k values in the sum is approximately </a:t>
            </a:r>
            <a:r>
              <a:rPr lang="en-US" sz="2000" dirty="0" smtClean="0"/>
              <a:t>1</a:t>
            </a:r>
            <a:r>
              <a:rPr lang="en-US" sz="2000" dirty="0"/>
              <a:t>/</a:t>
            </a:r>
            <a:r>
              <a:rPr lang="en-US" sz="2000" dirty="0" err="1"/>
              <a:t>Δx</a:t>
            </a:r>
            <a:r>
              <a:rPr lang="en-US" sz="2000" dirty="0"/>
              <a:t>.  One can prove that </a:t>
            </a:r>
            <a:r>
              <a:rPr lang="en-US" sz="2000" dirty="0" err="1"/>
              <a:t>Δx</a:t>
            </a:r>
            <a:r>
              <a:rPr lang="en-US" sz="2000" dirty="0"/>
              <a:t> </a:t>
            </a:r>
            <a:r>
              <a:rPr lang="en-US" sz="2000" dirty="0" err="1"/>
              <a:t>Δk</a:t>
            </a:r>
            <a:r>
              <a:rPr lang="en-US" sz="2000" dirty="0"/>
              <a:t> ≥ 1/2. </a:t>
            </a:r>
            <a:r>
              <a:rPr lang="en-US" sz="2000" dirty="0" err="1"/>
              <a:t>Δ</a:t>
            </a:r>
            <a:r>
              <a:rPr lang="en-US" sz="2000" dirty="0"/>
              <a:t> means “the spread of,” or “the uncertainty of.</a:t>
            </a:r>
            <a:r>
              <a:rPr lang="en-US" sz="2000" dirty="0" smtClean="0"/>
              <a:t>”</a:t>
            </a:r>
            <a:endParaRPr lang="en-US" sz="2000" dirty="0"/>
          </a:p>
          <a:p>
            <a:r>
              <a:rPr lang="en-US" sz="2000" dirty="0"/>
              <a:t>Classically, position and momentum were specified by separate vectors. In QM they are both specified by </a:t>
            </a:r>
            <a:r>
              <a:rPr lang="en-US" sz="2000" dirty="0" err="1" smtClean="0"/>
              <a:t>Ψ</a:t>
            </a:r>
            <a:r>
              <a:rPr lang="en-US" sz="2000" dirty="0" smtClean="0"/>
              <a:t>(</a:t>
            </a:r>
            <a:r>
              <a:rPr lang="en-US" sz="2000" b="1" dirty="0" err="1" smtClean="0"/>
              <a:t>r</a:t>
            </a:r>
            <a:r>
              <a:rPr lang="en-US" sz="2000" dirty="0" err="1" smtClean="0"/>
              <a:t>,t</a:t>
            </a:r>
            <a:r>
              <a:rPr lang="en-US" sz="2000" dirty="0"/>
              <a:t>), </a:t>
            </a:r>
            <a:r>
              <a:rPr lang="en-US" sz="2000" dirty="0" err="1" smtClean="0"/>
              <a:t>butΨ</a:t>
            </a:r>
            <a:r>
              <a:rPr lang="en-US" sz="2000" dirty="0" smtClean="0"/>
              <a:t>(</a:t>
            </a:r>
            <a:r>
              <a:rPr lang="en-US" sz="2000" b="1" dirty="0" err="1" smtClean="0"/>
              <a:t>r</a:t>
            </a:r>
            <a:r>
              <a:rPr lang="en-US" sz="2000" dirty="0" err="1" smtClean="0"/>
              <a:t>,t</a:t>
            </a:r>
            <a:r>
              <a:rPr lang="en-US" sz="2000" dirty="0"/>
              <a:t>) cannot both wiggle at a steady rate in space and be confined to one point in space, </a:t>
            </a:r>
            <a:r>
              <a:rPr lang="en-US" sz="2000" dirty="0" smtClean="0"/>
              <a:t>so </a:t>
            </a:r>
            <a:r>
              <a:rPr lang="en-US" sz="2000" i="1" dirty="0" smtClean="0"/>
              <a:t>it cannot </a:t>
            </a:r>
            <a:r>
              <a:rPr lang="en-US" sz="2000" i="1" dirty="0"/>
              <a:t>specify precisely both </a:t>
            </a:r>
            <a:r>
              <a:rPr lang="en-US" sz="2000" b="1" i="1" dirty="0" smtClean="0"/>
              <a:t>r</a:t>
            </a:r>
            <a:r>
              <a:rPr lang="en-US" sz="2000" i="1" dirty="0" smtClean="0"/>
              <a:t> </a:t>
            </a:r>
            <a:r>
              <a:rPr lang="en-US" sz="2000" i="1" dirty="0"/>
              <a:t>and </a:t>
            </a:r>
            <a:r>
              <a:rPr lang="en-US" sz="2000" b="1" i="1" dirty="0"/>
              <a:t>p</a:t>
            </a:r>
            <a:r>
              <a:rPr lang="en-US" sz="2000" dirty="0" smtClean="0"/>
              <a:t>.</a:t>
            </a:r>
          </a:p>
          <a:p>
            <a:r>
              <a:rPr lang="en-US" sz="2000" b="1" u="sng" dirty="0">
                <a:solidFill>
                  <a:srgbClr val="FF0000"/>
                </a:solidFill>
              </a:rPr>
              <a:t>A quantum state cannot have both precise </a:t>
            </a:r>
            <a:r>
              <a:rPr lang="en-US" sz="2000" b="1" u="sng" dirty="0" err="1" smtClean="0">
                <a:solidFill>
                  <a:srgbClr val="FF0000"/>
                </a:solidFill>
              </a:rPr>
              <a:t>p</a:t>
            </a:r>
            <a:r>
              <a:rPr lang="en-US" sz="2000" b="1" u="sng" baseline="-25000" dirty="0" err="1" smtClean="0">
                <a:solidFill>
                  <a:srgbClr val="FF0000"/>
                </a:solidFill>
              </a:rPr>
              <a:t>x</a:t>
            </a:r>
            <a:r>
              <a:rPr lang="en-US" sz="2000" b="1" u="sng" dirty="0" smtClean="0">
                <a:solidFill>
                  <a:srgbClr val="FF0000"/>
                </a:solidFill>
              </a:rPr>
              <a:t> </a:t>
            </a:r>
            <a:r>
              <a:rPr lang="en-US" sz="2000" b="1" u="sng" dirty="0">
                <a:solidFill>
                  <a:srgbClr val="FF0000"/>
                </a:solidFill>
              </a:rPr>
              <a:t>and precise x. </a:t>
            </a:r>
            <a:endParaRPr lang="en-US" sz="2000" b="1" dirty="0">
              <a:solidFill>
                <a:srgbClr val="FF000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790243"/>
            <a:ext cx="4648200" cy="1410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217664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3600" dirty="0">
                <a:solidFill>
                  <a:srgbClr val="800000"/>
                </a:solidFill>
              </a:rPr>
              <a:t>Heisenberg uncertainty principle</a:t>
            </a:r>
          </a:p>
        </p:txBody>
      </p:sp>
      <p:sp>
        <p:nvSpPr>
          <p:cNvPr id="3" name="Content Placeholder 2"/>
          <p:cNvSpPr>
            <a:spLocks noGrp="1"/>
          </p:cNvSpPr>
          <p:nvPr>
            <p:ph idx="1"/>
          </p:nvPr>
        </p:nvSpPr>
        <p:spPr>
          <a:xfrm>
            <a:off x="0" y="990600"/>
            <a:ext cx="9144000" cy="5638800"/>
          </a:xfrm>
        </p:spPr>
        <p:txBody>
          <a:bodyPr>
            <a:normAutofit fontScale="55000" lnSpcReduction="20000"/>
          </a:bodyPr>
          <a:lstStyle/>
          <a:p>
            <a:r>
              <a:rPr lang="en-US" sz="3600" dirty="0"/>
              <a:t>Our Fourier analysis of the wave, gives:   </a:t>
            </a:r>
            <a:r>
              <a:rPr lang="en-US" sz="3600" dirty="0" err="1" smtClean="0">
                <a:latin typeface="Symbol" pitchFamily="18" charset="2"/>
              </a:rPr>
              <a:t>Δ</a:t>
            </a:r>
            <a:r>
              <a:rPr lang="en-US" sz="3600" dirty="0" err="1" smtClean="0"/>
              <a:t>x</a:t>
            </a:r>
            <a:r>
              <a:rPr lang="en-US" sz="3600" dirty="0" smtClean="0"/>
              <a:t> </a:t>
            </a:r>
            <a:r>
              <a:rPr lang="en-US" sz="3600" dirty="0" err="1" smtClean="0">
                <a:latin typeface="Symbol" pitchFamily="18" charset="2"/>
              </a:rPr>
              <a:t>Δ</a:t>
            </a:r>
            <a:r>
              <a:rPr lang="en-US" sz="3600" dirty="0" err="1" smtClean="0"/>
              <a:t>p</a:t>
            </a:r>
            <a:r>
              <a:rPr lang="en-US" sz="3600" dirty="0" smtClean="0"/>
              <a:t> </a:t>
            </a:r>
            <a:r>
              <a:rPr lang="en-US" sz="3600" dirty="0"/>
              <a:t>≥ </a:t>
            </a:r>
            <a:r>
              <a:rPr lang="en-US" sz="3600" dirty="0" smtClean="0"/>
              <a:t>     </a:t>
            </a:r>
            <a:r>
              <a:rPr lang="en-US" sz="3600" dirty="0" smtClean="0"/>
              <a:t>.</a:t>
            </a:r>
          </a:p>
          <a:p>
            <a:endParaRPr lang="en-US" sz="3600" dirty="0"/>
          </a:p>
          <a:p>
            <a:r>
              <a:rPr lang="en-US" sz="3600" dirty="0"/>
              <a:t>One often reads that the uncertainty principle is merely a statement about our lack of knowledge of the electron’s position and momentum, but that’s false. </a:t>
            </a:r>
            <a:r>
              <a:rPr lang="en-US" sz="3600" u="sng" dirty="0"/>
              <a:t>Exact position and momentum are not attributes that any object ever has at the same time</a:t>
            </a:r>
            <a:r>
              <a:rPr lang="en-US" sz="3600" dirty="0"/>
              <a:t>. </a:t>
            </a:r>
            <a:r>
              <a:rPr lang="en-US" sz="3600" u="sng" dirty="0"/>
              <a:t> </a:t>
            </a:r>
            <a:r>
              <a:rPr lang="en-US" sz="3600" dirty="0"/>
              <a:t>Assuming otherwise leads to incorrect predictions. </a:t>
            </a:r>
            <a:endParaRPr lang="en-US" sz="3600" dirty="0" smtClean="0"/>
          </a:p>
          <a:p>
            <a:r>
              <a:rPr lang="en-US" sz="3600" u="sng" dirty="0" smtClean="0"/>
              <a:t>Why </a:t>
            </a:r>
            <a:r>
              <a:rPr lang="en-US" sz="3600" u="sng" dirty="0"/>
              <a:t>call that an “uncertainty”? </a:t>
            </a:r>
            <a:r>
              <a:rPr lang="en-US" sz="3600" dirty="0"/>
              <a:t>A water wave also has a spread in positions and directions, but we don’t blather about its “uncertainty.” This is uncertainty, not just classical spread, because various measurements (e.g. letting the electron hit a screen) don’t give results with the whole spread. We only see part of the spread, and are uncertain which part it will be. For the water wave we are certain to see the whole spread.</a:t>
            </a:r>
            <a:br>
              <a:rPr lang="en-US" sz="3600" dirty="0"/>
            </a:br>
            <a:endParaRPr lang="en-US" sz="3600" dirty="0"/>
          </a:p>
          <a:p>
            <a:r>
              <a:rPr lang="en-US" sz="3600" dirty="0"/>
              <a:t>Note the difference between this QM </a:t>
            </a:r>
            <a:r>
              <a:rPr lang="en-US" sz="3600" dirty="0" err="1"/>
              <a:t>unmeasurability</a:t>
            </a:r>
            <a:r>
              <a:rPr lang="en-US" sz="3600" dirty="0"/>
              <a:t> and previous </a:t>
            </a:r>
            <a:r>
              <a:rPr lang="en-US" sz="3600" dirty="0" err="1"/>
              <a:t>unobservables</a:t>
            </a:r>
            <a:r>
              <a:rPr lang="en-US" sz="3600" dirty="0"/>
              <a:t>, such as the ether. If we assume that the ether exists, we open up the possibility of making various hypotheses about how to find it, none of which work. So, for simplicity, we say it doesn't exist.  If we say that precise x and p simultaneously exist (at least in the usual meaning of those words) we will directly run into predictions which violate both QM and experience, since </a:t>
            </a:r>
            <a:r>
              <a:rPr lang="en-US" sz="3600" u="sng" dirty="0"/>
              <a:t>interference</a:t>
            </a:r>
            <a:r>
              <a:rPr lang="en-US" sz="3600" dirty="0"/>
              <a:t> is found between parts of the wave at </a:t>
            </a:r>
            <a:r>
              <a:rPr lang="en-US" sz="3600" u="sng" dirty="0"/>
              <a:t>different</a:t>
            </a:r>
            <a:r>
              <a:rPr lang="en-US" sz="3600" dirty="0"/>
              <a:t> x's and p's, leaving it very hard to see how those variables could have had only single values</a:t>
            </a:r>
            <a:r>
              <a:rPr lang="en-US" sz="3600" dirty="0" smtClean="0"/>
              <a:t>.</a:t>
            </a:r>
            <a:endParaRPr lang="en-US" sz="3600"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987589921"/>
              </p:ext>
            </p:extLst>
          </p:nvPr>
        </p:nvGraphicFramePr>
        <p:xfrm>
          <a:off x="5562600" y="990600"/>
          <a:ext cx="228600" cy="517525"/>
        </p:xfrm>
        <a:graphic>
          <a:graphicData uri="http://schemas.openxmlformats.org/presentationml/2006/ole">
            <mc:AlternateContent xmlns:mc="http://schemas.openxmlformats.org/markup-compatibility/2006">
              <mc:Choice xmlns:v="urn:schemas-microsoft-com:vml" Requires="v">
                <p:oleObj spid="_x0000_s5151" name="Equation" r:id="rId3" imgW="171450" imgH="390525" progId="Equation.DSMT4">
                  <p:embed/>
                </p:oleObj>
              </mc:Choice>
              <mc:Fallback>
                <p:oleObj name="Equation" r:id="rId3" imgW="171450" imgH="390525"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600" y="990600"/>
                        <a:ext cx="228600" cy="517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291826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3600" dirty="0" smtClean="0">
                <a:solidFill>
                  <a:srgbClr val="800000"/>
                </a:solidFill>
              </a:rPr>
              <a:t>Trajectories?</a:t>
            </a:r>
            <a:endParaRPr lang="en-US" sz="3600" dirty="0">
              <a:solidFill>
                <a:srgbClr val="800000"/>
              </a:solidFill>
            </a:endParaRPr>
          </a:p>
        </p:txBody>
      </p:sp>
      <p:sp>
        <p:nvSpPr>
          <p:cNvPr id="3" name="Content Placeholder 2"/>
          <p:cNvSpPr>
            <a:spLocks noGrp="1"/>
          </p:cNvSpPr>
          <p:nvPr>
            <p:ph idx="1"/>
          </p:nvPr>
        </p:nvSpPr>
        <p:spPr>
          <a:xfrm>
            <a:off x="0" y="1066800"/>
            <a:ext cx="9067800" cy="5059363"/>
          </a:xfrm>
        </p:spPr>
        <p:txBody>
          <a:bodyPr>
            <a:normAutofit fontScale="77500" lnSpcReduction="20000"/>
          </a:bodyPr>
          <a:lstStyle/>
          <a:p>
            <a:r>
              <a:rPr lang="en-US" sz="2600" u="sng" dirty="0"/>
              <a:t>The uncertainty principle means there are no classical trajectories </a:t>
            </a:r>
            <a:endParaRPr lang="en-US" sz="2600" dirty="0"/>
          </a:p>
          <a:p>
            <a:r>
              <a:rPr lang="en-US" sz="2600" dirty="0"/>
              <a:t>Suppose we try to make an accurate measurement </a:t>
            </a:r>
            <a:r>
              <a:rPr lang="en-US" sz="2600" dirty="0" smtClean="0"/>
              <a:t/>
            </a:r>
            <a:br>
              <a:rPr lang="en-US" sz="2600" dirty="0" smtClean="0"/>
            </a:br>
            <a:r>
              <a:rPr lang="en-US" sz="2600" dirty="0" smtClean="0"/>
              <a:t>of </a:t>
            </a:r>
            <a:r>
              <a:rPr lang="en-US" sz="2600" dirty="0"/>
              <a:t>the path of our electron by passing it through </a:t>
            </a:r>
            <a:r>
              <a:rPr lang="en-US" sz="2600" dirty="0" smtClean="0"/>
              <a:t>a</a:t>
            </a:r>
            <a:br>
              <a:rPr lang="en-US" sz="2600" dirty="0" smtClean="0"/>
            </a:br>
            <a:r>
              <a:rPr lang="en-US" sz="2600" dirty="0" smtClean="0"/>
              <a:t> </a:t>
            </a:r>
            <a:r>
              <a:rPr lang="en-US" sz="2600" dirty="0"/>
              <a:t>bunch of slits or otherwise determining the </a:t>
            </a:r>
            <a:r>
              <a:rPr lang="en-US" sz="2600" dirty="0" smtClean="0"/>
              <a:t>position</a:t>
            </a:r>
            <a:br>
              <a:rPr lang="en-US" sz="2600" dirty="0" smtClean="0"/>
            </a:br>
            <a:r>
              <a:rPr lang="en-US" sz="2600" dirty="0" smtClean="0"/>
              <a:t> </a:t>
            </a:r>
            <a:r>
              <a:rPr lang="en-US" sz="2600" dirty="0"/>
              <a:t>to some accuracy, e.g. by looking via light</a:t>
            </a:r>
          </a:p>
          <a:p>
            <a:r>
              <a:rPr lang="en-US" sz="2600" dirty="0" smtClean="0"/>
              <a:t/>
            </a:r>
            <a:br>
              <a:rPr lang="en-US" sz="2600" dirty="0" smtClean="0"/>
            </a:br>
            <a:r>
              <a:rPr lang="en-US" sz="2600" dirty="0" smtClean="0"/>
              <a:t/>
            </a:r>
            <a:br>
              <a:rPr lang="en-US" sz="2600" dirty="0" smtClean="0"/>
            </a:br>
            <a:r>
              <a:rPr lang="en-US" sz="2600" dirty="0" smtClean="0"/>
              <a:t/>
            </a:r>
            <a:br>
              <a:rPr lang="en-US" sz="2600" dirty="0" smtClean="0"/>
            </a:br>
            <a:r>
              <a:rPr lang="en-US" sz="2600" dirty="0" smtClean="0"/>
              <a:t/>
            </a:r>
            <a:br>
              <a:rPr lang="en-US" sz="2600" dirty="0" smtClean="0"/>
            </a:br>
            <a:endParaRPr lang="en-US" sz="2600" dirty="0" smtClean="0"/>
          </a:p>
          <a:p>
            <a:r>
              <a:rPr lang="en-US" sz="2600" dirty="0" smtClean="0"/>
              <a:t>Any </a:t>
            </a:r>
            <a:r>
              <a:rPr lang="en-US" sz="2600" dirty="0"/>
              <a:t>attempt at increased accuracy </a:t>
            </a:r>
            <a:r>
              <a:rPr lang="en-US" sz="2600" dirty="0" smtClean="0"/>
              <a:t/>
            </a:r>
            <a:br>
              <a:rPr lang="en-US" sz="2600" dirty="0" smtClean="0"/>
            </a:br>
            <a:r>
              <a:rPr lang="en-US" sz="2600" dirty="0" smtClean="0"/>
              <a:t>merely </a:t>
            </a:r>
            <a:r>
              <a:rPr lang="en-US" sz="2600" dirty="0"/>
              <a:t>yields a more scattered set of </a:t>
            </a:r>
            <a:r>
              <a:rPr lang="en-US" sz="2600" dirty="0" smtClean="0"/>
              <a:t/>
            </a:r>
            <a:br>
              <a:rPr lang="en-US" sz="2600" dirty="0" smtClean="0"/>
            </a:br>
            <a:r>
              <a:rPr lang="en-US" sz="2600" dirty="0" smtClean="0"/>
              <a:t>measurements</a:t>
            </a:r>
            <a:r>
              <a:rPr lang="en-US" sz="2600" dirty="0"/>
              <a:t>. You can't do something to measure the trajectories without ending up with a different arrival pattern- meaning that </a:t>
            </a:r>
            <a:r>
              <a:rPr lang="en-US" sz="2600" u="sng" dirty="0"/>
              <a:t>you haven't found the trajectories of the initial problem.</a:t>
            </a:r>
            <a:endParaRPr lang="en-US" sz="2600" dirty="0"/>
          </a:p>
          <a:p>
            <a:r>
              <a:rPr lang="en-US" sz="2600" dirty="0"/>
              <a:t>For classical </a:t>
            </a:r>
            <a:r>
              <a:rPr lang="en-US" sz="2600" u="sng" dirty="0"/>
              <a:t>waves</a:t>
            </a:r>
            <a:r>
              <a:rPr lang="en-US" sz="2600" dirty="0"/>
              <a:t> there are also no trajectories- but that's not a problem because the wave is </a:t>
            </a:r>
            <a:r>
              <a:rPr lang="en-US" sz="2600" i="1" dirty="0"/>
              <a:t>certainly</a:t>
            </a:r>
            <a:r>
              <a:rPr lang="en-US" sz="2600" dirty="0"/>
              <a:t> spread out. If you try to measure where the wave is, you don't get the strange result that it's just at one spot, you see that it is spread out. </a:t>
            </a:r>
          </a:p>
        </p:txBody>
      </p:sp>
      <p:sp>
        <p:nvSpPr>
          <p:cNvPr id="4" name="Text Box 2"/>
          <p:cNvSpPr txBox="1">
            <a:spLocks noChangeArrowheads="1"/>
          </p:cNvSpPr>
          <p:nvPr/>
        </p:nvSpPr>
        <p:spPr bwMode="auto">
          <a:xfrm>
            <a:off x="1219200" y="2408238"/>
            <a:ext cx="4188372" cy="11850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800" b="0" i="0" u="none" strike="noStrike" cap="none" normalizeH="0" baseline="0" smtClean="0">
                <a:ln>
                  <a:noFill/>
                </a:ln>
                <a:solidFill>
                  <a:schemeClr val="tx1"/>
                </a:solidFill>
                <a:effectLst/>
                <a:latin typeface="Helvetica" charset="0"/>
                <a:cs typeface="Arial" pitchFamily="34" charset="0"/>
              </a:rPr>
              <a:t>What happens if we try to improve the accurately by narrowing the slits? The uncertainty principle foils us.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614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79931" y="2320131"/>
            <a:ext cx="2286000" cy="176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4600" y="1600200"/>
            <a:ext cx="22860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848319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a:solidFill>
                  <a:srgbClr val="800000"/>
                </a:solidFill>
              </a:rPr>
              <a:t>The Heisenberg microscope</a:t>
            </a:r>
          </a:p>
        </p:txBody>
      </p:sp>
      <p:sp>
        <p:nvSpPr>
          <p:cNvPr id="3" name="Content Placeholder 2"/>
          <p:cNvSpPr>
            <a:spLocks noGrp="1"/>
          </p:cNvSpPr>
          <p:nvPr>
            <p:ph idx="1"/>
          </p:nvPr>
        </p:nvSpPr>
        <p:spPr>
          <a:xfrm>
            <a:off x="0" y="1143000"/>
            <a:ext cx="9144000" cy="5486400"/>
          </a:xfrm>
        </p:spPr>
        <p:txBody>
          <a:bodyPr>
            <a:normAutofit fontScale="70000" lnSpcReduction="20000"/>
          </a:bodyPr>
          <a:lstStyle/>
          <a:p>
            <a:pPr marL="0" indent="0">
              <a:buNone/>
            </a:pPr>
            <a:r>
              <a:rPr lang="en-US" dirty="0" smtClean="0"/>
              <a:t>How </a:t>
            </a:r>
            <a:r>
              <a:rPr lang="en-US" dirty="0"/>
              <a:t>the quantum nature of </a:t>
            </a:r>
            <a:r>
              <a:rPr lang="en-US" dirty="0" smtClean="0"/>
              <a:t>the</a:t>
            </a:r>
            <a:br>
              <a:rPr lang="en-US" dirty="0" smtClean="0"/>
            </a:br>
            <a:r>
              <a:rPr lang="en-US" dirty="0" smtClean="0"/>
              <a:t>photon prevents </a:t>
            </a:r>
            <a:r>
              <a:rPr lang="en-US" dirty="0"/>
              <a:t>our violating the </a:t>
            </a:r>
            <a:r>
              <a:rPr lang="en-US" dirty="0" smtClean="0"/>
              <a:t/>
            </a:r>
            <a:br>
              <a:rPr lang="en-US" dirty="0" smtClean="0"/>
            </a:br>
            <a:r>
              <a:rPr lang="en-US" dirty="0" smtClean="0"/>
              <a:t>uncertainty </a:t>
            </a:r>
            <a:r>
              <a:rPr lang="en-US" dirty="0"/>
              <a:t>principle.</a:t>
            </a:r>
          </a:p>
          <a:p>
            <a:pPr marL="0" indent="0">
              <a:buNone/>
            </a:pPr>
            <a:r>
              <a:rPr lang="en-US" dirty="0"/>
              <a:t>Suppose we try to measure both </a:t>
            </a:r>
            <a:r>
              <a:rPr lang="en-US" dirty="0" smtClean="0"/>
              <a:t/>
            </a:r>
            <a:br>
              <a:rPr lang="en-US" dirty="0" smtClean="0"/>
            </a:br>
            <a:r>
              <a:rPr lang="en-US" dirty="0" smtClean="0"/>
              <a:t>the </a:t>
            </a:r>
            <a:r>
              <a:rPr lang="en-US" dirty="0"/>
              <a:t> </a:t>
            </a:r>
            <a:r>
              <a:rPr lang="en-US" dirty="0" smtClean="0"/>
              <a:t>position and </a:t>
            </a:r>
            <a:r>
              <a:rPr lang="en-US" dirty="0"/>
              <a:t>momentum of </a:t>
            </a:r>
            <a:r>
              <a:rPr lang="en-US" dirty="0" smtClean="0"/>
              <a:t>an</a:t>
            </a:r>
            <a:br>
              <a:rPr lang="en-US" dirty="0" smtClean="0"/>
            </a:br>
            <a:r>
              <a:rPr lang="en-US" dirty="0" smtClean="0"/>
              <a:t>electron by </a:t>
            </a:r>
            <a:r>
              <a:rPr lang="en-US" dirty="0"/>
              <a:t>looking at it with </a:t>
            </a:r>
            <a:r>
              <a:rPr lang="en-US" dirty="0" smtClean="0"/>
              <a:t>a</a:t>
            </a:r>
            <a:br>
              <a:rPr lang="en-US" dirty="0" smtClean="0"/>
            </a:br>
            <a:r>
              <a:rPr lang="en-US" dirty="0" smtClean="0"/>
              <a:t> </a:t>
            </a:r>
            <a:r>
              <a:rPr lang="en-US" dirty="0" smtClean="0"/>
              <a:t>camera.</a:t>
            </a:r>
            <a:endParaRPr lang="en-US" dirty="0"/>
          </a:p>
          <a:p>
            <a:pPr marL="0" indent="0">
              <a:buNone/>
            </a:pPr>
            <a:r>
              <a:rPr lang="en-US" dirty="0" smtClean="0"/>
              <a:t/>
            </a:r>
            <a:br>
              <a:rPr lang="en-US" dirty="0" smtClean="0"/>
            </a:br>
            <a:r>
              <a:rPr lang="en-US" dirty="0" smtClean="0"/>
              <a:t>We </a:t>
            </a:r>
            <a:r>
              <a:rPr lang="en-US" dirty="0"/>
              <a:t>are limited by the quantum nature of the photon.  The spot on the camera film is limited by diffraction as the light passes through the lens.  If we make the lens bigger, then we don’t know which direction the photon was going after it bounced off the electron.  Similarly, reducing the wavelength reduces </a:t>
            </a:r>
            <a:r>
              <a:rPr lang="en-US" b="1" dirty="0" err="1" smtClean="0"/>
              <a:t>Δ</a:t>
            </a:r>
            <a:r>
              <a:rPr lang="en-US" dirty="0" err="1" smtClean="0"/>
              <a:t>x</a:t>
            </a:r>
            <a:r>
              <a:rPr lang="en-US" dirty="0"/>
              <a:t>, but the photon now has more momentum, and thus a larger </a:t>
            </a:r>
            <a:r>
              <a:rPr lang="en-US" dirty="0" err="1"/>
              <a:t>Δp</a:t>
            </a:r>
            <a:r>
              <a:rPr lang="en-US" dirty="0"/>
              <a:t>.  </a:t>
            </a:r>
            <a:r>
              <a:rPr lang="en-US" dirty="0" smtClean="0"/>
              <a:t/>
            </a:r>
            <a:br>
              <a:rPr lang="en-US" dirty="0" smtClean="0"/>
            </a:br>
            <a:r>
              <a:rPr lang="en-US" dirty="0" smtClean="0"/>
              <a:t>Thus</a:t>
            </a:r>
            <a:r>
              <a:rPr lang="en-US" dirty="0"/>
              <a:t>, we can have small </a:t>
            </a:r>
            <a:r>
              <a:rPr lang="en-US" dirty="0" err="1"/>
              <a:t>Δx</a:t>
            </a:r>
            <a:r>
              <a:rPr lang="en-US" dirty="0"/>
              <a:t> or </a:t>
            </a:r>
            <a:r>
              <a:rPr lang="en-US" dirty="0" err="1"/>
              <a:t>Δp</a:t>
            </a:r>
            <a:r>
              <a:rPr lang="en-US" dirty="0"/>
              <a:t>, but not both.  </a:t>
            </a:r>
          </a:p>
          <a:p>
            <a:pPr marL="457200" lvl="1" indent="0">
              <a:buNone/>
            </a:pPr>
            <a:r>
              <a:rPr lang="en-US" sz="3400" b="1" dirty="0" smtClean="0">
                <a:solidFill>
                  <a:srgbClr val="FF0000"/>
                </a:solidFill>
              </a:rPr>
              <a:t>Every </a:t>
            </a:r>
            <a:r>
              <a:rPr lang="en-US" sz="3400" b="1" dirty="0">
                <a:solidFill>
                  <a:srgbClr val="FF0000"/>
                </a:solidFill>
              </a:rPr>
              <a:t>type of object, or none, must share the uncertainty rule, otherwise you could unravel the uncertainty of one type with microscopes using a less uncertain type.</a:t>
            </a:r>
          </a:p>
          <a:p>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0892" y="914400"/>
            <a:ext cx="5006975" cy="2286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410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3600" dirty="0">
                <a:solidFill>
                  <a:srgbClr val="800000"/>
                </a:solidFill>
              </a:rPr>
              <a:t>Bohr and Einstein</a:t>
            </a:r>
          </a:p>
        </p:txBody>
      </p:sp>
      <p:sp>
        <p:nvSpPr>
          <p:cNvPr id="3" name="Content Placeholder 2"/>
          <p:cNvSpPr>
            <a:spLocks noGrp="1"/>
          </p:cNvSpPr>
          <p:nvPr>
            <p:ph idx="1"/>
          </p:nvPr>
        </p:nvSpPr>
        <p:spPr>
          <a:xfrm>
            <a:off x="152400" y="1067910"/>
            <a:ext cx="8991600" cy="5637690"/>
          </a:xfrm>
        </p:spPr>
        <p:txBody>
          <a:bodyPr>
            <a:normAutofit lnSpcReduction="10000"/>
          </a:bodyPr>
          <a:lstStyle/>
          <a:p>
            <a:r>
              <a:rPr lang="en-US" sz="2000" dirty="0"/>
              <a:t>Had an extended debate over whether there was some way around the uncertainty relations. One uncertainty relation (between the frequency of a wave and the time at which it comes by) translates to an uncertainty relation between the energy of a particle and the time at which it is emitted.</a:t>
            </a:r>
            <a:r>
              <a:rPr lang="en-US" sz="2000" u="sng" dirty="0"/>
              <a:t> </a:t>
            </a:r>
            <a:endParaRPr lang="en-US" sz="2000" u="sng" dirty="0" smtClean="0"/>
          </a:p>
          <a:p>
            <a:r>
              <a:rPr lang="en-US" sz="2000" dirty="0"/>
              <a:t>Einstein proposed putting some particle</a:t>
            </a:r>
            <a:br>
              <a:rPr lang="en-US" sz="2000" dirty="0"/>
            </a:br>
            <a:r>
              <a:rPr lang="en-US" sz="2000" dirty="0"/>
              <a:t>emitter on a scale, e.g. a spring-held </a:t>
            </a:r>
            <a:br>
              <a:rPr lang="en-US" sz="2000" dirty="0"/>
            </a:br>
            <a:r>
              <a:rPr lang="en-US" sz="2000" dirty="0"/>
              <a:t>platform in the Earth's gravitational field.</a:t>
            </a:r>
            <a:br>
              <a:rPr lang="en-US" sz="2000" dirty="0"/>
            </a:br>
            <a:r>
              <a:rPr lang="en-US" sz="2000" dirty="0"/>
              <a:t>If a shutter is opened briefly, with the </a:t>
            </a:r>
            <a:br>
              <a:rPr lang="en-US" sz="2000" dirty="0"/>
            </a:br>
            <a:r>
              <a:rPr lang="en-US" sz="2000" dirty="0"/>
              <a:t>time of opening set by a timer, you </a:t>
            </a:r>
            <a:br>
              <a:rPr lang="en-US" sz="2000" dirty="0"/>
            </a:br>
            <a:r>
              <a:rPr lang="en-US" sz="2000" dirty="0"/>
              <a:t>know just when the particle got out. If </a:t>
            </a:r>
            <a:br>
              <a:rPr lang="en-US" sz="2000" dirty="0"/>
            </a:br>
            <a:r>
              <a:rPr lang="en-US" sz="2000" dirty="0"/>
              <a:t>the scale is initially in balance, you see </a:t>
            </a:r>
            <a:br>
              <a:rPr lang="en-US" sz="2000" dirty="0"/>
            </a:br>
            <a:r>
              <a:rPr lang="en-US" sz="2000" dirty="0"/>
              <a:t>the weight change by watching the rate </a:t>
            </a:r>
            <a:br>
              <a:rPr lang="en-US" sz="2000" dirty="0"/>
            </a:br>
            <a:r>
              <a:rPr lang="en-US" sz="2000" dirty="0"/>
              <a:t>at which the box picks up upward </a:t>
            </a:r>
            <a:br>
              <a:rPr lang="en-US" sz="2000" dirty="0"/>
            </a:br>
            <a:r>
              <a:rPr lang="en-US" sz="2000" dirty="0"/>
              <a:t>momentum after it is lightened by </a:t>
            </a:r>
            <a:br>
              <a:rPr lang="en-US" sz="2000" dirty="0"/>
            </a:br>
            <a:r>
              <a:rPr lang="en-US" sz="2000" dirty="0"/>
              <a:t>emitting a particle.  So you know the </a:t>
            </a:r>
            <a:br>
              <a:rPr lang="en-US" sz="2000" dirty="0"/>
            </a:br>
            <a:r>
              <a:rPr lang="en-US" sz="2000" dirty="0"/>
              <a:t>change of weight of the box, so you </a:t>
            </a:r>
            <a:br>
              <a:rPr lang="en-US" sz="2000" dirty="0"/>
            </a:br>
            <a:r>
              <a:rPr lang="en-US" sz="2000" dirty="0"/>
              <a:t>know m (and E = mc</a:t>
            </a:r>
            <a:r>
              <a:rPr lang="en-US" sz="2000" baseline="30000" dirty="0"/>
              <a:t>2</a:t>
            </a:r>
            <a:r>
              <a:rPr lang="en-US" sz="2000" dirty="0"/>
              <a:t>).  These are </a:t>
            </a:r>
            <a:br>
              <a:rPr lang="en-US" sz="2000" dirty="0"/>
            </a:br>
            <a:r>
              <a:rPr lang="en-US" sz="2000" dirty="0"/>
              <a:t>classical measurements, so it seems that you should be able to know E and t to arbitrary accuracy, contrary to the uncertainty principle.</a:t>
            </a:r>
          </a:p>
          <a:p>
            <a:endParaRPr lang="en-US" sz="2000" dirty="0"/>
          </a:p>
        </p:txBody>
      </p:sp>
      <p:grpSp>
        <p:nvGrpSpPr>
          <p:cNvPr id="6" name="Group 4"/>
          <p:cNvGrpSpPr>
            <a:grpSpLocks/>
          </p:cNvGrpSpPr>
          <p:nvPr/>
        </p:nvGrpSpPr>
        <p:grpSpPr bwMode="auto">
          <a:xfrm>
            <a:off x="5863167" y="2438400"/>
            <a:ext cx="3314700" cy="3352800"/>
            <a:chOff x="7152" y="4538"/>
            <a:chExt cx="5220" cy="5280"/>
          </a:xfrm>
        </p:grpSpPr>
        <p:sp>
          <p:nvSpPr>
            <p:cNvPr id="7" name="Text Box 5"/>
            <p:cNvSpPr txBox="1">
              <a:spLocks noChangeArrowheads="1"/>
            </p:cNvSpPr>
            <p:nvPr/>
          </p:nvSpPr>
          <p:spPr bwMode="auto">
            <a:xfrm>
              <a:off x="11436" y="7963"/>
              <a:ext cx="936" cy="7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smtClean="0">
                  <a:ln>
                    <a:noFill/>
                  </a:ln>
                  <a:solidFill>
                    <a:schemeClr val="tx1"/>
                  </a:solidFill>
                  <a:effectLst/>
                  <a:latin typeface="Calibri" pitchFamily="34" charset="0"/>
                  <a:cs typeface="Arial" pitchFamily="34" charset="0"/>
                </a:rPr>
                <a:t>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Line 6"/>
            <p:cNvSpPr>
              <a:spLocks noChangeShapeType="1"/>
            </p:cNvSpPr>
            <p:nvPr/>
          </p:nvSpPr>
          <p:spPr bwMode="auto">
            <a:xfrm flipH="1">
              <a:off x="11544" y="7819"/>
              <a:ext cx="0" cy="158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199" name="Picture 7" descr="bohr-einstei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2" y="4538"/>
              <a:ext cx="4392" cy="5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22111905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1376</Words>
  <Application>Microsoft Macintosh PowerPoint</Application>
  <PresentationFormat>On-screen Show (4:3)</PresentationFormat>
  <Paragraphs>99</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Office Theme</vt:lpstr>
      <vt:lpstr>Microsoft Equation</vt:lpstr>
      <vt:lpstr>Equation</vt:lpstr>
      <vt:lpstr>Quantum Theory</vt:lpstr>
      <vt:lpstr>Particle Waves</vt:lpstr>
      <vt:lpstr>The wave and its equation</vt:lpstr>
      <vt:lpstr>Born’s probability interpretation</vt:lpstr>
      <vt:lpstr>An important mathematical property of waves</vt:lpstr>
      <vt:lpstr>Heisenberg uncertainty principle</vt:lpstr>
      <vt:lpstr>Trajectories?</vt:lpstr>
      <vt:lpstr>The Heisenberg microscope</vt:lpstr>
      <vt:lpstr>Bohr and Einstein</vt:lpstr>
      <vt:lpstr>Bohr Wins</vt:lpstr>
      <vt:lpstr>The Copenhagen “interpretation”</vt:lpstr>
      <vt:lpstr>Uncertainty relations for Spin</vt:lpstr>
      <vt:lpstr>Experimental implications</vt:lpstr>
      <vt:lpstr>Into the Unknown</vt:lpstr>
      <vt:lpstr>Einstein-Podolsky-Rosen</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Physics</dc:creator>
  <cp:lastModifiedBy>David Ceperley</cp:lastModifiedBy>
  <cp:revision>35</cp:revision>
  <dcterms:created xsi:type="dcterms:W3CDTF">2013-08-07T15:35:05Z</dcterms:created>
  <dcterms:modified xsi:type="dcterms:W3CDTF">2015-03-17T16:16:41Z</dcterms:modified>
</cp:coreProperties>
</file>