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vml" ContentType="application/vnd.openxmlformats-officedocument.vmlDrawi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embeddings/oleObject1.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sldIdLst>
    <p:sldId id="256" r:id="rId2"/>
    <p:sldId id="259" r:id="rId3"/>
    <p:sldId id="260" r:id="rId4"/>
    <p:sldId id="261" r:id="rId5"/>
    <p:sldId id="262" r:id="rId6"/>
    <p:sldId id="263" r:id="rId7"/>
    <p:sldId id="273" r:id="rId8"/>
    <p:sldId id="274" r:id="rId9"/>
    <p:sldId id="264" r:id="rId10"/>
    <p:sldId id="265" r:id="rId11"/>
    <p:sldId id="267" r:id="rId12"/>
    <p:sldId id="268" r:id="rId13"/>
    <p:sldId id="271" r:id="rId14"/>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MS PGothic" charset="0"/>
        <a:cs typeface="MS PGothic" charset="0"/>
      </a:defRPr>
    </a:lvl1pPr>
    <a:lvl2pPr marL="457200" algn="l" rtl="0" eaLnBrk="0" fontAlgn="base" hangingPunct="0">
      <a:spcBef>
        <a:spcPct val="0"/>
      </a:spcBef>
      <a:spcAft>
        <a:spcPct val="0"/>
      </a:spcAft>
      <a:defRPr sz="2400" kern="1200">
        <a:solidFill>
          <a:schemeClr val="tx1"/>
        </a:solidFill>
        <a:latin typeface="Arial" charset="0"/>
        <a:ea typeface="MS PGothic" charset="0"/>
        <a:cs typeface="MS PGothic" charset="0"/>
      </a:defRPr>
    </a:lvl2pPr>
    <a:lvl3pPr marL="914400" algn="l" rtl="0" eaLnBrk="0" fontAlgn="base" hangingPunct="0">
      <a:spcBef>
        <a:spcPct val="0"/>
      </a:spcBef>
      <a:spcAft>
        <a:spcPct val="0"/>
      </a:spcAft>
      <a:defRPr sz="2400" kern="1200">
        <a:solidFill>
          <a:schemeClr val="tx1"/>
        </a:solidFill>
        <a:latin typeface="Arial" charset="0"/>
        <a:ea typeface="MS PGothic" charset="0"/>
        <a:cs typeface="MS PGothic" charset="0"/>
      </a:defRPr>
    </a:lvl3pPr>
    <a:lvl4pPr marL="1371600" algn="l" rtl="0" eaLnBrk="0" fontAlgn="base" hangingPunct="0">
      <a:spcBef>
        <a:spcPct val="0"/>
      </a:spcBef>
      <a:spcAft>
        <a:spcPct val="0"/>
      </a:spcAft>
      <a:defRPr sz="2400" kern="1200">
        <a:solidFill>
          <a:schemeClr val="tx1"/>
        </a:solidFill>
        <a:latin typeface="Arial" charset="0"/>
        <a:ea typeface="MS PGothic" charset="0"/>
        <a:cs typeface="MS PGothic" charset="0"/>
      </a:defRPr>
    </a:lvl4pPr>
    <a:lvl5pPr marL="1828800" algn="l" rtl="0" eaLnBrk="0" fontAlgn="base" hangingPunct="0">
      <a:spcBef>
        <a:spcPct val="0"/>
      </a:spcBef>
      <a:spcAft>
        <a:spcPct val="0"/>
      </a:spcAft>
      <a:defRPr sz="2400" kern="1200">
        <a:solidFill>
          <a:schemeClr val="tx1"/>
        </a:solidFill>
        <a:latin typeface="Arial" charset="0"/>
        <a:ea typeface="MS PGothic" charset="0"/>
        <a:cs typeface="MS PGothic" charset="0"/>
      </a:defRPr>
    </a:lvl5pPr>
    <a:lvl6pPr marL="2286000" algn="l" defTabSz="457200" rtl="0" eaLnBrk="1" latinLnBrk="0" hangingPunct="1">
      <a:defRPr sz="2400" kern="1200">
        <a:solidFill>
          <a:schemeClr val="tx1"/>
        </a:solidFill>
        <a:latin typeface="Arial" charset="0"/>
        <a:ea typeface="MS PGothic" charset="0"/>
        <a:cs typeface="MS PGothic" charset="0"/>
      </a:defRPr>
    </a:lvl6pPr>
    <a:lvl7pPr marL="2743200" algn="l" defTabSz="457200" rtl="0" eaLnBrk="1" latinLnBrk="0" hangingPunct="1">
      <a:defRPr sz="2400" kern="1200">
        <a:solidFill>
          <a:schemeClr val="tx1"/>
        </a:solidFill>
        <a:latin typeface="Arial" charset="0"/>
        <a:ea typeface="MS PGothic" charset="0"/>
        <a:cs typeface="MS PGothic" charset="0"/>
      </a:defRPr>
    </a:lvl7pPr>
    <a:lvl8pPr marL="3200400" algn="l" defTabSz="457200" rtl="0" eaLnBrk="1" latinLnBrk="0" hangingPunct="1">
      <a:defRPr sz="2400" kern="1200">
        <a:solidFill>
          <a:schemeClr val="tx1"/>
        </a:solidFill>
        <a:latin typeface="Arial" charset="0"/>
        <a:ea typeface="MS PGothic" charset="0"/>
        <a:cs typeface="MS PGothic" charset="0"/>
      </a:defRPr>
    </a:lvl8pPr>
    <a:lvl9pPr marL="3657600" algn="l" defTabSz="457200" rtl="0" eaLnBrk="1" latinLnBrk="0" hangingPunct="1">
      <a:defRPr sz="2400" kern="1200">
        <a:solidFill>
          <a:schemeClr val="tx1"/>
        </a:solidFill>
        <a:latin typeface="Arial" charset="0"/>
        <a:ea typeface="MS PGothic" charset="0"/>
        <a:cs typeface="MS PGothic"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0" d="100"/>
          <a:sy n="90" d="100"/>
        </p:scale>
        <p:origin x="-1200"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730EBF2-8DD1-EF4C-8DE6-6CD73A641565}" type="slidenum">
              <a:rPr lang="en-US"/>
              <a:pPr>
                <a:defRPr/>
              </a:pPr>
              <a:t>‹#›</a:t>
            </a:fld>
            <a:endParaRPr lang="en-US"/>
          </a:p>
        </p:txBody>
      </p:sp>
    </p:spTree>
    <p:extLst>
      <p:ext uri="{BB962C8B-B14F-4D97-AF65-F5344CB8AC3E}">
        <p14:creationId xmlns:p14="http://schemas.microsoft.com/office/powerpoint/2010/main" val="3617570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D867914-3843-C348-AE70-8E8A1DA44C4D}" type="slidenum">
              <a:rPr lang="en-US"/>
              <a:pPr>
                <a:defRPr/>
              </a:pPr>
              <a:t>‹#›</a:t>
            </a:fld>
            <a:endParaRPr lang="en-US"/>
          </a:p>
        </p:txBody>
      </p:sp>
    </p:spTree>
    <p:extLst>
      <p:ext uri="{BB962C8B-B14F-4D97-AF65-F5344CB8AC3E}">
        <p14:creationId xmlns:p14="http://schemas.microsoft.com/office/powerpoint/2010/main" val="41389659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F2FF91C-0DFE-4847-A836-EA77E122B996}" type="slidenum">
              <a:rPr lang="en-US"/>
              <a:pPr>
                <a:defRPr/>
              </a:pPr>
              <a:t>‹#›</a:t>
            </a:fld>
            <a:endParaRPr lang="en-US"/>
          </a:p>
        </p:txBody>
      </p:sp>
    </p:spTree>
    <p:extLst>
      <p:ext uri="{BB962C8B-B14F-4D97-AF65-F5344CB8AC3E}">
        <p14:creationId xmlns:p14="http://schemas.microsoft.com/office/powerpoint/2010/main" val="195218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CD0E0F8-96A2-474B-89FB-D66331DA18CF}" type="slidenum">
              <a:rPr lang="en-US"/>
              <a:pPr>
                <a:defRPr/>
              </a:pPr>
              <a:t>‹#›</a:t>
            </a:fld>
            <a:endParaRPr lang="en-US"/>
          </a:p>
        </p:txBody>
      </p:sp>
    </p:spTree>
    <p:extLst>
      <p:ext uri="{BB962C8B-B14F-4D97-AF65-F5344CB8AC3E}">
        <p14:creationId xmlns:p14="http://schemas.microsoft.com/office/powerpoint/2010/main" val="2025506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9587F3E-8AB3-004F-A813-B0C373265CC9}" type="slidenum">
              <a:rPr lang="en-US"/>
              <a:pPr>
                <a:defRPr/>
              </a:pPr>
              <a:t>‹#›</a:t>
            </a:fld>
            <a:endParaRPr lang="en-US"/>
          </a:p>
        </p:txBody>
      </p:sp>
    </p:spTree>
    <p:extLst>
      <p:ext uri="{BB962C8B-B14F-4D97-AF65-F5344CB8AC3E}">
        <p14:creationId xmlns:p14="http://schemas.microsoft.com/office/powerpoint/2010/main" val="17302472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21BEBDE-28C0-7244-886C-D13AB7870D11}" type="slidenum">
              <a:rPr lang="en-US"/>
              <a:pPr>
                <a:defRPr/>
              </a:pPr>
              <a:t>‹#›</a:t>
            </a:fld>
            <a:endParaRPr lang="en-US"/>
          </a:p>
        </p:txBody>
      </p:sp>
    </p:spTree>
    <p:extLst>
      <p:ext uri="{BB962C8B-B14F-4D97-AF65-F5344CB8AC3E}">
        <p14:creationId xmlns:p14="http://schemas.microsoft.com/office/powerpoint/2010/main" val="2391664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9B36F84A-A3F9-9643-8EE6-32A27BADA556}" type="slidenum">
              <a:rPr lang="en-US"/>
              <a:pPr>
                <a:defRPr/>
              </a:pPr>
              <a:t>‹#›</a:t>
            </a:fld>
            <a:endParaRPr lang="en-US"/>
          </a:p>
        </p:txBody>
      </p:sp>
    </p:spTree>
    <p:extLst>
      <p:ext uri="{BB962C8B-B14F-4D97-AF65-F5344CB8AC3E}">
        <p14:creationId xmlns:p14="http://schemas.microsoft.com/office/powerpoint/2010/main" val="191172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FA9C18C7-259E-2346-9EDD-63E6E1BF6E0C}" type="slidenum">
              <a:rPr lang="en-US"/>
              <a:pPr>
                <a:defRPr/>
              </a:pPr>
              <a:t>‹#›</a:t>
            </a:fld>
            <a:endParaRPr lang="en-US"/>
          </a:p>
        </p:txBody>
      </p:sp>
    </p:spTree>
    <p:extLst>
      <p:ext uri="{BB962C8B-B14F-4D97-AF65-F5344CB8AC3E}">
        <p14:creationId xmlns:p14="http://schemas.microsoft.com/office/powerpoint/2010/main" val="2771549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E240B7D-5AE0-374C-8F06-444AB3FC08B8}" type="slidenum">
              <a:rPr lang="en-US"/>
              <a:pPr>
                <a:defRPr/>
              </a:pPr>
              <a:t>‹#›</a:t>
            </a:fld>
            <a:endParaRPr lang="en-US"/>
          </a:p>
        </p:txBody>
      </p:sp>
    </p:spTree>
    <p:extLst>
      <p:ext uri="{BB962C8B-B14F-4D97-AF65-F5344CB8AC3E}">
        <p14:creationId xmlns:p14="http://schemas.microsoft.com/office/powerpoint/2010/main" val="1761888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3554A85-9B9B-D748-9003-2B8CA989459A}" type="slidenum">
              <a:rPr lang="en-US"/>
              <a:pPr>
                <a:defRPr/>
              </a:pPr>
              <a:t>‹#›</a:t>
            </a:fld>
            <a:endParaRPr lang="en-US"/>
          </a:p>
        </p:txBody>
      </p:sp>
    </p:spTree>
    <p:extLst>
      <p:ext uri="{BB962C8B-B14F-4D97-AF65-F5344CB8AC3E}">
        <p14:creationId xmlns:p14="http://schemas.microsoft.com/office/powerpoint/2010/main" val="2338616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16D2374-59AA-3A4B-AB2A-7015607A8BC9}" type="slidenum">
              <a:rPr lang="en-US"/>
              <a:pPr>
                <a:defRPr/>
              </a:pPr>
              <a:t>‹#›</a:t>
            </a:fld>
            <a:endParaRPr lang="en-US"/>
          </a:p>
        </p:txBody>
      </p:sp>
    </p:spTree>
    <p:extLst>
      <p:ext uri="{BB962C8B-B14F-4D97-AF65-F5344CB8AC3E}">
        <p14:creationId xmlns:p14="http://schemas.microsoft.com/office/powerpoint/2010/main" val="73633198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a:latin typeface="Arial" pitchFamily="34" charset="0"/>
                <a:ea typeface="MS PGothic" pitchFamily="34" charset="-128"/>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a:latin typeface="Arial" pitchFamily="34" charset="0"/>
                <a:ea typeface="MS PGothic" pitchFamily="34" charset="-128"/>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a:lvl1pPr>
          </a:lstStyle>
          <a:p>
            <a:pPr>
              <a:defRPr/>
            </a:pPr>
            <a:fld id="{E759DC12-A0FA-F549-A523-F16875F4654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S PGothic" charset="0"/>
        </a:defRPr>
      </a:lvl1pPr>
      <a:lvl2pPr algn="ctr" rtl="0" eaLnBrk="0" fontAlgn="base" hangingPunct="0">
        <a:spcBef>
          <a:spcPct val="0"/>
        </a:spcBef>
        <a:spcAft>
          <a:spcPct val="0"/>
        </a:spcAft>
        <a:defRPr sz="4400">
          <a:solidFill>
            <a:schemeClr val="tx2"/>
          </a:solidFill>
          <a:latin typeface="Arial" pitchFamily="34" charset="0"/>
          <a:ea typeface="MS PGothic" pitchFamily="34" charset="-128"/>
          <a:cs typeface="MS PGothic" charset="0"/>
        </a:defRPr>
      </a:lvl2pPr>
      <a:lvl3pPr algn="ctr" rtl="0" eaLnBrk="0" fontAlgn="base" hangingPunct="0">
        <a:spcBef>
          <a:spcPct val="0"/>
        </a:spcBef>
        <a:spcAft>
          <a:spcPct val="0"/>
        </a:spcAft>
        <a:defRPr sz="4400">
          <a:solidFill>
            <a:schemeClr val="tx2"/>
          </a:solidFill>
          <a:latin typeface="Arial" pitchFamily="34" charset="0"/>
          <a:ea typeface="MS PGothic" pitchFamily="34" charset="-128"/>
          <a:cs typeface="MS PGothic" charset="0"/>
        </a:defRPr>
      </a:lvl3pPr>
      <a:lvl4pPr algn="ctr" rtl="0" eaLnBrk="0" fontAlgn="base" hangingPunct="0">
        <a:spcBef>
          <a:spcPct val="0"/>
        </a:spcBef>
        <a:spcAft>
          <a:spcPct val="0"/>
        </a:spcAft>
        <a:defRPr sz="4400">
          <a:solidFill>
            <a:schemeClr val="tx2"/>
          </a:solidFill>
          <a:latin typeface="Arial" pitchFamily="34" charset="0"/>
          <a:ea typeface="MS PGothic" pitchFamily="34" charset="-128"/>
          <a:cs typeface="MS PGothic" charset="0"/>
        </a:defRPr>
      </a:lvl4pPr>
      <a:lvl5pPr algn="ctr" rtl="0" eaLnBrk="0" fontAlgn="base" hangingPunct="0">
        <a:spcBef>
          <a:spcPct val="0"/>
        </a:spcBef>
        <a:spcAft>
          <a:spcPct val="0"/>
        </a:spcAft>
        <a:defRPr sz="4400">
          <a:solidFill>
            <a:schemeClr val="tx2"/>
          </a:solidFill>
          <a:latin typeface="Arial" pitchFamily="34" charset="0"/>
          <a:ea typeface="MS PGothic" pitchFamily="34" charset="-128"/>
          <a:cs typeface="MS PGothic" charset="0"/>
        </a:defRPr>
      </a:lvl5pPr>
      <a:lvl6pPr marL="457200" algn="ctr" rtl="0" fontAlgn="base">
        <a:spcBef>
          <a:spcPct val="0"/>
        </a:spcBef>
        <a:spcAft>
          <a:spcPct val="0"/>
        </a:spcAft>
        <a:defRPr sz="4400">
          <a:solidFill>
            <a:schemeClr val="tx2"/>
          </a:solidFill>
          <a:latin typeface="Arial" pitchFamily="34" charset="0"/>
          <a:ea typeface="MS PGothic" pitchFamily="34" charset="-128"/>
        </a:defRPr>
      </a:lvl6pPr>
      <a:lvl7pPr marL="914400" algn="ctr" rtl="0" fontAlgn="base">
        <a:spcBef>
          <a:spcPct val="0"/>
        </a:spcBef>
        <a:spcAft>
          <a:spcPct val="0"/>
        </a:spcAft>
        <a:defRPr sz="4400">
          <a:solidFill>
            <a:schemeClr val="tx2"/>
          </a:solidFill>
          <a:latin typeface="Arial" pitchFamily="34" charset="0"/>
          <a:ea typeface="MS PGothic" pitchFamily="34" charset="-128"/>
        </a:defRPr>
      </a:lvl7pPr>
      <a:lvl8pPr marL="1371600" algn="ctr" rtl="0" fontAlgn="base">
        <a:spcBef>
          <a:spcPct val="0"/>
        </a:spcBef>
        <a:spcAft>
          <a:spcPct val="0"/>
        </a:spcAft>
        <a:defRPr sz="4400">
          <a:solidFill>
            <a:schemeClr val="tx2"/>
          </a:solidFill>
          <a:latin typeface="Arial" pitchFamily="34" charset="0"/>
          <a:ea typeface="MS PGothic" pitchFamily="34" charset="-128"/>
        </a:defRPr>
      </a:lvl8pPr>
      <a:lvl9pPr marL="1828800" algn="ctr" rtl="0" fontAlgn="base">
        <a:spcBef>
          <a:spcPct val="0"/>
        </a:spcBef>
        <a:spcAft>
          <a:spcPct val="0"/>
        </a:spcAft>
        <a:defRPr sz="4400">
          <a:solidFill>
            <a:schemeClr val="tx2"/>
          </a:solidFill>
          <a:latin typeface="Arial" pitchFamily="34" charset="0"/>
          <a:ea typeface="MS PGothic" pitchFamily="34"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S PGothic" charset="0"/>
        </a:defRPr>
      </a:lvl1pPr>
      <a:lvl2pPr marL="742950" indent="-285750" algn="l" rtl="0" eaLnBrk="0" fontAlgn="base" hangingPunct="0">
        <a:spcBef>
          <a:spcPct val="20000"/>
        </a:spcBef>
        <a:spcAft>
          <a:spcPct val="0"/>
        </a:spcAft>
        <a:buChar char="–"/>
        <a:defRPr sz="2800">
          <a:solidFill>
            <a:schemeClr val="tx1"/>
          </a:solidFill>
          <a:latin typeface="+mn-lt"/>
          <a:ea typeface="+mn-ea"/>
          <a:cs typeface="MS PGothic" charset="0"/>
        </a:defRPr>
      </a:lvl2pPr>
      <a:lvl3pPr marL="1143000" indent="-228600" algn="l" rtl="0" eaLnBrk="0" fontAlgn="base" hangingPunct="0">
        <a:spcBef>
          <a:spcPct val="20000"/>
        </a:spcBef>
        <a:spcAft>
          <a:spcPct val="0"/>
        </a:spcAft>
        <a:buChar char="•"/>
        <a:defRPr sz="2400">
          <a:solidFill>
            <a:schemeClr val="tx1"/>
          </a:solidFill>
          <a:latin typeface="+mn-lt"/>
          <a:ea typeface="+mn-ea"/>
          <a:cs typeface="MS PGothic" charset="0"/>
        </a:defRPr>
      </a:lvl3pPr>
      <a:lvl4pPr marL="1600200" indent="-228600" algn="l" rtl="0" eaLnBrk="0" fontAlgn="base" hangingPunct="0">
        <a:spcBef>
          <a:spcPct val="20000"/>
        </a:spcBef>
        <a:spcAft>
          <a:spcPct val="0"/>
        </a:spcAft>
        <a:buChar char="–"/>
        <a:defRPr sz="2000">
          <a:solidFill>
            <a:schemeClr val="tx1"/>
          </a:solidFill>
          <a:latin typeface="+mn-lt"/>
          <a:ea typeface="+mn-ea"/>
          <a:cs typeface="MS PGothic" charset="0"/>
        </a:defRPr>
      </a:lvl4pPr>
      <a:lvl5pPr marL="2057400" indent="-228600" algn="l" rtl="0" eaLnBrk="0" fontAlgn="base" hangingPunct="0">
        <a:spcBef>
          <a:spcPct val="20000"/>
        </a:spcBef>
        <a:spcAft>
          <a:spcPct val="0"/>
        </a:spcAft>
        <a:buChar char="»"/>
        <a:defRPr sz="2000">
          <a:solidFill>
            <a:schemeClr val="tx1"/>
          </a:solidFill>
          <a:latin typeface="+mn-lt"/>
          <a:ea typeface="+mn-ea"/>
          <a:cs typeface="MS PGothic" charset="0"/>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1.wmf"/><Relationship Id="rId5" Type="http://schemas.openxmlformats.org/officeDocument/2006/relationships/hyperlink" Target="http://www.nature.com/nature/journal/v403/n6769/full/403515a0.html" TargetMode="External"/><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2"/>
          <p:cNvSpPr>
            <a:spLocks noGrp="1" noChangeArrowheads="1"/>
          </p:cNvSpPr>
          <p:nvPr>
            <p:ph type="ctrTitle"/>
          </p:nvPr>
        </p:nvSpPr>
        <p:spPr>
          <a:xfrm>
            <a:off x="762000" y="381000"/>
            <a:ext cx="7772400" cy="1143000"/>
          </a:xfrm>
        </p:spPr>
        <p:txBody>
          <a:bodyPr/>
          <a:lstStyle/>
          <a:p>
            <a:pPr eaLnBrk="1" hangingPunct="1"/>
            <a:r>
              <a:rPr lang="en-US" sz="4000">
                <a:solidFill>
                  <a:srgbClr val="800000"/>
                </a:solidFill>
                <a:latin typeface="Helvetica" charset="0"/>
                <a:ea typeface="MS PGothic" charset="0"/>
              </a:rPr>
              <a:t>The quantum world is stranger than we can imagine</a:t>
            </a:r>
          </a:p>
        </p:txBody>
      </p:sp>
      <p:sp>
        <p:nvSpPr>
          <p:cNvPr id="13314" name="Rectangle 3"/>
          <p:cNvSpPr>
            <a:spLocks noGrp="1" noChangeArrowheads="1"/>
          </p:cNvSpPr>
          <p:nvPr>
            <p:ph type="subTitle" idx="1"/>
          </p:nvPr>
        </p:nvSpPr>
        <p:spPr>
          <a:xfrm>
            <a:off x="1371600" y="2438400"/>
            <a:ext cx="6400800" cy="2057400"/>
          </a:xfrm>
        </p:spPr>
        <p:txBody>
          <a:bodyPr/>
          <a:lstStyle/>
          <a:p>
            <a:pPr lvl="2" algn="l" eaLnBrk="1" hangingPunct="1">
              <a:spcBef>
                <a:spcPts val="1200"/>
              </a:spcBef>
            </a:pPr>
            <a:r>
              <a:rPr lang="en-US">
                <a:latin typeface="Helvetica" charset="0"/>
                <a:ea typeface="MS PGothic" charset="0"/>
              </a:rPr>
              <a:t>Bell's theorem (1964)</a:t>
            </a:r>
          </a:p>
          <a:p>
            <a:pPr lvl="2" algn="l" eaLnBrk="1" hangingPunct="1">
              <a:spcBef>
                <a:spcPts val="1200"/>
              </a:spcBef>
            </a:pPr>
            <a:r>
              <a:rPr lang="en-US">
                <a:latin typeface="Helvetica" charset="0"/>
                <a:ea typeface="MS PGothic" charset="0"/>
              </a:rPr>
              <a:t>Limits on hidden-variable accounts</a:t>
            </a:r>
          </a:p>
          <a:p>
            <a:pPr lvl="2" algn="l" eaLnBrk="1" hangingPunct="1">
              <a:spcBef>
                <a:spcPts val="1200"/>
              </a:spcBef>
            </a:pPr>
            <a:endParaRPr lang="en-US">
              <a:latin typeface="Helvetica" charset="0"/>
              <a:ea typeface="MS PGothic" charset="0"/>
            </a:endParaRPr>
          </a:p>
          <a:p>
            <a:pPr lvl="2" algn="l" eaLnBrk="1" hangingPunct="1">
              <a:spcBef>
                <a:spcPts val="1200"/>
              </a:spcBef>
            </a:pPr>
            <a:r>
              <a:rPr lang="en-US" i="1">
                <a:latin typeface="Arial" charset="0"/>
                <a:ea typeface="MS PGothic" charset="0"/>
              </a:rPr>
              <a:t>"Bell's theorem is the most profound discovery of science.  </a:t>
            </a:r>
            <a:r>
              <a:rPr lang="en-US">
                <a:latin typeface="Arial" charset="0"/>
                <a:ea typeface="MS PGothic" charset="0"/>
              </a:rPr>
              <a:t>Henry Stapp</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a:xfrm>
            <a:off x="685800" y="0"/>
            <a:ext cx="7772400" cy="990600"/>
          </a:xfrm>
        </p:spPr>
        <p:txBody>
          <a:bodyPr/>
          <a:lstStyle/>
          <a:p>
            <a:pPr eaLnBrk="1" hangingPunct="1"/>
            <a:r>
              <a:rPr lang="en-US" sz="3600">
                <a:solidFill>
                  <a:srgbClr val="800000"/>
                </a:solidFill>
                <a:latin typeface="Arial" charset="0"/>
                <a:ea typeface="MS PGothic" charset="0"/>
              </a:rPr>
              <a:t>Loopholes?</a:t>
            </a:r>
          </a:p>
        </p:txBody>
      </p:sp>
      <p:sp>
        <p:nvSpPr>
          <p:cNvPr id="20482" name="Rectangle 3"/>
          <p:cNvSpPr>
            <a:spLocks noGrp="1" noChangeArrowheads="1"/>
          </p:cNvSpPr>
          <p:nvPr>
            <p:ph type="body" idx="1"/>
          </p:nvPr>
        </p:nvSpPr>
        <p:spPr>
          <a:xfrm>
            <a:off x="152400" y="914400"/>
            <a:ext cx="8305800" cy="5181600"/>
          </a:xfrm>
        </p:spPr>
        <p:txBody>
          <a:bodyPr/>
          <a:lstStyle/>
          <a:p>
            <a:pPr marL="1371600" lvl="2" indent="-457200" eaLnBrk="1" hangingPunct="1">
              <a:spcBef>
                <a:spcPts val="1200"/>
              </a:spcBef>
              <a:buFontTx/>
              <a:buAutoNum type="arabicPeriod"/>
            </a:pPr>
            <a:r>
              <a:rPr lang="en-US" sz="2000">
                <a:latin typeface="Helvetica" charset="0"/>
                <a:ea typeface="MS PGothic" charset="0"/>
              </a:rPr>
              <a:t>The initial passage of the particles through the angular momentum selectors are space-like separated. In the first generation of experiments, the conversion of those micro-events to some large-scale device setting was slow enough for it to be conceivable that a time-like signal could propagate between the detectors before "measurement" is complete. This loophole is now closed in some experiments, e.g. with satellites many km apart. </a:t>
            </a:r>
          </a:p>
          <a:p>
            <a:pPr marL="1371600" lvl="2" indent="-457200" eaLnBrk="1" hangingPunct="1">
              <a:spcBef>
                <a:spcPts val="1200"/>
              </a:spcBef>
              <a:buFontTx/>
              <a:buAutoNum type="arabicPeriod"/>
            </a:pPr>
            <a:r>
              <a:rPr lang="en-US" sz="2000">
                <a:latin typeface="Helvetica" charset="0"/>
                <a:ea typeface="MS PGothic" charset="0"/>
              </a:rPr>
              <a:t>Detection efficiency. There</a:t>
            </a:r>
            <a:r>
              <a:rPr lang="ja-JP" altLang="en-US" sz="2000">
                <a:latin typeface="Arial" charset="0"/>
                <a:ea typeface="MS PGothic" charset="0"/>
              </a:rPr>
              <a:t>’</a:t>
            </a:r>
            <a:r>
              <a:rPr lang="en-US" altLang="ja-JP" sz="2000">
                <a:latin typeface="Helvetica" charset="0"/>
                <a:ea typeface="MS PGothic" charset="0"/>
              </a:rPr>
              <a:t>s a complication in that many particles are missed, requiring some extrapolation. This is now closed in some experiments using atoms rather than photons.	</a:t>
            </a:r>
          </a:p>
          <a:p>
            <a:pPr marL="0" indent="0" eaLnBrk="1" hangingPunct="1">
              <a:spcBef>
                <a:spcPts val="1200"/>
              </a:spcBef>
              <a:buFontTx/>
              <a:buNone/>
            </a:pPr>
            <a:r>
              <a:rPr lang="en-US" sz="2000">
                <a:latin typeface="Helvetica" charset="0"/>
                <a:ea typeface="MS PGothic" charset="0"/>
              </a:rPr>
              <a:t>No experiment yet reported quite closes all the loopholes simultaneously. Still, it</a:t>
            </a:r>
            <a:r>
              <a:rPr lang="ja-JP" altLang="en-US" sz="2000">
                <a:latin typeface="Arial" charset="0"/>
                <a:ea typeface="MS PGothic" charset="0"/>
              </a:rPr>
              <a:t>’</a:t>
            </a:r>
            <a:r>
              <a:rPr lang="en-US" altLang="ja-JP" sz="2000">
                <a:latin typeface="Helvetica" charset="0"/>
                <a:ea typeface="MS PGothic" charset="0"/>
              </a:rPr>
              <a:t>s a long-shot to think that these loopholes offer any escape.</a:t>
            </a:r>
            <a:endParaRPr lang="en-US" sz="2000">
              <a:latin typeface="Arial" charset="0"/>
              <a:ea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a:xfrm>
            <a:off x="381000" y="0"/>
            <a:ext cx="8229600" cy="838200"/>
          </a:xfrm>
        </p:spPr>
        <p:txBody>
          <a:bodyPr/>
          <a:lstStyle/>
          <a:p>
            <a:pPr eaLnBrk="1" hangingPunct="1"/>
            <a:r>
              <a:rPr lang="en-US" sz="3600" u="sng">
                <a:solidFill>
                  <a:srgbClr val="800000"/>
                </a:solidFill>
                <a:latin typeface="Helvetica" charset="0"/>
                <a:ea typeface="MS PGothic" charset="0"/>
              </a:rPr>
              <a:t>Does the problem lie with probabilities</a:t>
            </a:r>
            <a:r>
              <a:rPr lang="en-US" sz="3600">
                <a:solidFill>
                  <a:srgbClr val="800000"/>
                </a:solidFill>
                <a:latin typeface="Helvetica" charset="0"/>
                <a:ea typeface="MS PGothic" charset="0"/>
              </a:rPr>
              <a:t>?</a:t>
            </a:r>
            <a:endParaRPr lang="en-US">
              <a:solidFill>
                <a:srgbClr val="800000"/>
              </a:solidFill>
              <a:latin typeface="Helvetica" charset="0"/>
              <a:ea typeface="MS PGothic" charset="0"/>
            </a:endParaRPr>
          </a:p>
        </p:txBody>
      </p:sp>
      <p:sp>
        <p:nvSpPr>
          <p:cNvPr id="21506" name="Rectangle 3"/>
          <p:cNvSpPr>
            <a:spLocks noGrp="1" noChangeArrowheads="1"/>
          </p:cNvSpPr>
          <p:nvPr>
            <p:ph type="body" idx="1"/>
          </p:nvPr>
        </p:nvSpPr>
        <p:spPr>
          <a:xfrm>
            <a:off x="0" y="1066800"/>
            <a:ext cx="9144000" cy="5029200"/>
          </a:xfrm>
        </p:spPr>
        <p:txBody>
          <a:bodyPr/>
          <a:lstStyle/>
          <a:p>
            <a:pPr algn="just" eaLnBrk="1" hangingPunct="1">
              <a:lnSpc>
                <a:spcPct val="90000"/>
              </a:lnSpc>
              <a:spcBef>
                <a:spcPts val="1200"/>
              </a:spcBef>
            </a:pPr>
            <a:r>
              <a:rPr lang="en-US" sz="2000">
                <a:latin typeface="Helvetica" charset="0"/>
                <a:ea typeface="MS PGothic" charset="0"/>
              </a:rPr>
              <a:t>We concentrated on probabilities and correlations.  This may give the incorrect impression that the fundamental issue is the probabilities. It is possible to devise a 3-particle spin measurement in which </a:t>
            </a:r>
            <a:r>
              <a:rPr lang="en-US" sz="2000">
                <a:solidFill>
                  <a:srgbClr val="0000FF"/>
                </a:solidFill>
                <a:latin typeface="Helvetica" charset="0"/>
                <a:ea typeface="MS PGothic" charset="0"/>
              </a:rPr>
              <a:t>the distinction between QM and LR can be seen in every single measurement.</a:t>
            </a:r>
            <a:endParaRPr lang="en-US" sz="2000">
              <a:latin typeface="Helvetica" charset="0"/>
              <a:ea typeface="MS PGothic" charset="0"/>
            </a:endParaRPr>
          </a:p>
          <a:p>
            <a:pPr algn="just" eaLnBrk="1" hangingPunct="1">
              <a:lnSpc>
                <a:spcPct val="90000"/>
              </a:lnSpc>
              <a:spcBef>
                <a:spcPts val="1200"/>
              </a:spcBef>
            </a:pPr>
            <a:r>
              <a:rPr lang="en-US" sz="2000">
                <a:latin typeface="Helvetica" charset="0"/>
                <a:ea typeface="MS PGothic" charset="0"/>
              </a:rPr>
              <a:t>Prepare a 3-particle (each spin 1/2) state with the z-components of the spins described by (</a:t>
            </a:r>
            <a:r>
              <a:rPr lang="en-US" sz="2000">
                <a:latin typeface="Arial" charset="0"/>
                <a:ea typeface="MS PGothic" charset="0"/>
              </a:rPr>
              <a:t>uuu - ddd</a:t>
            </a:r>
            <a:r>
              <a:rPr lang="en-US" sz="2000">
                <a:latin typeface="Helvetica" charset="0"/>
                <a:ea typeface="MS PGothic" charset="0"/>
              </a:rPr>
              <a:t>)/2</a:t>
            </a:r>
            <a:r>
              <a:rPr lang="en-US" sz="2000" baseline="30000">
                <a:latin typeface="Helvetica" charset="0"/>
                <a:ea typeface="MS PGothic" charset="0"/>
              </a:rPr>
              <a:t>1/2</a:t>
            </a:r>
            <a:r>
              <a:rPr lang="en-US" sz="2000">
                <a:latin typeface="Helvetica" charset="0"/>
                <a:ea typeface="MS PGothic" charset="0"/>
              </a:rPr>
              <a:t>. Measure the x-components of the spins.</a:t>
            </a:r>
          </a:p>
          <a:p>
            <a:pPr lvl="2" algn="just" eaLnBrk="1" hangingPunct="1">
              <a:lnSpc>
                <a:spcPct val="90000"/>
              </a:lnSpc>
              <a:spcBef>
                <a:spcPts val="1200"/>
              </a:spcBef>
            </a:pPr>
            <a:r>
              <a:rPr lang="en-US" sz="2000">
                <a:latin typeface="Helvetica" charset="0"/>
                <a:ea typeface="MS PGothic" charset="0"/>
              </a:rPr>
              <a:t>QM predicts 	s</a:t>
            </a:r>
            <a:r>
              <a:rPr lang="en-US" sz="2000" baseline="-25000">
                <a:latin typeface="Helvetica" charset="0"/>
                <a:ea typeface="MS PGothic" charset="0"/>
              </a:rPr>
              <a:t>1</a:t>
            </a:r>
            <a:r>
              <a:rPr lang="en-US" sz="2000">
                <a:latin typeface="Helvetica" charset="0"/>
                <a:ea typeface="MS PGothic" charset="0"/>
              </a:rPr>
              <a:t>s</a:t>
            </a:r>
            <a:r>
              <a:rPr lang="en-US" sz="2000" baseline="-25000">
                <a:latin typeface="Helvetica" charset="0"/>
                <a:ea typeface="MS PGothic" charset="0"/>
              </a:rPr>
              <a:t>2</a:t>
            </a:r>
            <a:r>
              <a:rPr lang="en-US" sz="2000">
                <a:latin typeface="Helvetica" charset="0"/>
                <a:ea typeface="MS PGothic" charset="0"/>
              </a:rPr>
              <a:t>s</a:t>
            </a:r>
            <a:r>
              <a:rPr lang="en-US" sz="2000" baseline="-25000">
                <a:latin typeface="Helvetica" charset="0"/>
                <a:ea typeface="MS PGothic" charset="0"/>
              </a:rPr>
              <a:t>3</a:t>
            </a:r>
            <a:r>
              <a:rPr lang="en-US" sz="2000">
                <a:latin typeface="Helvetica" charset="0"/>
                <a:ea typeface="MS PGothic" charset="0"/>
              </a:rPr>
              <a:t> =	-1,	always,</a:t>
            </a:r>
          </a:p>
          <a:p>
            <a:pPr lvl="2" algn="just" eaLnBrk="1" hangingPunct="1">
              <a:lnSpc>
                <a:spcPct val="90000"/>
              </a:lnSpc>
            </a:pPr>
            <a:r>
              <a:rPr lang="en-US" sz="2000">
                <a:latin typeface="Helvetica" charset="0"/>
                <a:ea typeface="MS PGothic" charset="0"/>
              </a:rPr>
              <a:t>LR predicts	s</a:t>
            </a:r>
            <a:r>
              <a:rPr lang="en-US" sz="2000" baseline="-25000">
                <a:latin typeface="Helvetica" charset="0"/>
                <a:ea typeface="MS PGothic" charset="0"/>
              </a:rPr>
              <a:t>1</a:t>
            </a:r>
            <a:r>
              <a:rPr lang="en-US" sz="2000">
                <a:latin typeface="Helvetica" charset="0"/>
                <a:ea typeface="MS PGothic" charset="0"/>
              </a:rPr>
              <a:t>s</a:t>
            </a:r>
            <a:r>
              <a:rPr lang="en-US" sz="2000" baseline="-25000">
                <a:latin typeface="Helvetica" charset="0"/>
                <a:ea typeface="MS PGothic" charset="0"/>
              </a:rPr>
              <a:t>2</a:t>
            </a:r>
            <a:r>
              <a:rPr lang="en-US" sz="2000">
                <a:latin typeface="Helvetica" charset="0"/>
                <a:ea typeface="MS PGothic" charset="0"/>
              </a:rPr>
              <a:t>s</a:t>
            </a:r>
            <a:r>
              <a:rPr lang="en-US" sz="2000" baseline="-25000">
                <a:latin typeface="Helvetica" charset="0"/>
                <a:ea typeface="MS PGothic" charset="0"/>
              </a:rPr>
              <a:t>3</a:t>
            </a:r>
            <a:r>
              <a:rPr lang="en-US" sz="2000">
                <a:latin typeface="Helvetica" charset="0"/>
                <a:ea typeface="MS PGothic" charset="0"/>
              </a:rPr>
              <a:t> =	+1,	always.</a:t>
            </a:r>
          </a:p>
          <a:p>
            <a:pPr algn="just" eaLnBrk="1" hangingPunct="1">
              <a:lnSpc>
                <a:spcPct val="90000"/>
              </a:lnSpc>
              <a:spcBef>
                <a:spcPts val="1200"/>
              </a:spcBef>
            </a:pPr>
            <a:r>
              <a:rPr lang="en-US" sz="2000">
                <a:latin typeface="Helvetica" charset="0"/>
                <a:ea typeface="MS PGothic" charset="0"/>
              </a:rPr>
              <a:t>A</a:t>
            </a:r>
            <a:r>
              <a:rPr lang="en-US" sz="2000">
                <a:solidFill>
                  <a:srgbClr val="000000"/>
                </a:solidFill>
                <a:latin typeface="Helvetica" charset="0"/>
                <a:ea typeface="MS PGothic" charset="0"/>
              </a:rPr>
              <a:t> single measurement of the 3 spins could do the job. </a:t>
            </a:r>
            <a:r>
              <a:rPr lang="en-US" sz="2000">
                <a:latin typeface="Helvetica" charset="0"/>
                <a:ea typeface="MS PGothic" charset="0"/>
              </a:rPr>
              <a:t> (See article by N. D. Mermin in </a:t>
            </a:r>
            <a:r>
              <a:rPr lang="en-US" sz="2000" i="1">
                <a:latin typeface="Helvetica" charset="0"/>
                <a:ea typeface="MS PGothic" charset="0"/>
              </a:rPr>
              <a:t>Physics Today</a:t>
            </a:r>
            <a:r>
              <a:rPr lang="en-US" sz="2000">
                <a:latin typeface="Helvetica" charset="0"/>
                <a:ea typeface="MS PGothic" charset="0"/>
              </a:rPr>
              <a:t> , June 1990.)</a:t>
            </a: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a:xfrm>
            <a:off x="685800" y="-76200"/>
            <a:ext cx="7772400" cy="1143000"/>
          </a:xfrm>
        </p:spPr>
        <p:txBody>
          <a:bodyPr/>
          <a:lstStyle/>
          <a:p>
            <a:pPr eaLnBrk="1" hangingPunct="1"/>
            <a:r>
              <a:rPr lang="en-US" sz="3600">
                <a:solidFill>
                  <a:srgbClr val="800000"/>
                </a:solidFill>
                <a:latin typeface="Helvetica" charset="0"/>
                <a:ea typeface="MS PGothic" charset="0"/>
              </a:rPr>
              <a:t>The new parable</a:t>
            </a:r>
          </a:p>
        </p:txBody>
      </p:sp>
      <p:sp>
        <p:nvSpPr>
          <p:cNvPr id="22530" name="Rectangle 3"/>
          <p:cNvSpPr>
            <a:spLocks noGrp="1" noChangeArrowheads="1"/>
          </p:cNvSpPr>
          <p:nvPr>
            <p:ph type="body" idx="1"/>
          </p:nvPr>
        </p:nvSpPr>
        <p:spPr>
          <a:xfrm>
            <a:off x="0" y="914400"/>
            <a:ext cx="9144000" cy="4876800"/>
          </a:xfrm>
        </p:spPr>
        <p:txBody>
          <a:bodyPr/>
          <a:lstStyle/>
          <a:p>
            <a:pPr algn="just" eaLnBrk="1" hangingPunct="1">
              <a:spcBef>
                <a:spcPts val="1200"/>
              </a:spcBef>
            </a:pPr>
            <a:r>
              <a:rPr lang="en-US" sz="2000">
                <a:latin typeface="Helvetica" charset="0"/>
                <a:ea typeface="MS PGothic" charset="0"/>
              </a:rPr>
              <a:t>You can ask one question each of Anne,(1) Belinda (2), or Cary (3). The questions can be "olives?" (X) or  "Onions?" (Y) . The answers can be "yes" (x=+1, y=+1) or "no" (x=-1, y=-1).</a:t>
            </a:r>
          </a:p>
          <a:p>
            <a:pPr algn="just" eaLnBrk="1" hangingPunct="1">
              <a:spcBef>
                <a:spcPts val="1200"/>
              </a:spcBef>
            </a:pPr>
            <a:r>
              <a:rPr lang="en-US" sz="2000">
                <a:latin typeface="Helvetica" charset="0"/>
                <a:ea typeface="MS PGothic" charset="0"/>
              </a:rPr>
              <a:t>You always find that if you ask one "olives?" and two "onions?" the product of the answers is +1. So it sounds as if each answer is determined by an "element of reality" since it is predictable by asking two OTHER questions.</a:t>
            </a:r>
          </a:p>
          <a:p>
            <a:pPr algn="just" eaLnBrk="1" hangingPunct="1">
              <a:spcBef>
                <a:spcPts val="1200"/>
              </a:spcBef>
            </a:pPr>
            <a:r>
              <a:rPr lang="en-US" sz="2000">
                <a:latin typeface="Helvetica" charset="0"/>
                <a:ea typeface="MS PGothic" charset="0"/>
              </a:rPr>
              <a:t>X</a:t>
            </a:r>
            <a:r>
              <a:rPr lang="en-US" sz="2000" baseline="-25000">
                <a:latin typeface="Helvetica" charset="0"/>
                <a:ea typeface="MS PGothic" charset="0"/>
              </a:rPr>
              <a:t>1</a:t>
            </a:r>
            <a:r>
              <a:rPr lang="en-US" sz="2000">
                <a:latin typeface="Helvetica" charset="0"/>
                <a:ea typeface="MS PGothic" charset="0"/>
              </a:rPr>
              <a:t>Y</a:t>
            </a:r>
            <a:r>
              <a:rPr lang="en-US" sz="2000" baseline="-25000">
                <a:latin typeface="Helvetica" charset="0"/>
                <a:ea typeface="MS PGothic" charset="0"/>
              </a:rPr>
              <a:t>2</a:t>
            </a:r>
            <a:r>
              <a:rPr lang="en-US" sz="2000">
                <a:latin typeface="Helvetica" charset="0"/>
                <a:ea typeface="MS PGothic" charset="0"/>
              </a:rPr>
              <a:t>Y</a:t>
            </a:r>
            <a:r>
              <a:rPr lang="en-US" sz="2000" baseline="-25000">
                <a:latin typeface="Helvetica" charset="0"/>
                <a:ea typeface="MS PGothic" charset="0"/>
              </a:rPr>
              <a:t>3</a:t>
            </a:r>
            <a:r>
              <a:rPr lang="en-US" sz="2000">
                <a:latin typeface="Helvetica" charset="0"/>
                <a:ea typeface="MS PGothic" charset="0"/>
              </a:rPr>
              <a:t> = Y</a:t>
            </a:r>
            <a:r>
              <a:rPr lang="en-US" sz="2000" baseline="-25000">
                <a:latin typeface="Helvetica" charset="0"/>
                <a:ea typeface="MS PGothic" charset="0"/>
              </a:rPr>
              <a:t>1</a:t>
            </a:r>
            <a:r>
              <a:rPr lang="en-US" sz="2000">
                <a:latin typeface="Helvetica" charset="0"/>
                <a:ea typeface="MS PGothic" charset="0"/>
              </a:rPr>
              <a:t>X</a:t>
            </a:r>
            <a:r>
              <a:rPr lang="en-US" sz="2000" baseline="-25000">
                <a:latin typeface="Helvetica" charset="0"/>
                <a:ea typeface="MS PGothic" charset="0"/>
              </a:rPr>
              <a:t>2</a:t>
            </a:r>
            <a:r>
              <a:rPr lang="en-US" sz="2000">
                <a:latin typeface="Helvetica" charset="0"/>
                <a:ea typeface="MS PGothic" charset="0"/>
              </a:rPr>
              <a:t>Y</a:t>
            </a:r>
            <a:r>
              <a:rPr lang="en-US" sz="2000" baseline="-25000">
                <a:latin typeface="Helvetica" charset="0"/>
                <a:ea typeface="MS PGothic" charset="0"/>
              </a:rPr>
              <a:t>3</a:t>
            </a:r>
            <a:r>
              <a:rPr lang="en-US" sz="2000">
                <a:latin typeface="Helvetica" charset="0"/>
                <a:ea typeface="MS PGothic" charset="0"/>
              </a:rPr>
              <a:t>= Y</a:t>
            </a:r>
            <a:r>
              <a:rPr lang="en-US" sz="2000" baseline="-25000">
                <a:latin typeface="Helvetica" charset="0"/>
                <a:ea typeface="MS PGothic" charset="0"/>
              </a:rPr>
              <a:t>1</a:t>
            </a:r>
            <a:r>
              <a:rPr lang="en-US" sz="2000">
                <a:latin typeface="Helvetica" charset="0"/>
                <a:ea typeface="MS PGothic" charset="0"/>
              </a:rPr>
              <a:t>Y</a:t>
            </a:r>
            <a:r>
              <a:rPr lang="en-US" sz="2000" baseline="-25000">
                <a:latin typeface="Helvetica" charset="0"/>
                <a:ea typeface="MS PGothic" charset="0"/>
              </a:rPr>
              <a:t>2</a:t>
            </a:r>
            <a:r>
              <a:rPr lang="en-US" sz="2000">
                <a:latin typeface="Helvetica" charset="0"/>
                <a:ea typeface="MS PGothic" charset="0"/>
              </a:rPr>
              <a:t>X</a:t>
            </a:r>
            <a:r>
              <a:rPr lang="en-US" sz="2000" baseline="-25000">
                <a:latin typeface="Helvetica" charset="0"/>
                <a:ea typeface="MS PGothic" charset="0"/>
              </a:rPr>
              <a:t>3</a:t>
            </a:r>
            <a:r>
              <a:rPr lang="en-US" sz="2000">
                <a:latin typeface="Helvetica" charset="0"/>
                <a:ea typeface="MS PGothic" charset="0"/>
              </a:rPr>
              <a:t>=1</a:t>
            </a:r>
          </a:p>
          <a:p>
            <a:pPr algn="just" eaLnBrk="1" hangingPunct="1">
              <a:spcBef>
                <a:spcPts val="1200"/>
              </a:spcBef>
            </a:pPr>
            <a:r>
              <a:rPr lang="en-US" sz="2000">
                <a:latin typeface="Helvetica" charset="0"/>
                <a:ea typeface="MS PGothic" charset="0"/>
              </a:rPr>
              <a:t>So if those are just numbers we're talking about:</a:t>
            </a:r>
          </a:p>
          <a:p>
            <a:pPr algn="just" eaLnBrk="1" hangingPunct="1">
              <a:spcBef>
                <a:spcPts val="1200"/>
              </a:spcBef>
            </a:pPr>
            <a:r>
              <a:rPr lang="en-US" sz="2000">
                <a:latin typeface="Helvetica" charset="0"/>
                <a:ea typeface="MS PGothic" charset="0"/>
              </a:rPr>
              <a:t>  X</a:t>
            </a:r>
            <a:r>
              <a:rPr lang="en-US" sz="2000" baseline="-25000">
                <a:latin typeface="Helvetica" charset="0"/>
                <a:ea typeface="MS PGothic" charset="0"/>
              </a:rPr>
              <a:t>1</a:t>
            </a:r>
            <a:r>
              <a:rPr lang="en-US" sz="2000">
                <a:latin typeface="Helvetica" charset="0"/>
                <a:ea typeface="MS PGothic" charset="0"/>
              </a:rPr>
              <a:t>Y</a:t>
            </a:r>
            <a:r>
              <a:rPr lang="en-US" sz="2000" baseline="-25000">
                <a:latin typeface="Helvetica" charset="0"/>
                <a:ea typeface="MS PGothic" charset="0"/>
              </a:rPr>
              <a:t>2</a:t>
            </a:r>
            <a:r>
              <a:rPr lang="en-US" sz="2000">
                <a:latin typeface="Helvetica" charset="0"/>
                <a:ea typeface="MS PGothic" charset="0"/>
              </a:rPr>
              <a:t>Y</a:t>
            </a:r>
            <a:r>
              <a:rPr lang="en-US" sz="2000" baseline="-25000">
                <a:latin typeface="Helvetica" charset="0"/>
                <a:ea typeface="MS PGothic" charset="0"/>
              </a:rPr>
              <a:t>3</a:t>
            </a:r>
            <a:r>
              <a:rPr lang="en-US" sz="2000">
                <a:latin typeface="Helvetica" charset="0"/>
                <a:ea typeface="MS PGothic" charset="0"/>
              </a:rPr>
              <a:t>Y</a:t>
            </a:r>
            <a:r>
              <a:rPr lang="en-US" sz="2000" baseline="-25000">
                <a:latin typeface="Helvetica" charset="0"/>
                <a:ea typeface="MS PGothic" charset="0"/>
              </a:rPr>
              <a:t>1</a:t>
            </a:r>
            <a:r>
              <a:rPr lang="en-US" sz="2000">
                <a:latin typeface="Helvetica" charset="0"/>
                <a:ea typeface="MS PGothic" charset="0"/>
              </a:rPr>
              <a:t>X</a:t>
            </a:r>
            <a:r>
              <a:rPr lang="en-US" sz="2000" baseline="-25000">
                <a:latin typeface="Helvetica" charset="0"/>
                <a:ea typeface="MS PGothic" charset="0"/>
              </a:rPr>
              <a:t>2</a:t>
            </a:r>
            <a:r>
              <a:rPr lang="en-US" sz="2000">
                <a:latin typeface="Helvetica" charset="0"/>
                <a:ea typeface="MS PGothic" charset="0"/>
              </a:rPr>
              <a:t>Y</a:t>
            </a:r>
            <a:r>
              <a:rPr lang="en-US" sz="2000" baseline="-25000">
                <a:latin typeface="Helvetica" charset="0"/>
                <a:ea typeface="MS PGothic" charset="0"/>
              </a:rPr>
              <a:t>3</a:t>
            </a:r>
            <a:r>
              <a:rPr lang="en-US" sz="2000">
                <a:latin typeface="Helvetica" charset="0"/>
                <a:ea typeface="MS PGothic" charset="0"/>
              </a:rPr>
              <a:t>Y</a:t>
            </a:r>
            <a:r>
              <a:rPr lang="en-US" sz="2000" baseline="-25000">
                <a:latin typeface="Helvetica" charset="0"/>
                <a:ea typeface="MS PGothic" charset="0"/>
              </a:rPr>
              <a:t>1</a:t>
            </a:r>
            <a:r>
              <a:rPr lang="en-US" sz="2000">
                <a:latin typeface="Helvetica" charset="0"/>
                <a:ea typeface="MS PGothic" charset="0"/>
              </a:rPr>
              <a:t>Y</a:t>
            </a:r>
            <a:r>
              <a:rPr lang="en-US" sz="2000" baseline="-25000">
                <a:latin typeface="Helvetica" charset="0"/>
                <a:ea typeface="MS PGothic" charset="0"/>
              </a:rPr>
              <a:t>2</a:t>
            </a:r>
            <a:r>
              <a:rPr lang="en-US" sz="2000">
                <a:latin typeface="Helvetica" charset="0"/>
                <a:ea typeface="MS PGothic" charset="0"/>
              </a:rPr>
              <a:t>X</a:t>
            </a:r>
            <a:r>
              <a:rPr lang="en-US" sz="2000" baseline="-25000">
                <a:latin typeface="Helvetica" charset="0"/>
                <a:ea typeface="MS PGothic" charset="0"/>
              </a:rPr>
              <a:t>3 </a:t>
            </a:r>
            <a:r>
              <a:rPr lang="en-US" sz="2000">
                <a:latin typeface="Helvetica" charset="0"/>
                <a:ea typeface="MS PGothic" charset="0"/>
              </a:rPr>
              <a:t>= X</a:t>
            </a:r>
            <a:r>
              <a:rPr lang="en-US" sz="2000" baseline="-25000">
                <a:latin typeface="Helvetica" charset="0"/>
                <a:ea typeface="MS PGothic" charset="0"/>
              </a:rPr>
              <a:t>1</a:t>
            </a:r>
            <a:r>
              <a:rPr lang="en-US" sz="2000">
                <a:latin typeface="Helvetica" charset="0"/>
                <a:ea typeface="MS PGothic" charset="0"/>
              </a:rPr>
              <a:t>X</a:t>
            </a:r>
            <a:r>
              <a:rPr lang="en-US" sz="2000" baseline="-25000">
                <a:latin typeface="Helvetica" charset="0"/>
                <a:ea typeface="MS PGothic" charset="0"/>
              </a:rPr>
              <a:t>2</a:t>
            </a:r>
            <a:r>
              <a:rPr lang="en-US" sz="2000">
                <a:latin typeface="Helvetica" charset="0"/>
                <a:ea typeface="MS PGothic" charset="0"/>
              </a:rPr>
              <a:t>X</a:t>
            </a:r>
            <a:r>
              <a:rPr lang="en-US" sz="2000" baseline="-25000">
                <a:latin typeface="Helvetica" charset="0"/>
                <a:ea typeface="MS PGothic" charset="0"/>
              </a:rPr>
              <a:t>3</a:t>
            </a:r>
            <a:r>
              <a:rPr lang="en-US" sz="2000">
                <a:latin typeface="Helvetica" charset="0"/>
                <a:ea typeface="MS PGothic" charset="0"/>
              </a:rPr>
              <a:t> Y</a:t>
            </a:r>
            <a:r>
              <a:rPr lang="en-US" sz="2000" baseline="-25000">
                <a:latin typeface="Helvetica" charset="0"/>
                <a:ea typeface="MS PGothic" charset="0"/>
              </a:rPr>
              <a:t>1</a:t>
            </a:r>
            <a:r>
              <a:rPr lang="en-US" sz="2000" baseline="30000">
                <a:latin typeface="Helvetica" charset="0"/>
                <a:ea typeface="MS PGothic" charset="0"/>
              </a:rPr>
              <a:t>2 </a:t>
            </a:r>
            <a:r>
              <a:rPr lang="en-US" sz="2000">
                <a:latin typeface="Helvetica" charset="0"/>
                <a:ea typeface="MS PGothic" charset="0"/>
              </a:rPr>
              <a:t>Y</a:t>
            </a:r>
            <a:r>
              <a:rPr lang="en-US" sz="2000" baseline="-25000">
                <a:latin typeface="Helvetica" charset="0"/>
                <a:ea typeface="MS PGothic" charset="0"/>
              </a:rPr>
              <a:t>2</a:t>
            </a:r>
            <a:r>
              <a:rPr lang="en-US" sz="2000" baseline="30000">
                <a:latin typeface="Helvetica" charset="0"/>
                <a:ea typeface="MS PGothic" charset="0"/>
              </a:rPr>
              <a:t>2 </a:t>
            </a:r>
            <a:r>
              <a:rPr lang="en-US" sz="2000">
                <a:latin typeface="Helvetica" charset="0"/>
                <a:ea typeface="MS PGothic" charset="0"/>
              </a:rPr>
              <a:t>Y</a:t>
            </a:r>
            <a:r>
              <a:rPr lang="en-US" sz="2000" baseline="-25000">
                <a:latin typeface="Helvetica" charset="0"/>
                <a:ea typeface="MS PGothic" charset="0"/>
              </a:rPr>
              <a:t>3</a:t>
            </a:r>
            <a:r>
              <a:rPr lang="en-US" sz="2000" baseline="30000">
                <a:latin typeface="Helvetica" charset="0"/>
                <a:ea typeface="MS PGothic" charset="0"/>
              </a:rPr>
              <a:t>2 </a:t>
            </a:r>
            <a:r>
              <a:rPr lang="en-US" sz="2000">
                <a:latin typeface="Helvetica" charset="0"/>
                <a:ea typeface="MS PGothic" charset="0"/>
              </a:rPr>
              <a:t>= X</a:t>
            </a:r>
            <a:r>
              <a:rPr lang="en-US" sz="2000" baseline="-25000">
                <a:latin typeface="Helvetica" charset="0"/>
                <a:ea typeface="MS PGothic" charset="0"/>
              </a:rPr>
              <a:t>1</a:t>
            </a:r>
            <a:r>
              <a:rPr lang="en-US" sz="2000">
                <a:latin typeface="Helvetica" charset="0"/>
                <a:ea typeface="MS PGothic" charset="0"/>
              </a:rPr>
              <a:t>X</a:t>
            </a:r>
            <a:r>
              <a:rPr lang="en-US" sz="2000" baseline="-25000">
                <a:latin typeface="Helvetica" charset="0"/>
                <a:ea typeface="MS PGothic" charset="0"/>
              </a:rPr>
              <a:t>2</a:t>
            </a:r>
            <a:r>
              <a:rPr lang="en-US" sz="2000">
                <a:latin typeface="Helvetica" charset="0"/>
                <a:ea typeface="MS PGothic" charset="0"/>
              </a:rPr>
              <a:t>X</a:t>
            </a:r>
            <a:r>
              <a:rPr lang="en-US" sz="2000" baseline="-25000">
                <a:latin typeface="Helvetica" charset="0"/>
                <a:ea typeface="MS PGothic" charset="0"/>
              </a:rPr>
              <a:t>3 </a:t>
            </a:r>
            <a:r>
              <a:rPr lang="en-US" sz="2000">
                <a:latin typeface="Helvetica" charset="0"/>
                <a:ea typeface="MS PGothic" charset="0"/>
              </a:rPr>
              <a:t>= 1 ALWAYS</a:t>
            </a:r>
          </a:p>
          <a:p>
            <a:pPr algn="just" eaLnBrk="1" hangingPunct="1">
              <a:spcBef>
                <a:spcPts val="1200"/>
              </a:spcBef>
            </a:pPr>
            <a:r>
              <a:rPr lang="en-US" sz="2000">
                <a:latin typeface="Helvetica" charset="0"/>
                <a:ea typeface="MS PGothic" charset="0"/>
              </a:rPr>
              <a:t>BUT QM says something strange: X</a:t>
            </a:r>
            <a:r>
              <a:rPr lang="en-US" sz="2000" baseline="-25000">
                <a:latin typeface="Helvetica" charset="0"/>
                <a:ea typeface="MS PGothic" charset="0"/>
              </a:rPr>
              <a:t>1</a:t>
            </a:r>
            <a:r>
              <a:rPr lang="en-US" sz="2000">
                <a:latin typeface="Helvetica" charset="0"/>
                <a:ea typeface="MS PGothic" charset="0"/>
              </a:rPr>
              <a:t>X</a:t>
            </a:r>
            <a:r>
              <a:rPr lang="en-US" sz="2000" baseline="-25000">
                <a:latin typeface="Helvetica" charset="0"/>
                <a:ea typeface="MS PGothic" charset="0"/>
              </a:rPr>
              <a:t>2</a:t>
            </a:r>
            <a:r>
              <a:rPr lang="en-US" sz="2000">
                <a:latin typeface="Helvetica" charset="0"/>
                <a:ea typeface="MS PGothic" charset="0"/>
              </a:rPr>
              <a:t>X</a:t>
            </a:r>
            <a:r>
              <a:rPr lang="en-US" sz="2000" baseline="-25000">
                <a:latin typeface="Helvetica" charset="0"/>
                <a:ea typeface="MS PGothic" charset="0"/>
              </a:rPr>
              <a:t>3</a:t>
            </a:r>
            <a:r>
              <a:rPr lang="en-US" sz="2000">
                <a:latin typeface="Helvetica" charset="0"/>
                <a:ea typeface="MS PGothic" charset="0"/>
              </a:rPr>
              <a:t> = -1 ALWAYS</a:t>
            </a:r>
          </a:p>
          <a:p>
            <a:pPr eaLnBrk="1" hangingPunct="1"/>
            <a:r>
              <a:rPr lang="en-US" sz="2000">
                <a:latin typeface="Helvetica" charset="0"/>
                <a:ea typeface="MS PGothic" charset="0"/>
              </a:rPr>
              <a:t>Essentially this experiment (using photons rather than spin=1/2) has been done.</a:t>
            </a:r>
            <a:r>
              <a:rPr lang="en-US" sz="2000" i="1">
                <a:latin typeface="Times New Roman" charset="0"/>
                <a:ea typeface="MS PGothic" charset="0"/>
              </a:rPr>
              <a:t> </a:t>
            </a: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a:xfrm>
            <a:off x="762000" y="0"/>
            <a:ext cx="7772400" cy="1143000"/>
          </a:xfrm>
        </p:spPr>
        <p:txBody>
          <a:bodyPr/>
          <a:lstStyle/>
          <a:p>
            <a:pPr eaLnBrk="1" hangingPunct="1"/>
            <a:r>
              <a:rPr lang="en-US" sz="3600">
                <a:solidFill>
                  <a:srgbClr val="800000"/>
                </a:solidFill>
                <a:latin typeface="Arial" charset="0"/>
                <a:ea typeface="MS PGothic" charset="0"/>
              </a:rPr>
              <a:t>Three-particle results</a:t>
            </a:r>
          </a:p>
        </p:txBody>
      </p:sp>
      <p:sp>
        <p:nvSpPr>
          <p:cNvPr id="23554" name="Rectangle 3"/>
          <p:cNvSpPr>
            <a:spLocks noGrp="1" noChangeArrowheads="1"/>
          </p:cNvSpPr>
          <p:nvPr>
            <p:ph type="body" idx="1"/>
          </p:nvPr>
        </p:nvSpPr>
        <p:spPr>
          <a:xfrm>
            <a:off x="2743200" y="2590800"/>
            <a:ext cx="5791200" cy="3505200"/>
          </a:xfrm>
        </p:spPr>
        <p:txBody>
          <a:bodyPr/>
          <a:lstStyle/>
          <a:p>
            <a:pPr marL="0" indent="0" eaLnBrk="1" hangingPunct="1">
              <a:spcBef>
                <a:spcPts val="1200"/>
              </a:spcBef>
              <a:buFontTx/>
              <a:buNone/>
            </a:pPr>
            <a:r>
              <a:rPr lang="en-US" sz="2000">
                <a:latin typeface="Helvetica" charset="0"/>
                <a:ea typeface="MS PGothic" charset="0"/>
              </a:rPr>
              <a:t> More than 85% of the time X</a:t>
            </a:r>
            <a:r>
              <a:rPr lang="en-US" sz="2000" baseline="-25000">
                <a:latin typeface="Helvetica" charset="0"/>
                <a:ea typeface="MS PGothic" charset="0"/>
              </a:rPr>
              <a:t>1</a:t>
            </a:r>
            <a:r>
              <a:rPr lang="en-US" sz="2000">
                <a:latin typeface="Helvetica" charset="0"/>
                <a:ea typeface="MS PGothic" charset="0"/>
              </a:rPr>
              <a:t>X</a:t>
            </a:r>
            <a:r>
              <a:rPr lang="en-US" sz="2000" baseline="-25000">
                <a:latin typeface="Helvetica" charset="0"/>
                <a:ea typeface="MS PGothic" charset="0"/>
              </a:rPr>
              <a:t>2</a:t>
            </a:r>
            <a:r>
              <a:rPr lang="en-US" sz="2000">
                <a:latin typeface="Helvetica" charset="0"/>
                <a:ea typeface="MS PGothic" charset="0"/>
              </a:rPr>
              <a:t>X</a:t>
            </a:r>
            <a:r>
              <a:rPr lang="en-US" sz="2000" baseline="-25000">
                <a:latin typeface="Helvetica" charset="0"/>
                <a:ea typeface="MS PGothic" charset="0"/>
              </a:rPr>
              <a:t>3</a:t>
            </a:r>
            <a:r>
              <a:rPr lang="en-US" sz="2000">
                <a:latin typeface="Helvetica" charset="0"/>
                <a:ea typeface="MS PGothic" charset="0"/>
              </a:rPr>
              <a:t> = -1 was found, which is impossible classically. The remaining 15% or so is attributed to imperfections in the analyzers, etc.</a:t>
            </a:r>
            <a:endParaRPr lang="en-US" sz="2000">
              <a:latin typeface="Arial" charset="0"/>
              <a:ea typeface="MS PGothic" charset="0"/>
            </a:endParaRPr>
          </a:p>
        </p:txBody>
      </p:sp>
      <p:graphicFrame>
        <p:nvGraphicFramePr>
          <p:cNvPr id="23555" name="Object 4"/>
          <p:cNvGraphicFramePr>
            <a:graphicFrameLocks noChangeAspect="1"/>
          </p:cNvGraphicFramePr>
          <p:nvPr/>
        </p:nvGraphicFramePr>
        <p:xfrm>
          <a:off x="0" y="838200"/>
          <a:ext cx="2700338" cy="6019800"/>
        </p:xfrm>
        <a:graphic>
          <a:graphicData uri="http://schemas.openxmlformats.org/presentationml/2006/ole">
            <mc:AlternateContent xmlns:mc="http://schemas.openxmlformats.org/markup-compatibility/2006">
              <mc:Choice xmlns:v="urn:schemas-microsoft-com:vml" Requires="v">
                <p:oleObj spid="_x0000_s23560" name="Document" r:id="rId3" imgW="3758184" imgH="8366760" progId="Word.Document.8">
                  <p:embed/>
                </p:oleObj>
              </mc:Choice>
              <mc:Fallback>
                <p:oleObj name="Document" r:id="rId3" imgW="3758184" imgH="8366760" progId="Word.Document.8">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838200"/>
                        <a:ext cx="2700338" cy="6019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sp>
        <p:nvSpPr>
          <p:cNvPr id="23556" name="Text Box 2"/>
          <p:cNvSpPr txBox="1">
            <a:spLocks noChangeArrowheads="1"/>
          </p:cNvSpPr>
          <p:nvPr/>
        </p:nvSpPr>
        <p:spPr bwMode="auto">
          <a:xfrm>
            <a:off x="2743200" y="990600"/>
            <a:ext cx="6400800" cy="1395413"/>
          </a:xfrm>
          <a:prstGeom prst="rect">
            <a:avLst/>
          </a:prstGeom>
          <a:solidFill>
            <a:srgbClr val="FFFFFF"/>
          </a:solidFill>
          <a:ln w="9525">
            <a:solidFill>
              <a:srgbClr val="000000"/>
            </a:solidFill>
            <a:miter lim="800000"/>
            <a:headEnd/>
            <a:tailEnd/>
          </a:ln>
        </p:spPr>
        <p:txBody>
          <a:bodyPr>
            <a:spAutoFit/>
          </a:bodyPr>
          <a:lstStyle>
            <a:lvl1pPr>
              <a:defRPr sz="2400">
                <a:solidFill>
                  <a:schemeClr val="tx1"/>
                </a:solidFill>
                <a:latin typeface="Arial" charset="0"/>
                <a:ea typeface="MS PGothic" charset="0"/>
                <a:cs typeface="MS PGothic" charset="0"/>
              </a:defRPr>
            </a:lvl1pPr>
            <a:lvl2pPr>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a:spcBef>
                <a:spcPts val="500"/>
              </a:spcBef>
              <a:spcAft>
                <a:spcPts val="500"/>
              </a:spcAft>
            </a:pPr>
            <a:r>
              <a:rPr lang="en-US" sz="1200" i="1">
                <a:latin typeface="Times New Roman" charset="0"/>
              </a:rPr>
              <a:t>Nature</a:t>
            </a:r>
            <a:r>
              <a:rPr lang="en-US" sz="1200">
                <a:latin typeface="Times New Roman" charset="0"/>
              </a:rPr>
              <a:t> </a:t>
            </a:r>
            <a:r>
              <a:rPr lang="en-US" sz="1200" b="1">
                <a:latin typeface="Times New Roman" charset="0"/>
              </a:rPr>
              <a:t>403</a:t>
            </a:r>
            <a:r>
              <a:rPr lang="en-US" sz="1200">
                <a:latin typeface="Times New Roman" charset="0"/>
              </a:rPr>
              <a:t>, 515-519 (3 February 2000) | doi:10.1038/35000514</a:t>
            </a:r>
          </a:p>
          <a:p>
            <a:pPr lvl="1">
              <a:spcBef>
                <a:spcPts val="500"/>
              </a:spcBef>
              <a:spcAft>
                <a:spcPts val="500"/>
              </a:spcAft>
            </a:pPr>
            <a:r>
              <a:rPr lang="en-US" sz="1800" b="1">
                <a:latin typeface="Times New Roman" charset="0"/>
              </a:rPr>
              <a:t>Experimental test of quantum nonlocality in three-photon Greenberger</a:t>
            </a:r>
            <a:r>
              <a:rPr lang="en-US" sz="1800" b="1"/>
              <a:t>–</a:t>
            </a:r>
            <a:r>
              <a:rPr lang="en-US" sz="1800" b="1">
                <a:latin typeface="Times New Roman" charset="0"/>
              </a:rPr>
              <a:t>Horne</a:t>
            </a:r>
            <a:r>
              <a:rPr lang="en-US" sz="1800" b="1"/>
              <a:t>–</a:t>
            </a:r>
            <a:r>
              <a:rPr lang="en-US" sz="1800" b="1">
                <a:latin typeface="Times New Roman" charset="0"/>
              </a:rPr>
              <a:t>Zeilinger entanglement </a:t>
            </a:r>
          </a:p>
          <a:p>
            <a:pPr>
              <a:spcBef>
                <a:spcPts val="500"/>
              </a:spcBef>
              <a:spcAft>
                <a:spcPts val="500"/>
              </a:spcAft>
            </a:pPr>
            <a:r>
              <a:rPr lang="en-US" sz="1200">
                <a:latin typeface="Times New Roman" charset="0"/>
              </a:rPr>
              <a:t>Jian-Wei Pan</a:t>
            </a:r>
            <a:r>
              <a:rPr lang="en-US" u="sng" baseline="30000">
                <a:solidFill>
                  <a:srgbClr val="0000FF"/>
                </a:solidFill>
                <a:latin typeface="Times New Roman" charset="0"/>
                <a:hlinkClick r:id="rId5" tooltip="affiliated with "/>
              </a:rPr>
              <a:t>1</a:t>
            </a:r>
            <a:r>
              <a:rPr lang="en-US" sz="1200">
                <a:latin typeface="Times New Roman" charset="0"/>
              </a:rPr>
              <a:t>, Dik Bouwmeester</a:t>
            </a:r>
            <a:r>
              <a:rPr lang="en-US" u="sng" baseline="30000">
                <a:solidFill>
                  <a:srgbClr val="0000FF"/>
                </a:solidFill>
                <a:latin typeface="Times New Roman" charset="0"/>
                <a:hlinkClick r:id="rId5" tooltip="affiliated with "/>
              </a:rPr>
              <a:t>2</a:t>
            </a:r>
            <a:r>
              <a:rPr lang="en-US" sz="1200">
                <a:latin typeface="Times New Roman" charset="0"/>
              </a:rPr>
              <a:t>, Matthew Daniell</a:t>
            </a:r>
            <a:r>
              <a:rPr lang="en-US" u="sng" baseline="30000">
                <a:solidFill>
                  <a:srgbClr val="0000FF"/>
                </a:solidFill>
                <a:latin typeface="Times New Roman" charset="0"/>
                <a:hlinkClick r:id="rId5" tooltip="affiliated with "/>
              </a:rPr>
              <a:t>1</a:t>
            </a:r>
            <a:r>
              <a:rPr lang="en-US" sz="1200">
                <a:latin typeface="Times New Roman" charset="0"/>
              </a:rPr>
              <a:t>, Harald Weinfurter</a:t>
            </a:r>
            <a:r>
              <a:rPr lang="en-US" u="sng" baseline="30000">
                <a:solidFill>
                  <a:srgbClr val="0000FF"/>
                </a:solidFill>
                <a:latin typeface="Times New Roman" charset="0"/>
                <a:hlinkClick r:id="rId5" tooltip="affiliated with "/>
              </a:rPr>
              <a:t>3</a:t>
            </a:r>
            <a:r>
              <a:rPr lang="en-US" sz="1200">
                <a:latin typeface="Times New Roman" charset="0"/>
              </a:rPr>
              <a:t> &amp; Anton Zeilinger</a:t>
            </a:r>
            <a:r>
              <a:rPr lang="en-US" sz="1200" u="sng" baseline="30000">
                <a:solidFill>
                  <a:srgbClr val="0000FF"/>
                </a:solidFill>
                <a:latin typeface="Times New Roman" charset="0"/>
              </a:rPr>
              <a:t>1</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ChangeArrowheads="1"/>
          </p:cNvSpPr>
          <p:nvPr>
            <p:ph type="title"/>
          </p:nvPr>
        </p:nvSpPr>
        <p:spPr>
          <a:xfrm>
            <a:off x="685800" y="0"/>
            <a:ext cx="7772400" cy="685800"/>
          </a:xfrm>
        </p:spPr>
        <p:txBody>
          <a:bodyPr/>
          <a:lstStyle/>
          <a:p>
            <a:pPr eaLnBrk="1" hangingPunct="1"/>
            <a:r>
              <a:rPr lang="en-US" sz="3600">
                <a:solidFill>
                  <a:srgbClr val="800000"/>
                </a:solidFill>
                <a:latin typeface="Helvetica" charset="0"/>
                <a:ea typeface="MS PGothic" charset="0"/>
              </a:rPr>
              <a:t>A story</a:t>
            </a:r>
          </a:p>
        </p:txBody>
      </p:sp>
      <p:sp>
        <p:nvSpPr>
          <p:cNvPr id="5123" name="Rectangle 3"/>
          <p:cNvSpPr>
            <a:spLocks noGrp="1" noChangeArrowheads="1"/>
          </p:cNvSpPr>
          <p:nvPr>
            <p:ph type="body" idx="1"/>
          </p:nvPr>
        </p:nvSpPr>
        <p:spPr>
          <a:xfrm>
            <a:off x="0" y="838200"/>
            <a:ext cx="9144000" cy="4876800"/>
          </a:xfrm>
        </p:spPr>
        <p:txBody>
          <a:bodyPr/>
          <a:lstStyle/>
          <a:p>
            <a:pPr marL="0" indent="0" eaLnBrk="1" hangingPunct="1">
              <a:spcBef>
                <a:spcPts val="1200"/>
              </a:spcBef>
              <a:buFontTx/>
              <a:buNone/>
              <a:defRPr/>
            </a:pPr>
            <a:r>
              <a:rPr lang="en-US" sz="1800" dirty="0" smtClean="0">
                <a:latin typeface="Helvetica" charset="0"/>
                <a:cs typeface="+mn-cs"/>
              </a:rPr>
              <a:t>Say that you want to find out why people like pepperoni, mushrooms, and olives on pizza.</a:t>
            </a:r>
          </a:p>
          <a:p>
            <a:pPr eaLnBrk="1" hangingPunct="1">
              <a:spcBef>
                <a:spcPts val="1200"/>
              </a:spcBef>
              <a:defRPr/>
            </a:pPr>
            <a:r>
              <a:rPr lang="en-US" sz="2000" dirty="0" smtClean="0">
                <a:latin typeface="Helvetica" charset="0"/>
                <a:cs typeface="+mn-cs"/>
              </a:rPr>
              <a:t>You ask many people, and they give Yes/No answers when asked about each. (Say 50% yes for each.) But you don't notice any distinguishing properties of the people who say Yes. </a:t>
            </a:r>
          </a:p>
          <a:p>
            <a:pPr eaLnBrk="1" hangingPunct="1">
              <a:spcBef>
                <a:spcPts val="1200"/>
              </a:spcBef>
              <a:defRPr/>
            </a:pPr>
            <a:r>
              <a:rPr lang="en-US" sz="2000" dirty="0" smtClean="0">
                <a:latin typeface="Helvetica" charset="0"/>
              </a:rPr>
              <a:t>Does that mean you can conclude that the answer is random, some sort of momentary glitch that occurs in a person's response?</a:t>
            </a:r>
          </a:p>
          <a:p>
            <a:pPr eaLnBrk="1" hangingPunct="1">
              <a:spcBef>
                <a:spcPts val="1200"/>
              </a:spcBef>
              <a:defRPr/>
            </a:pPr>
            <a:r>
              <a:rPr lang="en-US" sz="2000" dirty="0" smtClean="0">
                <a:latin typeface="Helvetica" charset="0"/>
              </a:rPr>
              <a:t>Of course not- you may just have missed the "hidden variables" needed to understand taste. There MAY be something in each person's mind ahead of time that determines their answer, or maybe not.</a:t>
            </a:r>
          </a:p>
          <a:p>
            <a:pPr marL="0" indent="0" eaLnBrk="1" hangingPunct="1">
              <a:buFontTx/>
              <a:buNone/>
              <a:defRPr/>
            </a:pPr>
            <a:endParaRPr lang="en-US" sz="2000" dirty="0" smtClean="0">
              <a:cs typeface="+mn-cs"/>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title"/>
          </p:nvPr>
        </p:nvSpPr>
        <p:spPr>
          <a:xfrm>
            <a:off x="762000" y="0"/>
            <a:ext cx="7772400" cy="533400"/>
          </a:xfrm>
        </p:spPr>
        <p:txBody>
          <a:bodyPr/>
          <a:lstStyle/>
          <a:p>
            <a:pPr eaLnBrk="1" hangingPunct="1"/>
            <a:r>
              <a:rPr lang="en-US" sz="3600">
                <a:solidFill>
                  <a:srgbClr val="800000"/>
                </a:solidFill>
                <a:latin typeface="Arial" charset="0"/>
                <a:ea typeface="MS PGothic" charset="0"/>
              </a:rPr>
              <a:t>Ask couples</a:t>
            </a:r>
          </a:p>
        </p:txBody>
      </p:sp>
      <p:sp>
        <p:nvSpPr>
          <p:cNvPr id="15362" name="Rectangle 3"/>
          <p:cNvSpPr>
            <a:spLocks noGrp="1" noChangeArrowheads="1"/>
          </p:cNvSpPr>
          <p:nvPr>
            <p:ph type="body" idx="1"/>
          </p:nvPr>
        </p:nvSpPr>
        <p:spPr>
          <a:xfrm>
            <a:off x="0" y="762000"/>
            <a:ext cx="9144000" cy="5791200"/>
          </a:xfrm>
        </p:spPr>
        <p:txBody>
          <a:bodyPr/>
          <a:lstStyle/>
          <a:p>
            <a:pPr eaLnBrk="1" hangingPunct="1">
              <a:lnSpc>
                <a:spcPct val="90000"/>
              </a:lnSpc>
              <a:spcBef>
                <a:spcPts val="1200"/>
              </a:spcBef>
            </a:pPr>
            <a:r>
              <a:rPr lang="en-US" sz="2000" u="sng">
                <a:latin typeface="Helvetica" charset="0"/>
                <a:ea typeface="MS PGothic" charset="0"/>
              </a:rPr>
              <a:t>Each couple gives the same answer to the one question you ask them, so you know there was already something in their heads that determined the answer</a:t>
            </a:r>
            <a:r>
              <a:rPr lang="en-US" sz="2000">
                <a:latin typeface="Helvetica" charset="0"/>
                <a:ea typeface="MS PGothic" charset="0"/>
              </a:rPr>
              <a:t>. Otherwise how could they all get their stories straight? So there WAS some hidden variable determining the outcome.</a:t>
            </a:r>
          </a:p>
          <a:p>
            <a:pPr lvl="1" eaLnBrk="1" hangingPunct="1">
              <a:lnSpc>
                <a:spcPct val="90000"/>
              </a:lnSpc>
              <a:spcBef>
                <a:spcPts val="1200"/>
              </a:spcBef>
            </a:pPr>
            <a:r>
              <a:rPr lang="en-US" sz="1800">
                <a:latin typeface="Helvetica" charset="0"/>
                <a:ea typeface="MS PGothic" charset="0"/>
              </a:rPr>
              <a:t>A slight complication- all these folks seem to get confused after one question. If you ask each member of the couples a second question, the perfect correlation between them is lost. So you're only allowed to ask one of each person.</a:t>
            </a:r>
          </a:p>
          <a:p>
            <a:pPr eaLnBrk="1" hangingPunct="1">
              <a:lnSpc>
                <a:spcPct val="90000"/>
              </a:lnSpc>
              <a:spcBef>
                <a:spcPts val="1200"/>
              </a:spcBef>
            </a:pPr>
            <a:r>
              <a:rPr lang="en-US" sz="2000">
                <a:latin typeface="Helvetica" charset="0"/>
                <a:ea typeface="MS PGothic" charset="0"/>
              </a:rPr>
              <a:t>Now you try asking one person about pepperoni, and the other about mushrooms. You find that 85% of the time, they give the same answer (YY or NN). So you conclude that whatever makes people like mushrooms usually makes them like pepperoni. </a:t>
            </a:r>
          </a:p>
          <a:p>
            <a:pPr eaLnBrk="1" hangingPunct="1">
              <a:lnSpc>
                <a:spcPct val="90000"/>
              </a:lnSpc>
              <a:spcBef>
                <a:spcPts val="1200"/>
              </a:spcBef>
            </a:pPr>
            <a:r>
              <a:rPr lang="en-US" sz="2000">
                <a:latin typeface="Helvetica" charset="0"/>
                <a:ea typeface="MS PGothic" charset="0"/>
              </a:rPr>
              <a:t>You try the same thing asking about mushrooms and olives. Again 85% of the time, they agree. (YY or NN)</a:t>
            </a:r>
          </a:p>
          <a:p>
            <a:pPr eaLnBrk="1" hangingPunct="1">
              <a:lnSpc>
                <a:spcPct val="90000"/>
              </a:lnSpc>
              <a:spcBef>
                <a:spcPts val="1200"/>
              </a:spcBef>
            </a:pPr>
            <a:r>
              <a:rPr lang="en-US" sz="2000">
                <a:latin typeface="Helvetica" charset="0"/>
                <a:ea typeface="MS PGothic" charset="0"/>
              </a:rPr>
              <a:t>Now you ask about pepperoni and olives. What extent of agreement do you expect? The 15% who had different opinions on M-P and the 15% with different opinions on M-O might be the same people. Then there would be 0% disagreement on P-O. Or maybe they're all different people. Then there would be 15%+15% =30% disagreement on P-O. Or it could come out anywhere in between. </a:t>
            </a:r>
            <a:endParaRPr lang="en-US" sz="2000">
              <a:latin typeface="Arial" charset="0"/>
              <a:ea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a:xfrm>
            <a:off x="685800" y="0"/>
            <a:ext cx="7772400" cy="762000"/>
          </a:xfrm>
        </p:spPr>
        <p:txBody>
          <a:bodyPr/>
          <a:lstStyle/>
          <a:p>
            <a:pPr eaLnBrk="1" hangingPunct="1"/>
            <a:r>
              <a:rPr lang="en-US" sz="3600">
                <a:solidFill>
                  <a:srgbClr val="800000"/>
                </a:solidFill>
                <a:latin typeface="Arial" charset="0"/>
                <a:ea typeface="MS PGothic" charset="0"/>
              </a:rPr>
              <a:t>Whoops</a:t>
            </a:r>
          </a:p>
        </p:txBody>
      </p:sp>
      <p:sp>
        <p:nvSpPr>
          <p:cNvPr id="16386" name="Rectangle 3"/>
          <p:cNvSpPr>
            <a:spLocks noGrp="1" noChangeArrowheads="1"/>
          </p:cNvSpPr>
          <p:nvPr>
            <p:ph type="body" idx="1"/>
          </p:nvPr>
        </p:nvSpPr>
        <p:spPr>
          <a:xfrm>
            <a:off x="228600" y="914400"/>
            <a:ext cx="8763000" cy="5715000"/>
          </a:xfrm>
        </p:spPr>
        <p:txBody>
          <a:bodyPr/>
          <a:lstStyle/>
          <a:p>
            <a:pPr eaLnBrk="1" hangingPunct="1">
              <a:spcBef>
                <a:spcPts val="1200"/>
              </a:spcBef>
            </a:pPr>
            <a:r>
              <a:rPr lang="en-US" sz="2000">
                <a:latin typeface="Helvetica" charset="0"/>
                <a:ea typeface="MS PGothic" charset="0"/>
              </a:rPr>
              <a:t>You now ask the couples do you like pepperoni/olives?</a:t>
            </a:r>
          </a:p>
          <a:p>
            <a:pPr lvl="1" eaLnBrk="1" hangingPunct="1">
              <a:spcBef>
                <a:spcPts val="1200"/>
              </a:spcBef>
            </a:pPr>
            <a:r>
              <a:rPr lang="en-US" sz="2000" b="1" u="sng">
                <a:latin typeface="Helvetica" charset="0"/>
                <a:ea typeface="MS PGothic" charset="0"/>
              </a:rPr>
              <a:t>they give the same answer 50% of the time.</a:t>
            </a:r>
            <a:endParaRPr lang="en-US" sz="1800">
              <a:latin typeface="Helvetica" charset="0"/>
              <a:ea typeface="MS PGothic" charset="0"/>
            </a:endParaRPr>
          </a:p>
          <a:p>
            <a:pPr eaLnBrk="1" hangingPunct="1">
              <a:spcBef>
                <a:spcPts val="1200"/>
              </a:spcBef>
            </a:pPr>
            <a:r>
              <a:rPr lang="en-US" sz="2000" u="sng">
                <a:latin typeface="Helvetica" charset="0"/>
                <a:ea typeface="MS PGothic" charset="0"/>
              </a:rPr>
              <a:t>What gives?</a:t>
            </a:r>
          </a:p>
          <a:p>
            <a:pPr lvl="1" eaLnBrk="1" hangingPunct="1">
              <a:spcBef>
                <a:spcPts val="1200"/>
              </a:spcBef>
            </a:pPr>
            <a:r>
              <a:rPr lang="en-US" sz="1800">
                <a:latin typeface="Helvetica" charset="0"/>
                <a:ea typeface="MS PGothic" charset="0"/>
              </a:rPr>
              <a:t>Maybe there was a statistical fluke. You try the same thing again with 100,000 couples- and get the same result.</a:t>
            </a:r>
          </a:p>
          <a:p>
            <a:pPr lvl="1" eaLnBrk="1" hangingPunct="1">
              <a:spcBef>
                <a:spcPts val="1200"/>
              </a:spcBef>
            </a:pPr>
            <a:r>
              <a:rPr lang="en-US" sz="1800">
                <a:latin typeface="Helvetica" charset="0"/>
                <a:ea typeface="MS PGothic" charset="0"/>
              </a:rPr>
              <a:t>Maybe the couples were secretly signaling each other, getting their stories coordinated (on some questions) AFTER the questions were asked.</a:t>
            </a:r>
          </a:p>
          <a:p>
            <a:pPr eaLnBrk="1" hangingPunct="1">
              <a:spcBef>
                <a:spcPts val="1200"/>
              </a:spcBef>
            </a:pPr>
            <a:r>
              <a:rPr lang="en-US" sz="2000">
                <a:latin typeface="Helvetica" charset="0"/>
                <a:ea typeface="MS PGothic" charset="0"/>
              </a:rPr>
              <a:t>Ask the questions in sealed boxes. Same result.</a:t>
            </a:r>
          </a:p>
          <a:p>
            <a:pPr eaLnBrk="1" hangingPunct="1">
              <a:spcBef>
                <a:spcPts val="1200"/>
              </a:spcBef>
            </a:pPr>
            <a:r>
              <a:rPr lang="en-US" sz="2000">
                <a:latin typeface="Helvetica" charset="0"/>
                <a:ea typeface="MS PGothic" charset="0"/>
              </a:rPr>
              <a:t>Ask the questions SIMULTANEOUSLY (in Earth frame). Same result.</a:t>
            </a:r>
          </a:p>
          <a:p>
            <a:pPr eaLnBrk="1" hangingPunct="1">
              <a:spcBef>
                <a:spcPts val="1200"/>
              </a:spcBef>
              <a:buFontTx/>
              <a:buNone/>
            </a:pPr>
            <a:r>
              <a:rPr lang="en-US" sz="2000">
                <a:latin typeface="Helvetica" charset="0"/>
                <a:ea typeface="MS PGothic" charset="0"/>
              </a:rPr>
              <a:t>Maybe the couples were getting their stories straight only on the questions which they knew they would be asked.</a:t>
            </a:r>
          </a:p>
          <a:p>
            <a:pPr eaLnBrk="1" hangingPunct="1">
              <a:spcBef>
                <a:spcPts val="1200"/>
              </a:spcBef>
            </a:pPr>
            <a:r>
              <a:rPr lang="en-US" sz="2000">
                <a:latin typeface="Helvetica" charset="0"/>
                <a:ea typeface="MS PGothic" charset="0"/>
              </a:rPr>
              <a:t>You draw the questions out of hats, in the sealed boxes, simultaneously. And get the same result.</a:t>
            </a:r>
            <a:endParaRPr lang="en-US" sz="2000">
              <a:latin typeface="Arial" charset="0"/>
              <a:ea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a:xfrm>
            <a:off x="533400" y="0"/>
            <a:ext cx="7772400" cy="762000"/>
          </a:xfrm>
        </p:spPr>
        <p:txBody>
          <a:bodyPr/>
          <a:lstStyle/>
          <a:p>
            <a:pPr eaLnBrk="1" hangingPunct="1"/>
            <a:r>
              <a:rPr lang="en-US" sz="3600">
                <a:solidFill>
                  <a:srgbClr val="800000"/>
                </a:solidFill>
                <a:latin typeface="Arial" charset="0"/>
                <a:ea typeface="MS PGothic" charset="0"/>
              </a:rPr>
              <a:t>Science Fiction?</a:t>
            </a:r>
          </a:p>
        </p:txBody>
      </p:sp>
      <p:sp>
        <p:nvSpPr>
          <p:cNvPr id="17410" name="Rectangle 3"/>
          <p:cNvSpPr>
            <a:spLocks noGrp="1" noChangeArrowheads="1"/>
          </p:cNvSpPr>
          <p:nvPr>
            <p:ph type="body" idx="1"/>
          </p:nvPr>
        </p:nvSpPr>
        <p:spPr>
          <a:xfrm>
            <a:off x="0" y="685800"/>
            <a:ext cx="9144000" cy="2895600"/>
          </a:xfrm>
        </p:spPr>
        <p:txBody>
          <a:bodyPr/>
          <a:lstStyle/>
          <a:p>
            <a:pPr eaLnBrk="1" hangingPunct="1"/>
            <a:r>
              <a:rPr lang="en-US" sz="2400">
                <a:latin typeface="Helvetica" charset="0"/>
                <a:ea typeface="MS PGothic" charset="0"/>
              </a:rPr>
              <a:t>Conclusion: this story is obviously fiction. The identical results on any ONE question tell you that (whether or not you believe that people in general are spontaneous and random) on these particular issues there had to be some prior content in their heads determining the answers. But there is NO WAY of assigning answers to the 3 questions (M,O,P) which gives these results for the disagreements:</a:t>
            </a:r>
          </a:p>
        </p:txBody>
      </p:sp>
      <p:grpSp>
        <p:nvGrpSpPr>
          <p:cNvPr id="17411" name="Group 13"/>
          <p:cNvGrpSpPr>
            <a:grpSpLocks/>
          </p:cNvGrpSpPr>
          <p:nvPr/>
        </p:nvGrpSpPr>
        <p:grpSpPr bwMode="auto">
          <a:xfrm>
            <a:off x="2133600" y="3581400"/>
            <a:ext cx="3608388" cy="1479550"/>
            <a:chOff x="1112" y="2535"/>
            <a:chExt cx="2273" cy="932"/>
          </a:xfrm>
        </p:grpSpPr>
        <p:sp>
          <p:nvSpPr>
            <p:cNvPr id="17412" name="Text Box 4"/>
            <p:cNvSpPr txBox="1">
              <a:spLocks noChangeArrowheads="1"/>
            </p:cNvSpPr>
            <p:nvPr/>
          </p:nvSpPr>
          <p:spPr bwMode="auto">
            <a:xfrm>
              <a:off x="2181" y="3088"/>
              <a:ext cx="475" cy="2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r>
                <a:rPr lang="en-US" sz="1800">
                  <a:latin typeface="Times New Roman" charset="0"/>
                </a:rPr>
                <a:t>50%</a:t>
              </a:r>
            </a:p>
          </p:txBody>
        </p:sp>
        <p:sp>
          <p:nvSpPr>
            <p:cNvPr id="17413" name="Text Box 5"/>
            <p:cNvSpPr txBox="1">
              <a:spLocks noChangeArrowheads="1"/>
            </p:cNvSpPr>
            <p:nvPr/>
          </p:nvSpPr>
          <p:spPr bwMode="auto">
            <a:xfrm>
              <a:off x="2369" y="2672"/>
              <a:ext cx="427" cy="23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r>
                <a:rPr lang="en-US" sz="1800">
                  <a:latin typeface="Times New Roman" charset="0"/>
                </a:rPr>
                <a:t>15%</a:t>
              </a:r>
            </a:p>
          </p:txBody>
        </p:sp>
        <p:sp>
          <p:nvSpPr>
            <p:cNvPr id="17414" name="Text Box 6"/>
            <p:cNvSpPr txBox="1">
              <a:spLocks noChangeArrowheads="1"/>
            </p:cNvSpPr>
            <p:nvPr/>
          </p:nvSpPr>
          <p:spPr bwMode="auto">
            <a:xfrm>
              <a:off x="1638" y="2643"/>
              <a:ext cx="404" cy="25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r>
                <a:rPr lang="en-US" sz="1800">
                  <a:latin typeface="Times New Roman" charset="0"/>
                </a:rPr>
                <a:t>15%</a:t>
              </a:r>
            </a:p>
          </p:txBody>
        </p:sp>
        <p:sp>
          <p:nvSpPr>
            <p:cNvPr id="17415" name="Line 7"/>
            <p:cNvSpPr>
              <a:spLocks noChangeShapeType="1"/>
            </p:cNvSpPr>
            <p:nvPr/>
          </p:nvSpPr>
          <p:spPr bwMode="auto">
            <a:xfrm flipH="1">
              <a:off x="1543" y="2938"/>
              <a:ext cx="588" cy="0"/>
            </a:xfrm>
            <a:prstGeom prst="line">
              <a:avLst/>
            </a:prstGeom>
            <a:noFill/>
            <a:ln w="9525">
              <a:solidFill>
                <a:srgbClr val="000000"/>
              </a:solidFill>
              <a:round/>
              <a:headEnd type="arrow" w="med" len="med"/>
              <a:tailEnd type="arrow" w="med" len="med"/>
            </a:ln>
            <a:extLst>
              <a:ext uri="{909E8E84-426E-40dd-AFC4-6F175D3DCCD1}">
                <a14:hiddenFill xmlns:a14="http://schemas.microsoft.com/office/drawing/2010/main">
                  <a:noFill/>
                </a14:hiddenFill>
              </a:ext>
            </a:extLst>
          </p:spPr>
          <p:txBody>
            <a:bodyPr/>
            <a:lstStyle/>
            <a:p>
              <a:endParaRPr lang="en-US"/>
            </a:p>
          </p:txBody>
        </p:sp>
        <p:sp>
          <p:nvSpPr>
            <p:cNvPr id="17416" name="Line 8"/>
            <p:cNvSpPr>
              <a:spLocks noChangeShapeType="1"/>
            </p:cNvSpPr>
            <p:nvPr/>
          </p:nvSpPr>
          <p:spPr bwMode="auto">
            <a:xfrm rot="3831048" flipH="1">
              <a:off x="1795" y="2030"/>
              <a:ext cx="932" cy="1941"/>
            </a:xfrm>
            <a:prstGeom prst="line">
              <a:avLst/>
            </a:prstGeom>
            <a:noFill/>
            <a:ln w="9525">
              <a:solidFill>
                <a:srgbClr val="000000"/>
              </a:solidFill>
              <a:round/>
              <a:headEnd type="arrow" w="med" len="med"/>
              <a:tailEnd type="arrow" w="med" len="med"/>
            </a:ln>
            <a:extLst>
              <a:ext uri="{909E8E84-426E-40dd-AFC4-6F175D3DCCD1}">
                <a14:hiddenFill xmlns:a14="http://schemas.microsoft.com/office/drawing/2010/main">
                  <a:noFill/>
                </a14:hiddenFill>
              </a:ext>
            </a:extLst>
          </p:spPr>
          <p:txBody>
            <a:bodyPr/>
            <a:lstStyle/>
            <a:p>
              <a:endParaRPr lang="en-US"/>
            </a:p>
          </p:txBody>
        </p:sp>
        <p:sp>
          <p:nvSpPr>
            <p:cNvPr id="17417" name="Line 9"/>
            <p:cNvSpPr>
              <a:spLocks noChangeShapeType="1"/>
            </p:cNvSpPr>
            <p:nvPr/>
          </p:nvSpPr>
          <p:spPr bwMode="auto">
            <a:xfrm>
              <a:off x="2188" y="2938"/>
              <a:ext cx="692" cy="0"/>
            </a:xfrm>
            <a:prstGeom prst="line">
              <a:avLst/>
            </a:prstGeom>
            <a:noFill/>
            <a:ln w="9525">
              <a:solidFill>
                <a:srgbClr val="000000"/>
              </a:solidFill>
              <a:round/>
              <a:headEnd type="arrow" w="med" len="med"/>
              <a:tailEnd type="arrow" w="med" len="med"/>
            </a:ln>
            <a:extLst>
              <a:ext uri="{909E8E84-426E-40dd-AFC4-6F175D3DCCD1}">
                <a14:hiddenFill xmlns:a14="http://schemas.microsoft.com/office/drawing/2010/main">
                  <a:noFill/>
                </a14:hiddenFill>
              </a:ext>
            </a:extLst>
          </p:spPr>
          <p:txBody>
            <a:bodyPr/>
            <a:lstStyle/>
            <a:p>
              <a:endParaRPr lang="en-US"/>
            </a:p>
          </p:txBody>
        </p:sp>
        <p:sp>
          <p:nvSpPr>
            <p:cNvPr id="17418" name="Text Box 10"/>
            <p:cNvSpPr txBox="1">
              <a:spLocks noChangeArrowheads="1"/>
            </p:cNvSpPr>
            <p:nvPr/>
          </p:nvSpPr>
          <p:spPr bwMode="auto">
            <a:xfrm>
              <a:off x="2042" y="2616"/>
              <a:ext cx="230"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r>
                <a:rPr lang="en-US" sz="1600" b="1">
                  <a:latin typeface="Times New Roman" charset="0"/>
                </a:rPr>
                <a:t>M</a:t>
              </a:r>
            </a:p>
          </p:txBody>
        </p:sp>
        <p:sp>
          <p:nvSpPr>
            <p:cNvPr id="17419" name="Text Box 11"/>
            <p:cNvSpPr txBox="1">
              <a:spLocks noChangeArrowheads="1"/>
            </p:cNvSpPr>
            <p:nvPr/>
          </p:nvSpPr>
          <p:spPr bwMode="auto">
            <a:xfrm>
              <a:off x="1112" y="3031"/>
              <a:ext cx="231"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r>
                <a:rPr lang="en-US" sz="1600" b="1">
                  <a:latin typeface="Times New Roman" charset="0"/>
                </a:rPr>
                <a:t>P</a:t>
              </a:r>
            </a:p>
          </p:txBody>
        </p:sp>
        <p:sp>
          <p:nvSpPr>
            <p:cNvPr id="17420" name="Text Box 12"/>
            <p:cNvSpPr txBox="1">
              <a:spLocks noChangeArrowheads="1"/>
            </p:cNvSpPr>
            <p:nvPr/>
          </p:nvSpPr>
          <p:spPr bwMode="auto">
            <a:xfrm>
              <a:off x="3169" y="2973"/>
              <a:ext cx="216"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r>
                <a:rPr lang="en-US" sz="1600" b="1">
                  <a:latin typeface="Times New Roman" charset="0"/>
                </a:rPr>
                <a:t>O</a:t>
              </a:r>
            </a:p>
          </p:txBody>
        </p:sp>
      </p:gr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a:xfrm>
            <a:off x="0" y="0"/>
            <a:ext cx="9144000" cy="1143000"/>
          </a:xfrm>
        </p:spPr>
        <p:txBody>
          <a:bodyPr/>
          <a:lstStyle/>
          <a:p>
            <a:pPr eaLnBrk="1" hangingPunct="1"/>
            <a:r>
              <a:rPr lang="en-US" sz="3600">
                <a:solidFill>
                  <a:srgbClr val="800000"/>
                </a:solidFill>
                <a:latin typeface="Helvetica" charset="0"/>
                <a:ea typeface="MS PGothic" charset="0"/>
              </a:rPr>
              <a:t>Tell the same story about particles</a:t>
            </a:r>
          </a:p>
        </p:txBody>
      </p:sp>
      <p:sp>
        <p:nvSpPr>
          <p:cNvPr id="18434" name="Rectangle 3"/>
          <p:cNvSpPr>
            <a:spLocks noGrp="1" noChangeArrowheads="1"/>
          </p:cNvSpPr>
          <p:nvPr>
            <p:ph type="body" idx="1"/>
          </p:nvPr>
        </p:nvSpPr>
        <p:spPr>
          <a:xfrm>
            <a:off x="-914400" y="990600"/>
            <a:ext cx="9906000" cy="2057400"/>
          </a:xfrm>
        </p:spPr>
        <p:txBody>
          <a:bodyPr/>
          <a:lstStyle/>
          <a:p>
            <a:pPr lvl="2" eaLnBrk="1" hangingPunct="1">
              <a:lnSpc>
                <a:spcPct val="90000"/>
              </a:lnSpc>
              <a:spcBef>
                <a:spcPts val="1200"/>
              </a:spcBef>
            </a:pPr>
            <a:r>
              <a:rPr lang="en-US" sz="1800">
                <a:latin typeface="Helvetica" charset="0"/>
                <a:ea typeface="MS PGothic" charset="0"/>
              </a:rPr>
              <a:t>"couples" are pairs emitted together in a decay process. </a:t>
            </a:r>
          </a:p>
          <a:p>
            <a:pPr lvl="2" eaLnBrk="1" hangingPunct="1">
              <a:lnSpc>
                <a:spcPct val="90000"/>
              </a:lnSpc>
              <a:spcBef>
                <a:spcPts val="1200"/>
              </a:spcBef>
            </a:pPr>
            <a:r>
              <a:rPr lang="en-US" sz="1800">
                <a:latin typeface="Helvetica" charset="0"/>
                <a:ea typeface="MS PGothic" charset="0"/>
              </a:rPr>
              <a:t>"Like pepperoni?" becomes "spin up along x?"</a:t>
            </a:r>
          </a:p>
          <a:p>
            <a:pPr lvl="2" eaLnBrk="1" hangingPunct="1">
              <a:lnSpc>
                <a:spcPct val="90000"/>
              </a:lnSpc>
              <a:spcBef>
                <a:spcPts val="1200"/>
              </a:spcBef>
            </a:pPr>
            <a:r>
              <a:rPr lang="en-US" sz="1800">
                <a:latin typeface="Helvetica" charset="0"/>
                <a:ea typeface="MS PGothic" charset="0"/>
              </a:rPr>
              <a:t>"Like olives?" becomes "spin up along y?"</a:t>
            </a:r>
            <a:endParaRPr lang="en-US" sz="1800" u="sng">
              <a:solidFill>
                <a:srgbClr val="FF0000"/>
              </a:solidFill>
              <a:latin typeface="Helvetica" charset="0"/>
              <a:ea typeface="MS PGothic" charset="0"/>
            </a:endParaRPr>
          </a:p>
          <a:p>
            <a:pPr lvl="2" eaLnBrk="1" hangingPunct="1">
              <a:lnSpc>
                <a:spcPct val="90000"/>
              </a:lnSpc>
              <a:spcBef>
                <a:spcPts val="1200"/>
              </a:spcBef>
            </a:pPr>
            <a:r>
              <a:rPr lang="en-US" sz="1800">
                <a:latin typeface="Helvetica" charset="0"/>
                <a:ea typeface="MS PGothic" charset="0"/>
              </a:rPr>
              <a:t>"Like mushrooms?" becomes "spin up along direction halfway between x and y?</a:t>
            </a:r>
            <a:r>
              <a:rPr lang="ja-JP" altLang="en-US" sz="1800">
                <a:latin typeface="Arial" charset="0"/>
                <a:ea typeface="MS PGothic" charset="0"/>
              </a:rPr>
              <a:t>”</a:t>
            </a:r>
            <a:endParaRPr lang="en-US" altLang="ja-JP" sz="1800">
              <a:latin typeface="Helvetica" charset="0"/>
              <a:ea typeface="MS PGothic" charset="0"/>
            </a:endParaRPr>
          </a:p>
          <a:p>
            <a:pPr lvl="2" eaLnBrk="1" hangingPunct="1">
              <a:lnSpc>
                <a:spcPct val="90000"/>
              </a:lnSpc>
              <a:spcBef>
                <a:spcPts val="1200"/>
              </a:spcBef>
              <a:buFontTx/>
              <a:buNone/>
            </a:pPr>
            <a:r>
              <a:rPr lang="en-US" sz="2000" u="sng">
                <a:solidFill>
                  <a:srgbClr val="FF0000"/>
                </a:solidFill>
                <a:latin typeface="Helvetica" charset="0"/>
                <a:ea typeface="MS PGothic" charset="0"/>
              </a:rPr>
              <a:t>Experimentally the results are as we have described.</a:t>
            </a:r>
          </a:p>
          <a:p>
            <a:pPr lvl="2" eaLnBrk="1" hangingPunct="1">
              <a:lnSpc>
                <a:spcPct val="90000"/>
              </a:lnSpc>
              <a:spcBef>
                <a:spcPts val="1200"/>
              </a:spcBef>
            </a:pPr>
            <a:r>
              <a:rPr lang="en-US" sz="2000">
                <a:latin typeface="Helvetica" charset="0"/>
                <a:ea typeface="MS PGothic" charset="0"/>
              </a:rPr>
              <a:t>Most of the real experiments use a slightly different set-up with photon polarization, with the same logical structure.</a:t>
            </a:r>
          </a:p>
          <a:p>
            <a:pPr lvl="2" eaLnBrk="1" hangingPunct="1">
              <a:lnSpc>
                <a:spcPct val="90000"/>
              </a:lnSpc>
              <a:spcBef>
                <a:spcPts val="1200"/>
              </a:spcBef>
            </a:pPr>
            <a:r>
              <a:rPr lang="en-US" sz="2000">
                <a:latin typeface="Helvetica" charset="0"/>
                <a:ea typeface="MS PGothic" charset="0"/>
              </a:rPr>
              <a:t>Obviously when we concluded that this story is science fiction </a:t>
            </a:r>
            <a:r>
              <a:rPr lang="en-US" sz="2000" u="sng">
                <a:latin typeface="Helvetica" charset="0"/>
                <a:ea typeface="MS PGothic" charset="0"/>
              </a:rPr>
              <a:t>we assumed something that's false</a:t>
            </a:r>
            <a:r>
              <a:rPr lang="en-US" sz="2000">
                <a:latin typeface="Helvetica" charset="0"/>
                <a:ea typeface="MS PGothic" charset="0"/>
              </a:rPr>
              <a:t>.</a:t>
            </a:r>
          </a:p>
          <a:p>
            <a:pPr lvl="2" eaLnBrk="1" hangingPunct="1">
              <a:lnSpc>
                <a:spcPct val="90000"/>
              </a:lnSpc>
              <a:spcBef>
                <a:spcPts val="1200"/>
              </a:spcBef>
            </a:pPr>
            <a:r>
              <a:rPr lang="en-US" sz="2000">
                <a:latin typeface="Helvetica" charset="0"/>
                <a:ea typeface="MS PGothic" charset="0"/>
              </a:rPr>
              <a:t>What did we assume about reality?</a:t>
            </a:r>
          </a:p>
          <a:p>
            <a:pPr lvl="3" eaLnBrk="1" hangingPunct="1">
              <a:lnSpc>
                <a:spcPct val="90000"/>
              </a:lnSpc>
              <a:spcBef>
                <a:spcPts val="1200"/>
              </a:spcBef>
            </a:pPr>
            <a:r>
              <a:rPr lang="en-US" u="sng">
                <a:latin typeface="Helvetica" charset="0"/>
                <a:ea typeface="MS PGothic" charset="0"/>
              </a:rPr>
              <a:t>we assumed nothing whatever about QM-</a:t>
            </a:r>
          </a:p>
          <a:p>
            <a:pPr lvl="4" eaLnBrk="1" hangingPunct="1">
              <a:lnSpc>
                <a:spcPct val="90000"/>
              </a:lnSpc>
              <a:spcBef>
                <a:spcPts val="1200"/>
              </a:spcBef>
            </a:pPr>
            <a:r>
              <a:rPr lang="en-US" u="sng">
                <a:latin typeface="Helvetica" charset="0"/>
                <a:ea typeface="MS PGothic" charset="0"/>
              </a:rPr>
              <a:t>we didn't even mention it</a:t>
            </a:r>
            <a:r>
              <a:rPr lang="en-US">
                <a:latin typeface="Helvetica" charset="0"/>
                <a:ea typeface="MS PGothic" charset="0"/>
              </a:rPr>
              <a:t>. </a:t>
            </a:r>
          </a:p>
          <a:p>
            <a:pPr lvl="4" eaLnBrk="1" hangingPunct="1">
              <a:lnSpc>
                <a:spcPct val="90000"/>
              </a:lnSpc>
              <a:spcBef>
                <a:spcPts val="1200"/>
              </a:spcBef>
            </a:pPr>
            <a:r>
              <a:rPr lang="en-US">
                <a:latin typeface="Helvetica" charset="0"/>
                <a:ea typeface="MS PGothic" charset="0"/>
              </a:rPr>
              <a:t>It happens that QM precisely predicts the results, </a:t>
            </a: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a:xfrm>
            <a:off x="685800" y="-228600"/>
            <a:ext cx="7772400" cy="1143000"/>
          </a:xfrm>
        </p:spPr>
        <p:txBody>
          <a:bodyPr/>
          <a:lstStyle/>
          <a:p>
            <a:r>
              <a:rPr lang="en-US" sz="2800">
                <a:solidFill>
                  <a:srgbClr val="800000"/>
                </a:solidFill>
                <a:latin typeface="Arial" charset="0"/>
                <a:ea typeface="MS PGothic" charset="0"/>
              </a:rPr>
              <a:t>Proof of Bell’s theorem</a:t>
            </a:r>
          </a:p>
        </p:txBody>
      </p:sp>
      <p:sp>
        <p:nvSpPr>
          <p:cNvPr id="3" name="Content Placeholder 2"/>
          <p:cNvSpPr>
            <a:spLocks noGrp="1"/>
          </p:cNvSpPr>
          <p:nvPr>
            <p:ph idx="1"/>
          </p:nvPr>
        </p:nvSpPr>
        <p:spPr>
          <a:xfrm>
            <a:off x="685800" y="685800"/>
            <a:ext cx="8229600" cy="6172200"/>
          </a:xfrm>
        </p:spPr>
        <p:txBody>
          <a:bodyPr/>
          <a:lstStyle/>
          <a:p>
            <a:r>
              <a:rPr lang="en-US" sz="2000" dirty="0">
                <a:latin typeface="Arial" charset="0"/>
                <a:ea typeface="MS PGothic" charset="0"/>
              </a:rPr>
              <a:t>Assume there are 3 settings for the left and right detector.</a:t>
            </a:r>
          </a:p>
          <a:p>
            <a:r>
              <a:rPr lang="en-US" sz="2000" dirty="0">
                <a:latin typeface="Arial" charset="0"/>
                <a:ea typeface="MS PGothic" charset="0"/>
              </a:rPr>
              <a:t>Quantum mechanics predicts:</a:t>
            </a:r>
          </a:p>
          <a:p>
            <a:pPr marL="800100" lvl="1" indent="-342900">
              <a:buFontTx/>
              <a:buAutoNum type="arabicPeriod"/>
            </a:pPr>
            <a:r>
              <a:rPr lang="en-US" sz="1800" dirty="0">
                <a:latin typeface="Arial" charset="0"/>
                <a:ea typeface="MS PGothic" charset="0"/>
              </a:rPr>
              <a:t>If R and L detectors are set the same </a:t>
            </a:r>
            <a:r>
              <a:rPr lang="en-US" sz="1800" dirty="0" smtClean="0">
                <a:latin typeface="Arial" charset="0"/>
                <a:ea typeface="MS PGothic" charset="0"/>
              </a:rPr>
              <a:t>detectors, </a:t>
            </a:r>
            <a:r>
              <a:rPr lang="en-US" sz="1800" dirty="0">
                <a:latin typeface="Arial" charset="0"/>
                <a:ea typeface="MS PGothic" charset="0"/>
              </a:rPr>
              <a:t>always agree</a:t>
            </a:r>
          </a:p>
          <a:p>
            <a:pPr marL="800100" lvl="1" indent="-342900">
              <a:buFontTx/>
              <a:buAutoNum type="arabicPeriod"/>
            </a:pPr>
            <a:r>
              <a:rPr lang="en-US" sz="1800" dirty="0">
                <a:latin typeface="Arial" charset="0"/>
                <a:ea typeface="MS PGothic" charset="0"/>
              </a:rPr>
              <a:t>If we average over all 9 settings, we get equal number of agreements and disagreements.</a:t>
            </a:r>
          </a:p>
          <a:p>
            <a:pPr>
              <a:buFontTx/>
              <a:buNone/>
            </a:pPr>
            <a:r>
              <a:rPr lang="en-US" sz="2200" dirty="0">
                <a:solidFill>
                  <a:srgbClr val="FF0000"/>
                </a:solidFill>
                <a:latin typeface="Arial" charset="0"/>
                <a:ea typeface="MS PGothic" charset="0"/>
              </a:rPr>
              <a:t>These facts rule out a local hidden variable theory.</a:t>
            </a:r>
          </a:p>
          <a:p>
            <a:pPr>
              <a:buFontTx/>
              <a:buNone/>
            </a:pPr>
            <a:r>
              <a:rPr lang="en-US" sz="2200" dirty="0">
                <a:solidFill>
                  <a:srgbClr val="000000"/>
                </a:solidFill>
                <a:latin typeface="Arial" charset="0"/>
                <a:ea typeface="MS PGothic" charset="0"/>
              </a:rPr>
              <a:t>PROOF: assume each particle carries along information that tells what will happen for the 3 settings.</a:t>
            </a:r>
          </a:p>
          <a:p>
            <a:r>
              <a:rPr lang="en-US" sz="2200" dirty="0">
                <a:solidFill>
                  <a:srgbClr val="000000"/>
                </a:solidFill>
                <a:latin typeface="Arial" charset="0"/>
                <a:ea typeface="MS PGothic" charset="0"/>
              </a:rPr>
              <a:t>There are 8 possible hidden variables </a:t>
            </a:r>
            <a:r>
              <a:rPr lang="en-US" sz="1800" dirty="0">
                <a:solidFill>
                  <a:srgbClr val="000000"/>
                </a:solidFill>
                <a:latin typeface="Arial" charset="0"/>
                <a:ea typeface="MS PGothic" charset="0"/>
              </a:rPr>
              <a:t>(</a:t>
            </a:r>
            <a:r>
              <a:rPr lang="en-US" sz="1800" dirty="0" err="1">
                <a:solidFill>
                  <a:srgbClr val="000000"/>
                </a:solidFill>
                <a:latin typeface="Arial" charset="0"/>
                <a:ea typeface="MS PGothic" charset="0"/>
              </a:rPr>
              <a:t>yyy,yyn,yny</a:t>
            </a:r>
            <a:r>
              <a:rPr lang="en-US" sz="1800" dirty="0">
                <a:solidFill>
                  <a:srgbClr val="000000"/>
                </a:solidFill>
                <a:latin typeface="Arial" charset="0"/>
                <a:ea typeface="MS PGothic" charset="0"/>
              </a:rPr>
              <a:t>,….</a:t>
            </a:r>
            <a:r>
              <a:rPr lang="en-US" sz="1800" dirty="0" err="1">
                <a:solidFill>
                  <a:srgbClr val="000000"/>
                </a:solidFill>
                <a:latin typeface="Arial" charset="0"/>
                <a:ea typeface="MS PGothic" charset="0"/>
              </a:rPr>
              <a:t>nnn</a:t>
            </a:r>
            <a:r>
              <a:rPr lang="en-US" sz="1800" dirty="0">
                <a:solidFill>
                  <a:srgbClr val="000000"/>
                </a:solidFill>
                <a:latin typeface="Arial" charset="0"/>
                <a:ea typeface="MS PGothic" charset="0"/>
              </a:rPr>
              <a:t>)</a:t>
            </a:r>
          </a:p>
          <a:p>
            <a:pPr lvl="1"/>
            <a:r>
              <a:rPr lang="en-US" sz="2000" dirty="0">
                <a:solidFill>
                  <a:srgbClr val="000000"/>
                </a:solidFill>
                <a:latin typeface="Arial" charset="0"/>
                <a:ea typeface="MS PGothic" charset="0"/>
              </a:rPr>
              <a:t>Call the unanimous variables (</a:t>
            </a:r>
            <a:r>
              <a:rPr lang="en-US" sz="2000" dirty="0" err="1">
                <a:solidFill>
                  <a:srgbClr val="000000"/>
                </a:solidFill>
                <a:latin typeface="Arial" charset="0"/>
                <a:ea typeface="MS PGothic" charset="0"/>
              </a:rPr>
              <a:t>yyy</a:t>
            </a:r>
            <a:r>
              <a:rPr lang="en-US" sz="2000" dirty="0">
                <a:solidFill>
                  <a:srgbClr val="000000"/>
                </a:solidFill>
                <a:latin typeface="Arial" charset="0"/>
                <a:ea typeface="MS PGothic" charset="0"/>
              </a:rPr>
              <a:t> or </a:t>
            </a:r>
            <a:r>
              <a:rPr lang="en-US" sz="2000" dirty="0" err="1">
                <a:solidFill>
                  <a:srgbClr val="000000"/>
                </a:solidFill>
                <a:latin typeface="Arial" charset="0"/>
                <a:ea typeface="MS PGothic" charset="0"/>
              </a:rPr>
              <a:t>nnn</a:t>
            </a:r>
            <a:r>
              <a:rPr lang="en-US" sz="2000" dirty="0">
                <a:solidFill>
                  <a:srgbClr val="000000"/>
                </a:solidFill>
                <a:latin typeface="Arial" charset="0"/>
                <a:ea typeface="MS PGothic" charset="0"/>
              </a:rPr>
              <a:t>) case A, </a:t>
            </a:r>
            <a:endParaRPr lang="en-US" sz="2000" dirty="0" smtClean="0">
              <a:solidFill>
                <a:srgbClr val="000000"/>
              </a:solidFill>
              <a:latin typeface="Arial" charset="0"/>
              <a:ea typeface="MS PGothic" charset="0"/>
            </a:endParaRPr>
          </a:p>
          <a:p>
            <a:pPr lvl="1"/>
            <a:r>
              <a:rPr lang="en-US" sz="2000" dirty="0" smtClean="0">
                <a:solidFill>
                  <a:srgbClr val="000000"/>
                </a:solidFill>
                <a:latin typeface="Arial" charset="0"/>
                <a:ea typeface="MS PGothic" charset="0"/>
              </a:rPr>
              <a:t>Call The </a:t>
            </a:r>
            <a:r>
              <a:rPr lang="en-US" sz="2000" dirty="0">
                <a:solidFill>
                  <a:srgbClr val="000000"/>
                </a:solidFill>
                <a:latin typeface="Arial" charset="0"/>
                <a:ea typeface="MS PGothic" charset="0"/>
              </a:rPr>
              <a:t>mixed variables (</a:t>
            </a:r>
            <a:r>
              <a:rPr lang="en-US" sz="2000" dirty="0" err="1">
                <a:solidFill>
                  <a:srgbClr val="000000"/>
                </a:solidFill>
                <a:latin typeface="Arial" charset="0"/>
                <a:ea typeface="MS PGothic" charset="0"/>
              </a:rPr>
              <a:t>yyn,yny</a:t>
            </a:r>
            <a:r>
              <a:rPr lang="en-US" sz="2000" dirty="0">
                <a:solidFill>
                  <a:srgbClr val="000000"/>
                </a:solidFill>
                <a:latin typeface="Arial" charset="0"/>
                <a:ea typeface="MS PGothic" charset="0"/>
              </a:rPr>
              <a:t>,…) case B.</a:t>
            </a:r>
          </a:p>
          <a:p>
            <a:r>
              <a:rPr lang="en-US" sz="2200" dirty="0">
                <a:solidFill>
                  <a:srgbClr val="000000"/>
                </a:solidFill>
                <a:latin typeface="Arial" charset="0"/>
                <a:ea typeface="MS PGothic" charset="0"/>
              </a:rPr>
              <a:t>For A particles, what is average over all 9 settings </a:t>
            </a:r>
            <a:r>
              <a:rPr lang="en-US" sz="2200" dirty="0" smtClean="0">
                <a:solidFill>
                  <a:srgbClr val="000000"/>
                </a:solidFill>
                <a:latin typeface="Arial" charset="0"/>
                <a:ea typeface="MS PGothic" charset="0"/>
              </a:rPr>
              <a:t>?  </a:t>
            </a:r>
            <a:endParaRPr lang="en-US" sz="2200" dirty="0">
              <a:solidFill>
                <a:srgbClr val="000000"/>
              </a:solidFill>
              <a:latin typeface="Arial" charset="0"/>
              <a:ea typeface="MS PGothic" charset="0"/>
            </a:endParaRPr>
          </a:p>
          <a:p>
            <a:r>
              <a:rPr lang="en-US" sz="2200" dirty="0">
                <a:solidFill>
                  <a:srgbClr val="000000"/>
                </a:solidFill>
                <a:latin typeface="Arial" charset="0"/>
                <a:ea typeface="MS PGothic" charset="0"/>
              </a:rPr>
              <a:t>For B particles, what is average over all 9 settings</a:t>
            </a:r>
            <a:r>
              <a:rPr lang="en-US" sz="2200" dirty="0" smtClean="0">
                <a:solidFill>
                  <a:srgbClr val="000000"/>
                </a:solidFill>
                <a:latin typeface="Arial" charset="0"/>
                <a:ea typeface="MS PGothic" charset="0"/>
              </a:rPr>
              <a:t>?  </a:t>
            </a:r>
            <a:endParaRPr lang="en-US" sz="2200" dirty="0">
              <a:solidFill>
                <a:srgbClr val="000000"/>
              </a:solidFill>
              <a:latin typeface="Arial" charset="0"/>
              <a:ea typeface="MS PGothic" charset="0"/>
            </a:endParaRPr>
          </a:p>
        </p:txBody>
      </p:sp>
    </p:spTree>
    <p:extLst>
      <p:ext uri="{BB962C8B-B14F-4D97-AF65-F5344CB8AC3E}">
        <p14:creationId xmlns:p14="http://schemas.microsoft.com/office/powerpoint/2010/main" val="320963626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a:xfrm>
            <a:off x="685800" y="-228600"/>
            <a:ext cx="7772400" cy="1143000"/>
          </a:xfrm>
        </p:spPr>
        <p:txBody>
          <a:bodyPr/>
          <a:lstStyle/>
          <a:p>
            <a:r>
              <a:rPr lang="en-US" sz="2800">
                <a:solidFill>
                  <a:srgbClr val="800000"/>
                </a:solidFill>
                <a:latin typeface="Arial" charset="0"/>
                <a:ea typeface="MS PGothic" charset="0"/>
              </a:rPr>
              <a:t>Proof of Bell’s theorem</a:t>
            </a:r>
          </a:p>
        </p:txBody>
      </p:sp>
      <p:sp>
        <p:nvSpPr>
          <p:cNvPr id="3" name="Content Placeholder 2"/>
          <p:cNvSpPr>
            <a:spLocks noGrp="1"/>
          </p:cNvSpPr>
          <p:nvPr>
            <p:ph idx="1"/>
          </p:nvPr>
        </p:nvSpPr>
        <p:spPr>
          <a:xfrm>
            <a:off x="685800" y="685800"/>
            <a:ext cx="8229600" cy="6172200"/>
          </a:xfrm>
        </p:spPr>
        <p:txBody>
          <a:bodyPr/>
          <a:lstStyle/>
          <a:p>
            <a:r>
              <a:rPr lang="en-US" sz="2000" dirty="0">
                <a:latin typeface="Arial" charset="0"/>
                <a:ea typeface="MS PGothic" charset="0"/>
              </a:rPr>
              <a:t>Assume there are 3 settings for the left and right detector.</a:t>
            </a:r>
          </a:p>
          <a:p>
            <a:r>
              <a:rPr lang="en-US" sz="2000" dirty="0">
                <a:latin typeface="Arial" charset="0"/>
                <a:ea typeface="MS PGothic" charset="0"/>
              </a:rPr>
              <a:t>Quantum mechanics predicts:</a:t>
            </a:r>
          </a:p>
          <a:p>
            <a:pPr marL="800100" lvl="1" indent="-342900">
              <a:buFontTx/>
              <a:buAutoNum type="arabicPeriod"/>
            </a:pPr>
            <a:r>
              <a:rPr lang="en-US" sz="1800" dirty="0">
                <a:latin typeface="Arial" charset="0"/>
                <a:ea typeface="MS PGothic" charset="0"/>
              </a:rPr>
              <a:t>If R and L detectors are set the same </a:t>
            </a:r>
            <a:r>
              <a:rPr lang="en-US" sz="1800" dirty="0" smtClean="0">
                <a:latin typeface="Arial" charset="0"/>
                <a:ea typeface="MS PGothic" charset="0"/>
              </a:rPr>
              <a:t>detectors, </a:t>
            </a:r>
            <a:r>
              <a:rPr lang="en-US" sz="1800" dirty="0">
                <a:latin typeface="Arial" charset="0"/>
                <a:ea typeface="MS PGothic" charset="0"/>
              </a:rPr>
              <a:t>always agree</a:t>
            </a:r>
          </a:p>
          <a:p>
            <a:pPr marL="800100" lvl="1" indent="-342900">
              <a:buFontTx/>
              <a:buAutoNum type="arabicPeriod"/>
            </a:pPr>
            <a:r>
              <a:rPr lang="en-US" sz="1800" dirty="0">
                <a:latin typeface="Arial" charset="0"/>
                <a:ea typeface="MS PGothic" charset="0"/>
              </a:rPr>
              <a:t>If we average over all 9 settings, we get equal number of agreements and disagreements.</a:t>
            </a:r>
          </a:p>
          <a:p>
            <a:pPr>
              <a:buFontTx/>
              <a:buNone/>
            </a:pPr>
            <a:r>
              <a:rPr lang="en-US" sz="2200" dirty="0">
                <a:solidFill>
                  <a:srgbClr val="FF0000"/>
                </a:solidFill>
                <a:latin typeface="Arial" charset="0"/>
                <a:ea typeface="MS PGothic" charset="0"/>
              </a:rPr>
              <a:t>These facts rule out a local hidden variable theory.</a:t>
            </a:r>
          </a:p>
          <a:p>
            <a:pPr>
              <a:buFontTx/>
              <a:buNone/>
            </a:pPr>
            <a:r>
              <a:rPr lang="en-US" sz="2200" dirty="0">
                <a:solidFill>
                  <a:srgbClr val="000000"/>
                </a:solidFill>
                <a:latin typeface="Arial" charset="0"/>
                <a:ea typeface="MS PGothic" charset="0"/>
              </a:rPr>
              <a:t>PROOF: assume each particle carries along information that tells what will happen for the 3 settings.</a:t>
            </a:r>
          </a:p>
          <a:p>
            <a:r>
              <a:rPr lang="en-US" sz="2200" dirty="0">
                <a:solidFill>
                  <a:srgbClr val="000000"/>
                </a:solidFill>
                <a:latin typeface="Arial" charset="0"/>
                <a:ea typeface="MS PGothic" charset="0"/>
              </a:rPr>
              <a:t>There are 8 possible hidden variables </a:t>
            </a:r>
            <a:r>
              <a:rPr lang="en-US" sz="1800" dirty="0">
                <a:solidFill>
                  <a:srgbClr val="000000"/>
                </a:solidFill>
                <a:latin typeface="Arial" charset="0"/>
                <a:ea typeface="MS PGothic" charset="0"/>
              </a:rPr>
              <a:t>(</a:t>
            </a:r>
            <a:r>
              <a:rPr lang="en-US" sz="1800" dirty="0" err="1">
                <a:solidFill>
                  <a:srgbClr val="000000"/>
                </a:solidFill>
                <a:latin typeface="Arial" charset="0"/>
                <a:ea typeface="MS PGothic" charset="0"/>
              </a:rPr>
              <a:t>yyy,yyn,yny</a:t>
            </a:r>
            <a:r>
              <a:rPr lang="en-US" sz="1800" dirty="0">
                <a:solidFill>
                  <a:srgbClr val="000000"/>
                </a:solidFill>
                <a:latin typeface="Arial" charset="0"/>
                <a:ea typeface="MS PGothic" charset="0"/>
              </a:rPr>
              <a:t>,….</a:t>
            </a:r>
            <a:r>
              <a:rPr lang="en-US" sz="1800" dirty="0" err="1">
                <a:solidFill>
                  <a:srgbClr val="000000"/>
                </a:solidFill>
                <a:latin typeface="Arial" charset="0"/>
                <a:ea typeface="MS PGothic" charset="0"/>
              </a:rPr>
              <a:t>nnn</a:t>
            </a:r>
            <a:r>
              <a:rPr lang="en-US" sz="1800" dirty="0">
                <a:solidFill>
                  <a:srgbClr val="000000"/>
                </a:solidFill>
                <a:latin typeface="Arial" charset="0"/>
                <a:ea typeface="MS PGothic" charset="0"/>
              </a:rPr>
              <a:t>)</a:t>
            </a:r>
          </a:p>
          <a:p>
            <a:pPr lvl="1"/>
            <a:r>
              <a:rPr lang="en-US" sz="2000" dirty="0">
                <a:solidFill>
                  <a:srgbClr val="000000"/>
                </a:solidFill>
                <a:latin typeface="Arial" charset="0"/>
                <a:ea typeface="MS PGothic" charset="0"/>
              </a:rPr>
              <a:t>Call the unanimous variables (</a:t>
            </a:r>
            <a:r>
              <a:rPr lang="en-US" sz="2000" dirty="0" err="1">
                <a:solidFill>
                  <a:srgbClr val="000000"/>
                </a:solidFill>
                <a:latin typeface="Arial" charset="0"/>
                <a:ea typeface="MS PGothic" charset="0"/>
              </a:rPr>
              <a:t>yyy</a:t>
            </a:r>
            <a:r>
              <a:rPr lang="en-US" sz="2000" dirty="0">
                <a:solidFill>
                  <a:srgbClr val="000000"/>
                </a:solidFill>
                <a:latin typeface="Arial" charset="0"/>
                <a:ea typeface="MS PGothic" charset="0"/>
              </a:rPr>
              <a:t> or </a:t>
            </a:r>
            <a:r>
              <a:rPr lang="en-US" sz="2000" dirty="0" err="1">
                <a:solidFill>
                  <a:srgbClr val="000000"/>
                </a:solidFill>
                <a:latin typeface="Arial" charset="0"/>
                <a:ea typeface="MS PGothic" charset="0"/>
              </a:rPr>
              <a:t>nnn</a:t>
            </a:r>
            <a:r>
              <a:rPr lang="en-US" sz="2000" dirty="0">
                <a:solidFill>
                  <a:srgbClr val="000000"/>
                </a:solidFill>
                <a:latin typeface="Arial" charset="0"/>
                <a:ea typeface="MS PGothic" charset="0"/>
              </a:rPr>
              <a:t>) case A, </a:t>
            </a:r>
            <a:endParaRPr lang="en-US" sz="2000" dirty="0" smtClean="0">
              <a:solidFill>
                <a:srgbClr val="000000"/>
              </a:solidFill>
              <a:latin typeface="Arial" charset="0"/>
              <a:ea typeface="MS PGothic" charset="0"/>
            </a:endParaRPr>
          </a:p>
          <a:p>
            <a:pPr lvl="1"/>
            <a:r>
              <a:rPr lang="en-US" sz="2000" dirty="0" smtClean="0">
                <a:solidFill>
                  <a:srgbClr val="000000"/>
                </a:solidFill>
                <a:latin typeface="Arial" charset="0"/>
                <a:ea typeface="MS PGothic" charset="0"/>
              </a:rPr>
              <a:t>Call The </a:t>
            </a:r>
            <a:r>
              <a:rPr lang="en-US" sz="2000" dirty="0">
                <a:solidFill>
                  <a:srgbClr val="000000"/>
                </a:solidFill>
                <a:latin typeface="Arial" charset="0"/>
                <a:ea typeface="MS PGothic" charset="0"/>
              </a:rPr>
              <a:t>mixed variables (</a:t>
            </a:r>
            <a:r>
              <a:rPr lang="en-US" sz="2000" dirty="0" err="1">
                <a:solidFill>
                  <a:srgbClr val="000000"/>
                </a:solidFill>
                <a:latin typeface="Arial" charset="0"/>
                <a:ea typeface="MS PGothic" charset="0"/>
              </a:rPr>
              <a:t>yyn,yny</a:t>
            </a:r>
            <a:r>
              <a:rPr lang="en-US" sz="2000" dirty="0">
                <a:solidFill>
                  <a:srgbClr val="000000"/>
                </a:solidFill>
                <a:latin typeface="Arial" charset="0"/>
                <a:ea typeface="MS PGothic" charset="0"/>
              </a:rPr>
              <a:t>,…) case B.</a:t>
            </a:r>
          </a:p>
          <a:p>
            <a:r>
              <a:rPr lang="en-US" sz="2200" dirty="0">
                <a:solidFill>
                  <a:srgbClr val="000000"/>
                </a:solidFill>
                <a:latin typeface="Arial" charset="0"/>
                <a:ea typeface="MS PGothic" charset="0"/>
              </a:rPr>
              <a:t>For A particles, what is average over all 9 settings </a:t>
            </a:r>
            <a:r>
              <a:rPr lang="en-US" sz="2200" dirty="0" smtClean="0">
                <a:solidFill>
                  <a:srgbClr val="000000"/>
                </a:solidFill>
                <a:latin typeface="Arial" charset="0"/>
                <a:ea typeface="MS PGothic" charset="0"/>
              </a:rPr>
              <a:t>?  (100%)</a:t>
            </a:r>
            <a:endParaRPr lang="en-US" sz="2200" dirty="0">
              <a:solidFill>
                <a:srgbClr val="000000"/>
              </a:solidFill>
              <a:latin typeface="Arial" charset="0"/>
              <a:ea typeface="MS PGothic" charset="0"/>
            </a:endParaRPr>
          </a:p>
          <a:p>
            <a:r>
              <a:rPr lang="en-US" sz="2200" dirty="0">
                <a:solidFill>
                  <a:srgbClr val="000000"/>
                </a:solidFill>
                <a:latin typeface="Arial" charset="0"/>
                <a:ea typeface="MS PGothic" charset="0"/>
              </a:rPr>
              <a:t>For B particles, what is average over all 9 settings</a:t>
            </a:r>
            <a:r>
              <a:rPr lang="en-US" sz="2200" dirty="0" smtClean="0">
                <a:solidFill>
                  <a:srgbClr val="000000"/>
                </a:solidFill>
                <a:latin typeface="Arial" charset="0"/>
                <a:ea typeface="MS PGothic" charset="0"/>
              </a:rPr>
              <a:t>?  (55.5%)</a:t>
            </a:r>
            <a:endParaRPr lang="en-US" sz="2200" dirty="0">
              <a:solidFill>
                <a:srgbClr val="000000"/>
              </a:solidFill>
              <a:latin typeface="Arial" charset="0"/>
              <a:ea typeface="MS PGothic" charset="0"/>
            </a:endParaRPr>
          </a:p>
          <a:p>
            <a:pPr>
              <a:buFontTx/>
              <a:buNone/>
            </a:pPr>
            <a:r>
              <a:rPr lang="en-US" sz="2200" dirty="0">
                <a:solidFill>
                  <a:srgbClr val="FF0000"/>
                </a:solidFill>
                <a:latin typeface="Arial" charset="0"/>
                <a:ea typeface="MS PGothic" charset="0"/>
              </a:rPr>
              <a:t>How can we choose A or B to satisfy #2? </a:t>
            </a:r>
          </a:p>
        </p:txBody>
      </p:sp>
    </p:spTree>
    <p:extLst>
      <p:ext uri="{BB962C8B-B14F-4D97-AF65-F5344CB8AC3E}">
        <p14:creationId xmlns:p14="http://schemas.microsoft.com/office/powerpoint/2010/main" val="249997827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a:xfrm>
            <a:off x="685800" y="228600"/>
            <a:ext cx="7772400" cy="685800"/>
          </a:xfrm>
        </p:spPr>
        <p:txBody>
          <a:bodyPr/>
          <a:lstStyle/>
          <a:p>
            <a:pPr eaLnBrk="1" hangingPunct="1"/>
            <a:r>
              <a:rPr lang="en-US" sz="3600">
                <a:solidFill>
                  <a:srgbClr val="800000"/>
                </a:solidFill>
                <a:latin typeface="Helvetica" charset="0"/>
                <a:ea typeface="MS PGothic" charset="0"/>
              </a:rPr>
              <a:t>We assumed</a:t>
            </a:r>
          </a:p>
        </p:txBody>
      </p:sp>
      <p:sp>
        <p:nvSpPr>
          <p:cNvPr id="19458" name="Rectangle 3"/>
          <p:cNvSpPr>
            <a:spLocks noGrp="1" noChangeArrowheads="1"/>
          </p:cNvSpPr>
          <p:nvPr>
            <p:ph type="body" idx="1"/>
          </p:nvPr>
        </p:nvSpPr>
        <p:spPr>
          <a:xfrm>
            <a:off x="-533400" y="990600"/>
            <a:ext cx="9677400" cy="5105400"/>
          </a:xfrm>
        </p:spPr>
        <p:txBody>
          <a:bodyPr/>
          <a:lstStyle/>
          <a:p>
            <a:pPr lvl="2" eaLnBrk="1" hangingPunct="1">
              <a:lnSpc>
                <a:spcPct val="90000"/>
              </a:lnSpc>
              <a:spcBef>
                <a:spcPts val="1200"/>
              </a:spcBef>
            </a:pPr>
            <a:r>
              <a:rPr lang="en-US" sz="2000" u="sng">
                <a:solidFill>
                  <a:srgbClr val="0000FF"/>
                </a:solidFill>
                <a:latin typeface="Helvetica" charset="0"/>
                <a:ea typeface="MS PGothic" charset="0"/>
              </a:rPr>
              <a:t>Realism</a:t>
            </a:r>
            <a:r>
              <a:rPr lang="en-US" sz="2000">
                <a:solidFill>
                  <a:srgbClr val="0000FF"/>
                </a:solidFill>
                <a:latin typeface="Helvetica" charset="0"/>
                <a:ea typeface="MS PGothic" charset="0"/>
              </a:rPr>
              <a:t>.</a:t>
            </a:r>
            <a:r>
              <a:rPr lang="en-US" sz="2000">
                <a:latin typeface="Helvetica" charset="0"/>
                <a:ea typeface="MS PGothic" charset="0"/>
              </a:rPr>
              <a:t> Not that the world must be deterministic, but only that those aspects of it which can be predicted perfectly are determined by some element of reality. You can predict the result on any particle by making the corresponding measurement on its partner.</a:t>
            </a:r>
          </a:p>
          <a:p>
            <a:pPr lvl="3" eaLnBrk="1" hangingPunct="1">
              <a:lnSpc>
                <a:spcPct val="90000"/>
              </a:lnSpc>
              <a:spcBef>
                <a:spcPts val="1200"/>
              </a:spcBef>
            </a:pPr>
            <a:r>
              <a:rPr lang="en-US" sz="1800">
                <a:latin typeface="Helvetica" charset="0"/>
                <a:ea typeface="MS PGothic" charset="0"/>
              </a:rPr>
              <a:t>"If, without in any way disturbing a system, we can predict with certainty (</a:t>
            </a:r>
            <a:r>
              <a:rPr lang="en-US" sz="1800" i="1">
                <a:latin typeface="Helvetica" charset="0"/>
                <a:ea typeface="MS PGothic" charset="0"/>
              </a:rPr>
              <a:t>i.e.</a:t>
            </a:r>
            <a:r>
              <a:rPr lang="en-US" sz="1800">
                <a:latin typeface="Helvetica" charset="0"/>
                <a:ea typeface="MS PGothic" charset="0"/>
              </a:rPr>
              <a:t>, probability equal to unity) the value of a physical quantity, then there exists an element of physical reality corresponding to this physical quantity."  (Einstein, Podolsky, Rosen, 1935)</a:t>
            </a:r>
            <a:endParaRPr lang="en-US" sz="1800" u="sng">
              <a:latin typeface="Helvetica" charset="0"/>
              <a:ea typeface="MS PGothic" charset="0"/>
            </a:endParaRPr>
          </a:p>
          <a:p>
            <a:pPr lvl="2" eaLnBrk="1" hangingPunct="1">
              <a:lnSpc>
                <a:spcPct val="90000"/>
              </a:lnSpc>
              <a:spcBef>
                <a:spcPts val="1200"/>
              </a:spcBef>
            </a:pPr>
            <a:r>
              <a:rPr lang="en-US" sz="2000" u="sng">
                <a:solidFill>
                  <a:srgbClr val="0000FF"/>
                </a:solidFill>
                <a:latin typeface="Helvetica" charset="0"/>
                <a:ea typeface="MS PGothic" charset="0"/>
              </a:rPr>
              <a:t>Local causality</a:t>
            </a:r>
            <a:r>
              <a:rPr lang="en-US" sz="2000">
                <a:latin typeface="Helvetica" charset="0"/>
                <a:ea typeface="MS PGothic" charset="0"/>
              </a:rPr>
              <a:t>.  The value of a property possessed by an isolated system cannot be affected by any operations carried out at a sufficient (</a:t>
            </a:r>
            <a:r>
              <a:rPr lang="en-US" sz="2000" i="1">
                <a:latin typeface="Helvetica" charset="0"/>
                <a:ea typeface="MS PGothic" charset="0"/>
              </a:rPr>
              <a:t>i.e.</a:t>
            </a:r>
            <a:r>
              <a:rPr lang="en-US" sz="2000">
                <a:latin typeface="Helvetica" charset="0"/>
                <a:ea typeface="MS PGothic" charset="0"/>
              </a:rPr>
              <a:t>, spacelike) separation from it.</a:t>
            </a:r>
          </a:p>
          <a:p>
            <a:pPr lvl="2" eaLnBrk="1" hangingPunct="1">
              <a:lnSpc>
                <a:spcPct val="90000"/>
              </a:lnSpc>
              <a:spcBef>
                <a:spcPts val="1200"/>
              </a:spcBef>
            </a:pPr>
            <a:r>
              <a:rPr lang="en-US" sz="2000" u="sng">
                <a:solidFill>
                  <a:srgbClr val="0000FF"/>
                </a:solidFill>
                <a:latin typeface="Helvetica" charset="0"/>
                <a:ea typeface="MS PGothic" charset="0"/>
              </a:rPr>
              <a:t>Induction</a:t>
            </a:r>
            <a:r>
              <a:rPr lang="en-US" sz="2000">
                <a:latin typeface="Helvetica" charset="0"/>
                <a:ea typeface="MS PGothic" charset="0"/>
              </a:rPr>
              <a:t>. (no conspiracies) The unmeasured values (chosen by random quantum processes) are not statistically different from the measured values. The properties of an ensemble are defined completely by the preparation conditions.  In particular, the distribution of </a:t>
            </a:r>
            <a:r>
              <a:rPr lang="en-US" sz="2000">
                <a:latin typeface="Arial" charset="0"/>
                <a:ea typeface="MS PGothic" charset="0"/>
              </a:rPr>
              <a:t>“</a:t>
            </a:r>
            <a:r>
              <a:rPr lang="en-US" altLang="ja-JP" sz="2000">
                <a:latin typeface="Helvetica" charset="0"/>
                <a:ea typeface="MS PGothic" charset="0"/>
              </a:rPr>
              <a:t>possessed values</a:t>
            </a:r>
            <a:r>
              <a:rPr lang="ja-JP" altLang="en-US" sz="2000">
                <a:latin typeface="Arial" charset="0"/>
                <a:ea typeface="MS PGothic" charset="0"/>
              </a:rPr>
              <a:t>”</a:t>
            </a:r>
            <a:r>
              <a:rPr lang="en-US" altLang="ja-JP" sz="2000">
                <a:latin typeface="Helvetica" charset="0"/>
                <a:ea typeface="MS PGothic" charset="0"/>
              </a:rPr>
              <a:t> of a variable for the subensemble which we actually measure is identical to the distribution for the complete ensemble. (random sampling)</a:t>
            </a:r>
          </a:p>
          <a:p>
            <a:pPr lvl="2" eaLnBrk="1" hangingPunct="1">
              <a:lnSpc>
                <a:spcPct val="90000"/>
              </a:lnSpc>
              <a:spcBef>
                <a:spcPts val="1200"/>
              </a:spcBef>
              <a:buFontTx/>
              <a:buNone/>
            </a:pPr>
            <a:r>
              <a:rPr lang="en-US" sz="2000" u="sng">
                <a:latin typeface="Helvetica" charset="0"/>
                <a:ea typeface="MS PGothic" charset="0"/>
              </a:rPr>
              <a:t>Which one are you willing to give up</a:t>
            </a:r>
            <a:r>
              <a:rPr lang="en-US" sz="2000">
                <a:latin typeface="Helvetica" charset="0"/>
                <a:ea typeface="MS PGothic" charset="0"/>
              </a:rPr>
              <a:t>?</a:t>
            </a:r>
          </a:p>
          <a:p>
            <a:pPr eaLnBrk="1" hangingPunct="1">
              <a:lnSpc>
                <a:spcPct val="90000"/>
              </a:lnSpc>
              <a:buFontTx/>
              <a:buNone/>
            </a:pPr>
            <a:endParaRPr lang="en-US" sz="2800">
              <a:latin typeface="Arial" charset="0"/>
              <a:ea typeface="MS PGothic" charset="0"/>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MS PGothic"/>
        <a:cs typeface=""/>
      </a:majorFont>
      <a:minorFont>
        <a:latin typeface="Arial"/>
        <a:ea typeface="MS P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200</TotalTime>
  <Words>1807</Words>
  <Application>Microsoft Macintosh PowerPoint</Application>
  <PresentationFormat>On-screen Show (4:3)</PresentationFormat>
  <Paragraphs>100</Paragraphs>
  <Slides>13</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5" baseType="lpstr">
      <vt:lpstr>Blank Presentation</vt:lpstr>
      <vt:lpstr>Document</vt:lpstr>
      <vt:lpstr>The quantum world is stranger than we can imagine</vt:lpstr>
      <vt:lpstr>A story</vt:lpstr>
      <vt:lpstr>Ask couples</vt:lpstr>
      <vt:lpstr>Whoops</vt:lpstr>
      <vt:lpstr>Science Fiction?</vt:lpstr>
      <vt:lpstr>Tell the same story about particles</vt:lpstr>
      <vt:lpstr>Proof of Bell’s theorem</vt:lpstr>
      <vt:lpstr>Proof of Bell’s theorem</vt:lpstr>
      <vt:lpstr>We assumed</vt:lpstr>
      <vt:lpstr>Loopholes?</vt:lpstr>
      <vt:lpstr>Does the problem lie with probabilities?</vt:lpstr>
      <vt:lpstr>The new parable</vt:lpstr>
      <vt:lpstr>Three-particle results</vt:lpstr>
    </vt:vector>
  </TitlesOfParts>
  <Company>UIUC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stranger than we can imagine</dc:title>
  <dc:creator>Michael Weissman</dc:creator>
  <cp:lastModifiedBy>David Ceperley</cp:lastModifiedBy>
  <cp:revision>24</cp:revision>
  <cp:lastPrinted>2014-03-20T16:51:45Z</cp:lastPrinted>
  <dcterms:created xsi:type="dcterms:W3CDTF">2013-08-08T15:37:04Z</dcterms:created>
  <dcterms:modified xsi:type="dcterms:W3CDTF">2015-03-19T17:06:52Z</dcterms:modified>
</cp:coreProperties>
</file>