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4" r:id="rId3"/>
    <p:sldId id="265" r:id="rId4"/>
    <p:sldId id="266" r:id="rId5"/>
    <p:sldId id="257" r:id="rId6"/>
    <p:sldId id="258" r:id="rId7"/>
    <p:sldId id="259" r:id="rId8"/>
    <p:sldId id="260" r:id="rId9"/>
    <p:sldId id="261" r:id="rId10"/>
    <p:sldId id="262" r:id="rId11"/>
    <p:sldId id="263" r:id="rId12"/>
    <p:sldId id="268" r:id="rId13"/>
    <p:sldId id="269" r:id="rId14"/>
    <p:sldId id="270"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0" d="100"/>
          <a:sy n="100" d="100"/>
        </p:scale>
        <p:origin x="-872" y="-67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printerSettings" Target="printerSettings/printerSettings1.bin"/><Relationship Id="rId17" Type="http://schemas.openxmlformats.org/officeDocument/2006/relationships/presProps" Target="presProps.xml"/><Relationship Id="rId18" Type="http://schemas.openxmlformats.org/officeDocument/2006/relationships/viewProps" Target="viewProps.xml"/><Relationship Id="rId19" Type="http://schemas.openxmlformats.org/officeDocument/2006/relationships/theme" Target="theme/theme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E32FD79-0B1E-4B5E-BE2A-40082CCFFC10}" type="datetimeFigureOut">
              <a:rPr lang="en-US" smtClean="0"/>
              <a:pPr/>
              <a:t>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A78A1AF-F044-4341-B662-EF067D1A301C}" type="slidenum">
              <a:rPr lang="en-US" smtClean="0"/>
              <a:pPr/>
              <a:t>‹#›</a:t>
            </a:fld>
            <a:endParaRPr lang="en-US"/>
          </a:p>
        </p:txBody>
      </p:sp>
    </p:spTree>
    <p:extLst>
      <p:ext uri="{BB962C8B-B14F-4D97-AF65-F5344CB8AC3E}">
        <p14:creationId xmlns:p14="http://schemas.microsoft.com/office/powerpoint/2010/main" val="36542116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E32FD79-0B1E-4B5E-BE2A-40082CCFFC10}" type="datetimeFigureOut">
              <a:rPr lang="en-US" smtClean="0"/>
              <a:pPr/>
              <a:t>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A78A1AF-F044-4341-B662-EF067D1A301C}" type="slidenum">
              <a:rPr lang="en-US" smtClean="0"/>
              <a:pPr/>
              <a:t>‹#›</a:t>
            </a:fld>
            <a:endParaRPr lang="en-US"/>
          </a:p>
        </p:txBody>
      </p:sp>
    </p:spTree>
    <p:extLst>
      <p:ext uri="{BB962C8B-B14F-4D97-AF65-F5344CB8AC3E}">
        <p14:creationId xmlns:p14="http://schemas.microsoft.com/office/powerpoint/2010/main" val="18349749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E32FD79-0B1E-4B5E-BE2A-40082CCFFC10}" type="datetimeFigureOut">
              <a:rPr lang="en-US" smtClean="0"/>
              <a:pPr/>
              <a:t>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A78A1AF-F044-4341-B662-EF067D1A301C}" type="slidenum">
              <a:rPr lang="en-US" smtClean="0"/>
              <a:pPr/>
              <a:t>‹#›</a:t>
            </a:fld>
            <a:endParaRPr lang="en-US"/>
          </a:p>
        </p:txBody>
      </p:sp>
    </p:spTree>
    <p:extLst>
      <p:ext uri="{BB962C8B-B14F-4D97-AF65-F5344CB8AC3E}">
        <p14:creationId xmlns:p14="http://schemas.microsoft.com/office/powerpoint/2010/main" val="16627416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E32FD79-0B1E-4B5E-BE2A-40082CCFFC10}" type="datetimeFigureOut">
              <a:rPr lang="en-US" smtClean="0"/>
              <a:pPr/>
              <a:t>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A78A1AF-F044-4341-B662-EF067D1A301C}" type="slidenum">
              <a:rPr lang="en-US" smtClean="0"/>
              <a:pPr/>
              <a:t>‹#›</a:t>
            </a:fld>
            <a:endParaRPr lang="en-US"/>
          </a:p>
        </p:txBody>
      </p:sp>
    </p:spTree>
    <p:extLst>
      <p:ext uri="{BB962C8B-B14F-4D97-AF65-F5344CB8AC3E}">
        <p14:creationId xmlns:p14="http://schemas.microsoft.com/office/powerpoint/2010/main" val="13493715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E32FD79-0B1E-4B5E-BE2A-40082CCFFC10}" type="datetimeFigureOut">
              <a:rPr lang="en-US" smtClean="0"/>
              <a:pPr/>
              <a:t>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A78A1AF-F044-4341-B662-EF067D1A301C}" type="slidenum">
              <a:rPr lang="en-US" smtClean="0"/>
              <a:pPr/>
              <a:t>‹#›</a:t>
            </a:fld>
            <a:endParaRPr lang="en-US"/>
          </a:p>
        </p:txBody>
      </p:sp>
    </p:spTree>
    <p:extLst>
      <p:ext uri="{BB962C8B-B14F-4D97-AF65-F5344CB8AC3E}">
        <p14:creationId xmlns:p14="http://schemas.microsoft.com/office/powerpoint/2010/main" val="10622990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E32FD79-0B1E-4B5E-BE2A-40082CCFFC10}" type="datetimeFigureOut">
              <a:rPr lang="en-US" smtClean="0"/>
              <a:pPr/>
              <a:t>3/20/15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A78A1AF-F044-4341-B662-EF067D1A301C}" type="slidenum">
              <a:rPr lang="en-US" smtClean="0"/>
              <a:pPr/>
              <a:t>‹#›</a:t>
            </a:fld>
            <a:endParaRPr lang="en-US"/>
          </a:p>
        </p:txBody>
      </p:sp>
    </p:spTree>
    <p:extLst>
      <p:ext uri="{BB962C8B-B14F-4D97-AF65-F5344CB8AC3E}">
        <p14:creationId xmlns:p14="http://schemas.microsoft.com/office/powerpoint/2010/main" val="15274556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E32FD79-0B1E-4B5E-BE2A-40082CCFFC10}" type="datetimeFigureOut">
              <a:rPr lang="en-US" smtClean="0"/>
              <a:pPr/>
              <a:t>3/20/15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A78A1AF-F044-4341-B662-EF067D1A301C}" type="slidenum">
              <a:rPr lang="en-US" smtClean="0"/>
              <a:pPr/>
              <a:t>‹#›</a:t>
            </a:fld>
            <a:endParaRPr lang="en-US"/>
          </a:p>
        </p:txBody>
      </p:sp>
    </p:spTree>
    <p:extLst>
      <p:ext uri="{BB962C8B-B14F-4D97-AF65-F5344CB8AC3E}">
        <p14:creationId xmlns:p14="http://schemas.microsoft.com/office/powerpoint/2010/main" val="8631033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E32FD79-0B1E-4B5E-BE2A-40082CCFFC10}" type="datetimeFigureOut">
              <a:rPr lang="en-US" smtClean="0"/>
              <a:pPr/>
              <a:t>3/20/15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A78A1AF-F044-4341-B662-EF067D1A301C}" type="slidenum">
              <a:rPr lang="en-US" smtClean="0"/>
              <a:pPr/>
              <a:t>‹#›</a:t>
            </a:fld>
            <a:endParaRPr lang="en-US"/>
          </a:p>
        </p:txBody>
      </p:sp>
    </p:spTree>
    <p:extLst>
      <p:ext uri="{BB962C8B-B14F-4D97-AF65-F5344CB8AC3E}">
        <p14:creationId xmlns:p14="http://schemas.microsoft.com/office/powerpoint/2010/main" val="4182132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E32FD79-0B1E-4B5E-BE2A-40082CCFFC10}" type="datetimeFigureOut">
              <a:rPr lang="en-US" smtClean="0"/>
              <a:pPr/>
              <a:t>3/20/15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A78A1AF-F044-4341-B662-EF067D1A301C}" type="slidenum">
              <a:rPr lang="en-US" smtClean="0"/>
              <a:pPr/>
              <a:t>‹#›</a:t>
            </a:fld>
            <a:endParaRPr lang="en-US"/>
          </a:p>
        </p:txBody>
      </p:sp>
    </p:spTree>
    <p:extLst>
      <p:ext uri="{BB962C8B-B14F-4D97-AF65-F5344CB8AC3E}">
        <p14:creationId xmlns:p14="http://schemas.microsoft.com/office/powerpoint/2010/main" val="37338974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E32FD79-0B1E-4B5E-BE2A-40082CCFFC10}" type="datetimeFigureOut">
              <a:rPr lang="en-US" smtClean="0"/>
              <a:pPr/>
              <a:t>3/20/15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A78A1AF-F044-4341-B662-EF067D1A301C}" type="slidenum">
              <a:rPr lang="en-US" smtClean="0"/>
              <a:pPr/>
              <a:t>‹#›</a:t>
            </a:fld>
            <a:endParaRPr lang="en-US"/>
          </a:p>
        </p:txBody>
      </p:sp>
    </p:spTree>
    <p:extLst>
      <p:ext uri="{BB962C8B-B14F-4D97-AF65-F5344CB8AC3E}">
        <p14:creationId xmlns:p14="http://schemas.microsoft.com/office/powerpoint/2010/main" val="2837876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E32FD79-0B1E-4B5E-BE2A-40082CCFFC10}" type="datetimeFigureOut">
              <a:rPr lang="en-US" smtClean="0"/>
              <a:pPr/>
              <a:t>3/20/15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A78A1AF-F044-4341-B662-EF067D1A301C}" type="slidenum">
              <a:rPr lang="en-US" smtClean="0"/>
              <a:pPr/>
              <a:t>‹#›</a:t>
            </a:fld>
            <a:endParaRPr lang="en-US"/>
          </a:p>
        </p:txBody>
      </p:sp>
    </p:spTree>
    <p:extLst>
      <p:ext uri="{BB962C8B-B14F-4D97-AF65-F5344CB8AC3E}">
        <p14:creationId xmlns:p14="http://schemas.microsoft.com/office/powerpoint/2010/main" val="3689973468"/>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E32FD79-0B1E-4B5E-BE2A-40082CCFFC10}" type="datetimeFigureOut">
              <a:rPr lang="en-US" smtClean="0"/>
              <a:pPr/>
              <a:t>3/20/15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A78A1AF-F044-4341-B662-EF067D1A301C}" type="slidenum">
              <a:rPr lang="en-US" smtClean="0"/>
              <a:pPr/>
              <a:t>‹#›</a:t>
            </a:fld>
            <a:endParaRPr lang="en-US"/>
          </a:p>
        </p:txBody>
      </p:sp>
    </p:spTree>
    <p:extLst>
      <p:ext uri="{BB962C8B-B14F-4D97-AF65-F5344CB8AC3E}">
        <p14:creationId xmlns:p14="http://schemas.microsoft.com/office/powerpoint/2010/main" val="23211826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4" Type="http://schemas.openxmlformats.org/officeDocument/2006/relationships/image" Target="../media/image3.png"/><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png"/><Relationship Id="rId3" Type="http://schemas.openxmlformats.org/officeDocument/2006/relationships/image" Target="../media/image5.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6.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457200"/>
            <a:ext cx="7772400" cy="1470025"/>
          </a:xfrm>
        </p:spPr>
        <p:txBody>
          <a:bodyPr>
            <a:noAutofit/>
          </a:bodyPr>
          <a:lstStyle/>
          <a:p>
            <a:pPr lvl="0"/>
            <a:r>
              <a:rPr lang="en-US" sz="3600" dirty="0">
                <a:solidFill>
                  <a:schemeClr val="accent2"/>
                </a:solidFill>
              </a:rPr>
              <a:t>Return to measurement</a:t>
            </a:r>
            <a:br>
              <a:rPr lang="en-US" sz="3600" dirty="0">
                <a:solidFill>
                  <a:schemeClr val="accent2"/>
                </a:solidFill>
              </a:rPr>
            </a:br>
            <a:r>
              <a:rPr lang="en-US" sz="3600" dirty="0">
                <a:solidFill>
                  <a:schemeClr val="accent2"/>
                </a:solidFill>
              </a:rPr>
              <a:t>A closer look at various </a:t>
            </a:r>
            <a:r>
              <a:rPr lang="en-US" sz="3600" dirty="0" smtClean="0">
                <a:solidFill>
                  <a:schemeClr val="accent2"/>
                </a:solidFill>
              </a:rPr>
              <a:t>resolutions</a:t>
            </a:r>
            <a:br>
              <a:rPr lang="en-US" sz="3600" dirty="0" smtClean="0">
                <a:solidFill>
                  <a:schemeClr val="accent2"/>
                </a:solidFill>
              </a:rPr>
            </a:br>
            <a:r>
              <a:rPr lang="en-US" sz="2400" dirty="0" smtClean="0">
                <a:solidFill>
                  <a:srgbClr val="FF0000"/>
                </a:solidFill>
              </a:rPr>
              <a:t>NOTE: the quiz will not cover “measurement”</a:t>
            </a:r>
            <a:r>
              <a:rPr lang="en-US" sz="2400" dirty="0">
                <a:solidFill>
                  <a:srgbClr val="FF0000"/>
                </a:solidFill>
              </a:rPr>
              <a:t/>
            </a:r>
            <a:br>
              <a:rPr lang="en-US" sz="2400" dirty="0">
                <a:solidFill>
                  <a:srgbClr val="FF0000"/>
                </a:solidFill>
              </a:rPr>
            </a:br>
            <a:endParaRPr lang="en-US" sz="2400" dirty="0">
              <a:solidFill>
                <a:srgbClr val="FF0000"/>
              </a:solidFill>
            </a:endParaRPr>
          </a:p>
        </p:txBody>
      </p:sp>
      <p:sp>
        <p:nvSpPr>
          <p:cNvPr id="3" name="Subtitle 2"/>
          <p:cNvSpPr>
            <a:spLocks noGrp="1"/>
          </p:cNvSpPr>
          <p:nvPr>
            <p:ph type="subTitle" idx="1"/>
          </p:nvPr>
        </p:nvSpPr>
        <p:spPr>
          <a:xfrm>
            <a:off x="304800" y="2286000"/>
            <a:ext cx="8610600" cy="3505200"/>
          </a:xfrm>
        </p:spPr>
        <p:txBody>
          <a:bodyPr>
            <a:normAutofit lnSpcReduction="10000"/>
          </a:bodyPr>
          <a:lstStyle/>
          <a:p>
            <a:pPr algn="l"/>
            <a:r>
              <a:rPr lang="en-US" dirty="0">
                <a:solidFill>
                  <a:schemeClr val="tx1"/>
                </a:solidFill>
              </a:rPr>
              <a:t>How to go from a deterministic theory with superimposed possibilities to a random single experience is known as the ‘measurement problem’.</a:t>
            </a:r>
          </a:p>
          <a:p>
            <a:pPr algn="l"/>
            <a:r>
              <a:rPr lang="en-US" dirty="0">
                <a:solidFill>
                  <a:schemeClr val="tx1"/>
                </a:solidFill>
              </a:rPr>
              <a:t> </a:t>
            </a:r>
          </a:p>
          <a:p>
            <a:pPr algn="l"/>
            <a:r>
              <a:rPr lang="en-US" dirty="0">
                <a:solidFill>
                  <a:schemeClr val="tx1"/>
                </a:solidFill>
              </a:rPr>
              <a:t>There are a variety of ideas about how to deal with it- </a:t>
            </a:r>
            <a:r>
              <a:rPr lang="en-US" dirty="0" smtClean="0">
                <a:solidFill>
                  <a:schemeClr val="tx1"/>
                </a:solidFill>
              </a:rPr>
              <a:t>none really satisfactory.</a:t>
            </a:r>
            <a:endParaRPr lang="en-US" dirty="0">
              <a:solidFill>
                <a:schemeClr val="tx1"/>
              </a:solidFill>
            </a:endParaRPr>
          </a:p>
          <a:p>
            <a:endParaRPr lang="en-US" dirty="0">
              <a:solidFill>
                <a:schemeClr val="tx1"/>
              </a:solidFill>
            </a:endParaRPr>
          </a:p>
        </p:txBody>
      </p:sp>
    </p:spTree>
    <p:extLst>
      <p:ext uri="{BB962C8B-B14F-4D97-AF65-F5344CB8AC3E}">
        <p14:creationId xmlns:p14="http://schemas.microsoft.com/office/powerpoint/2010/main" val="3316558598"/>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685800"/>
          </a:xfrm>
        </p:spPr>
        <p:txBody>
          <a:bodyPr>
            <a:normAutofit/>
          </a:bodyPr>
          <a:lstStyle/>
          <a:p>
            <a:r>
              <a:rPr lang="en-US" sz="3600" dirty="0" err="1">
                <a:solidFill>
                  <a:srgbClr val="C0504D"/>
                </a:solidFill>
              </a:rPr>
              <a:t>Mentalism</a:t>
            </a:r>
            <a:endParaRPr lang="en-US" sz="3600" dirty="0">
              <a:solidFill>
                <a:srgbClr val="C0504D"/>
              </a:solidFill>
            </a:endParaRPr>
          </a:p>
        </p:txBody>
      </p:sp>
      <p:sp>
        <p:nvSpPr>
          <p:cNvPr id="3" name="Content Placeholder 2"/>
          <p:cNvSpPr>
            <a:spLocks noGrp="1"/>
          </p:cNvSpPr>
          <p:nvPr>
            <p:ph idx="1"/>
          </p:nvPr>
        </p:nvSpPr>
        <p:spPr>
          <a:xfrm>
            <a:off x="0" y="914400"/>
            <a:ext cx="9144000" cy="5638800"/>
          </a:xfrm>
        </p:spPr>
        <p:txBody>
          <a:bodyPr>
            <a:normAutofit fontScale="70000" lnSpcReduction="20000"/>
          </a:bodyPr>
          <a:lstStyle/>
          <a:p>
            <a:pPr marL="0" indent="0">
              <a:buNone/>
            </a:pPr>
            <a:r>
              <a:rPr lang="en-US" dirty="0"/>
              <a:t>Proposed by von Neumann and advocated by Wigner, among others, especially pop-journalists.  There is something special about consciousness.  It lies beyond the laws of physics as usually understood.  E.g. </a:t>
            </a:r>
            <a:r>
              <a:rPr lang="en-US" dirty="0" err="1"/>
              <a:t>Mermin</a:t>
            </a:r>
            <a:r>
              <a:rPr lang="en-US" dirty="0"/>
              <a:t>: "Physical reality is narrower than what is real to the conscious mind." </a:t>
            </a:r>
          </a:p>
          <a:p>
            <a:r>
              <a:rPr lang="en-US" dirty="0"/>
              <a:t>Human observation collapses the wave function, so a superposition is never observed.</a:t>
            </a:r>
          </a:p>
          <a:p>
            <a:r>
              <a:rPr lang="en-US" dirty="0"/>
              <a:t>This is a bit hard to argue with since (shades of Berkeley) we don't have much access to a world devoid of consciousness.</a:t>
            </a:r>
          </a:p>
          <a:p>
            <a:r>
              <a:rPr lang="en-US" dirty="0"/>
              <a:t>However, there are some serious difficulties:</a:t>
            </a:r>
          </a:p>
          <a:p>
            <a:r>
              <a:rPr lang="en-US" dirty="0"/>
              <a:t>The whole proposal requires putting people at the center of the existence of the universe. How does that square with everything else we know, e.g. evolution? The world we see shows overwhelming evidence of having once been free of consciousness. Were the laws of physics entirely different then? Who (bacterium, amoeba, monkey, Wigner,…) was finally conscious enough to collapse the wave function and make positions, </a:t>
            </a:r>
            <a:r>
              <a:rPr lang="en-US" dirty="0" err="1"/>
              <a:t>etc</a:t>
            </a:r>
            <a:r>
              <a:rPr lang="en-US" dirty="0"/>
              <a:t> of particles exist? Just how did Wigner get there before anything had positions?</a:t>
            </a:r>
          </a:p>
          <a:p>
            <a:r>
              <a:rPr lang="en-US" dirty="0"/>
              <a:t>There is NO evidence that consciousness plays some role distinct from any other phenomena involving macroscopic masses and times</a:t>
            </a:r>
            <a:r>
              <a:rPr lang="en-US" dirty="0" smtClean="0"/>
              <a:t>.</a:t>
            </a:r>
            <a:endParaRPr lang="en-US" dirty="0"/>
          </a:p>
        </p:txBody>
      </p:sp>
    </p:spTree>
    <p:extLst>
      <p:ext uri="{BB962C8B-B14F-4D97-AF65-F5344CB8AC3E}">
        <p14:creationId xmlns:p14="http://schemas.microsoft.com/office/powerpoint/2010/main" val="2643957102"/>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685800"/>
          </a:xfrm>
        </p:spPr>
        <p:txBody>
          <a:bodyPr>
            <a:normAutofit/>
          </a:bodyPr>
          <a:lstStyle/>
          <a:p>
            <a:r>
              <a:rPr lang="en-US" sz="3600" u="sng" dirty="0" err="1">
                <a:solidFill>
                  <a:srgbClr val="C0504D"/>
                </a:solidFill>
              </a:rPr>
              <a:t>Mentalism</a:t>
            </a:r>
            <a:r>
              <a:rPr lang="en-US" sz="3600" dirty="0">
                <a:solidFill>
                  <a:srgbClr val="C0504D"/>
                </a:solidFill>
              </a:rPr>
              <a:t> (cont</a:t>
            </a:r>
            <a:r>
              <a:rPr lang="en-US" sz="3600" dirty="0" smtClean="0">
                <a:solidFill>
                  <a:srgbClr val="C0504D"/>
                </a:solidFill>
              </a:rPr>
              <a:t>.)</a:t>
            </a:r>
            <a:endParaRPr lang="en-US" sz="3600" dirty="0">
              <a:solidFill>
                <a:srgbClr val="C0504D"/>
              </a:solidFill>
            </a:endParaRPr>
          </a:p>
        </p:txBody>
      </p:sp>
      <p:sp>
        <p:nvSpPr>
          <p:cNvPr id="3" name="Content Placeholder 2"/>
          <p:cNvSpPr>
            <a:spLocks noGrp="1"/>
          </p:cNvSpPr>
          <p:nvPr>
            <p:ph idx="1"/>
          </p:nvPr>
        </p:nvSpPr>
        <p:spPr>
          <a:xfrm>
            <a:off x="0" y="762000"/>
            <a:ext cx="9144000" cy="6096000"/>
          </a:xfrm>
        </p:spPr>
        <p:txBody>
          <a:bodyPr>
            <a:normAutofit lnSpcReduction="10000"/>
          </a:bodyPr>
          <a:lstStyle/>
          <a:p>
            <a:r>
              <a:rPr lang="en-US" sz="2000" dirty="0" err="1"/>
              <a:t>Mermin's</a:t>
            </a:r>
            <a:r>
              <a:rPr lang="en-US" sz="2000" dirty="0"/>
              <a:t> form (not exactly collapse):</a:t>
            </a:r>
          </a:p>
          <a:p>
            <a:pPr lvl="1"/>
            <a:r>
              <a:rPr lang="en-US" sz="2000" dirty="0"/>
              <a:t>"The problem of consciousness is an even harder problem than the problem of interpreting quantum </a:t>
            </a:r>
            <a:r>
              <a:rPr lang="en-US" sz="2000" dirty="0" smtClean="0"/>
              <a:t>mechanics… </a:t>
            </a:r>
            <a:r>
              <a:rPr lang="en-US" sz="2000" dirty="0"/>
              <a:t>consciousness is beyond the scope of physical science, at least as we understand it today… Physical reality is narrower than what is real to the conscious mind. Quantum mechanics offers an insufficient basis for a theory of everything if everything is to include </a:t>
            </a:r>
            <a:r>
              <a:rPr lang="en-US" sz="2000" dirty="0" smtClean="0"/>
              <a:t>consciousness… The </a:t>
            </a:r>
            <a:r>
              <a:rPr lang="en-US" sz="2000" dirty="0"/>
              <a:t>notion of </a:t>
            </a:r>
            <a:r>
              <a:rPr lang="en-US" sz="2000" i="1" dirty="0"/>
              <a:t>now</a:t>
            </a:r>
            <a:r>
              <a:rPr lang="en-US" sz="2000" dirty="0"/>
              <a:t>- the present moment- is immediately evident for consciousness… Physics has nothing to do with such notions. … This </a:t>
            </a:r>
            <a:r>
              <a:rPr lang="en-US" sz="2000" i="1" dirty="0"/>
              <a:t>particularity </a:t>
            </a:r>
            <a:r>
              <a:rPr lang="en-US" sz="2000" dirty="0"/>
              <a:t>of consciousness- its ability to go beyond time differences….has a similar flavor to its ability to go beyond its own correlations with a subsystem, … to an awareness of a particular subsystem property</a:t>
            </a:r>
            <a:r>
              <a:rPr lang="en-US" sz="2000" dirty="0" smtClean="0"/>
              <a:t>."</a:t>
            </a:r>
            <a:endParaRPr lang="en-US" sz="2000" dirty="0"/>
          </a:p>
          <a:p>
            <a:r>
              <a:rPr lang="en-US" sz="2000" dirty="0"/>
              <a:t>The question is not whether we understand consciousness but rather whether consciousness violates general physical </a:t>
            </a:r>
            <a:r>
              <a:rPr lang="en-US" sz="2000" dirty="0" smtClean="0"/>
              <a:t>laws</a:t>
            </a:r>
            <a:r>
              <a:rPr lang="en-US" sz="2000" dirty="0"/>
              <a:t> </a:t>
            </a:r>
          </a:p>
          <a:p>
            <a:r>
              <a:rPr lang="en-US" sz="2000" dirty="0"/>
              <a:t>Is being aware exclusively of one part of the whole state going "beyond" physical reality? Or is it consciousness that is "narrower" than reality</a:t>
            </a:r>
            <a:r>
              <a:rPr lang="en-US" sz="2000" dirty="0" smtClean="0"/>
              <a:t>?</a:t>
            </a:r>
          </a:p>
          <a:p>
            <a:r>
              <a:rPr lang="en-US" sz="2000" dirty="0"/>
              <a:t>I won't follow up </a:t>
            </a:r>
            <a:r>
              <a:rPr lang="en-US" sz="2000" dirty="0" err="1"/>
              <a:t>mentalism</a:t>
            </a:r>
            <a:r>
              <a:rPr lang="en-US" sz="2000" dirty="0"/>
              <a:t> further, because I can't pretend to take it </a:t>
            </a:r>
            <a:r>
              <a:rPr lang="en-US" sz="2000" dirty="0" smtClean="0"/>
              <a:t>seriously. However</a:t>
            </a:r>
            <a:r>
              <a:rPr lang="en-US" sz="2000" dirty="0"/>
              <a:t>, that does NOT mean that we can't later seriously consider how, if the wave function represents many qualitatively distinct outcomes, the nature of the outcome we see is determined by the pre-selection for its consistency with consciousness</a:t>
            </a:r>
            <a:r>
              <a:rPr lang="en-US" sz="2000" dirty="0" smtClean="0"/>
              <a:t>.</a:t>
            </a:r>
            <a:endParaRPr lang="en-US" sz="2000" dirty="0"/>
          </a:p>
        </p:txBody>
      </p:sp>
    </p:spTree>
    <p:extLst>
      <p:ext uri="{BB962C8B-B14F-4D97-AF65-F5344CB8AC3E}">
        <p14:creationId xmlns:p14="http://schemas.microsoft.com/office/powerpoint/2010/main" val="3291511440"/>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457200"/>
          </a:xfrm>
        </p:spPr>
        <p:txBody>
          <a:bodyPr>
            <a:noAutofit/>
          </a:bodyPr>
          <a:lstStyle/>
          <a:p>
            <a:r>
              <a:rPr lang="en-US" sz="3600" u="sng" dirty="0">
                <a:solidFill>
                  <a:srgbClr val="C0504D"/>
                </a:solidFill>
              </a:rPr>
              <a:t>Explicit Collapse</a:t>
            </a:r>
            <a:r>
              <a:rPr lang="en-US" sz="3600" dirty="0">
                <a:solidFill>
                  <a:srgbClr val="C0504D"/>
                </a:solidFill>
              </a:rPr>
              <a:t> non-linear theories</a:t>
            </a:r>
          </a:p>
        </p:txBody>
      </p:sp>
      <p:sp>
        <p:nvSpPr>
          <p:cNvPr id="3" name="Content Placeholder 2"/>
          <p:cNvSpPr>
            <a:spLocks noGrp="1"/>
          </p:cNvSpPr>
          <p:nvPr>
            <p:ph idx="1"/>
          </p:nvPr>
        </p:nvSpPr>
        <p:spPr>
          <a:xfrm>
            <a:off x="0" y="685800"/>
            <a:ext cx="9144000" cy="6172200"/>
          </a:xfrm>
        </p:spPr>
        <p:txBody>
          <a:bodyPr>
            <a:normAutofit fontScale="70000" lnSpcReduction="20000"/>
          </a:bodyPr>
          <a:lstStyle/>
          <a:p>
            <a:r>
              <a:rPr lang="en-US" dirty="0"/>
              <a:t>The logic: All large-scale observations give only one result. The linear wave equation, which works beautifully on a small scale, generally gives multiple distinct results on a large scale. The obvious way to fix things is to find non-linear terms in the true wave equation, which induce the wave to collapse according to the probability rules, given enough mass/time/particles involved in the process. </a:t>
            </a:r>
          </a:p>
          <a:p>
            <a:r>
              <a:rPr lang="en-US" i="1" dirty="0"/>
              <a:t>This approach is not a mere reinterpretation of QM</a:t>
            </a:r>
            <a:r>
              <a:rPr lang="en-US" dirty="0"/>
              <a:t>. It's a proposal to change it, so that both the large scale and small-scale events are described by a unified mathematical form.</a:t>
            </a:r>
          </a:p>
          <a:p>
            <a:r>
              <a:rPr lang="en-US" dirty="0"/>
              <a:t>Main </a:t>
            </a:r>
            <a:r>
              <a:rPr lang="en-US" dirty="0" smtClean="0"/>
              <a:t>attempts:</a:t>
            </a:r>
          </a:p>
          <a:p>
            <a:pPr lvl="1"/>
            <a:r>
              <a:rPr lang="en-US" dirty="0" err="1" smtClean="0"/>
              <a:t>Ghirardi</a:t>
            </a:r>
            <a:r>
              <a:rPr lang="en-US" dirty="0"/>
              <a:t>, Rimini, and Weber (</a:t>
            </a:r>
            <a:r>
              <a:rPr lang="en-US" u="sng" dirty="0"/>
              <a:t>GRW)</a:t>
            </a:r>
            <a:r>
              <a:rPr lang="en-US" dirty="0"/>
              <a:t>: Some sort of random "hits" collapse </a:t>
            </a:r>
            <a:r>
              <a:rPr lang="en-US" dirty="0" err="1" smtClean="0">
                <a:latin typeface="Symbol" pitchFamily="18" charset="2"/>
              </a:rPr>
              <a:t>ψ</a:t>
            </a:r>
            <a:r>
              <a:rPr lang="en-US" dirty="0" smtClean="0"/>
              <a:t>, </a:t>
            </a:r>
            <a:r>
              <a:rPr lang="en-US" dirty="0"/>
              <a:t>forcing it to be nearly localized in space. There's a constant rain of these "hits", but it's so light that a hit is very unlikely unless many particles are involved. Nevertheless, there's a significant range between the largest scale on which interference is found and the smallest (the size of our brains) on which a single collapsed world is allegedly known to be found, so there's enough room to adjust the GRW hit rate </a:t>
            </a:r>
            <a:r>
              <a:rPr lang="en-US" dirty="0" smtClean="0"/>
              <a:t>parameter.</a:t>
            </a:r>
          </a:p>
          <a:p>
            <a:pPr lvl="1"/>
            <a:r>
              <a:rPr lang="en-US" u="sng" dirty="0" smtClean="0"/>
              <a:t>P</a:t>
            </a:r>
            <a:r>
              <a:rPr lang="en-US" u="sng" dirty="0"/>
              <a:t>. Pearle</a:t>
            </a:r>
            <a:r>
              <a:rPr lang="en-US" dirty="0"/>
              <a:t>: There's a </a:t>
            </a:r>
            <a:r>
              <a:rPr lang="en-US" i="1" dirty="0"/>
              <a:t>continuous </a:t>
            </a:r>
            <a:r>
              <a:rPr lang="en-US" dirty="0"/>
              <a:t>random term needed in the wave equation to make </a:t>
            </a:r>
            <a:r>
              <a:rPr lang="en-US" dirty="0" err="1" smtClean="0">
                <a:latin typeface="Symbol" pitchFamily="18" charset="2"/>
              </a:rPr>
              <a:t>ψ</a:t>
            </a:r>
            <a:r>
              <a:rPr lang="en-US" dirty="0" smtClean="0">
                <a:latin typeface="Symbol" pitchFamily="18" charset="2"/>
              </a:rPr>
              <a:t>  </a:t>
            </a:r>
            <a:r>
              <a:rPr lang="en-US" dirty="0" smtClean="0"/>
              <a:t>grow </a:t>
            </a:r>
            <a:r>
              <a:rPr lang="en-US" dirty="0"/>
              <a:t>or shrink exponentially in different places. In effect, this term is non-linear because its probability density depends on the prior value of </a:t>
            </a:r>
            <a:r>
              <a:rPr lang="en-US" dirty="0" err="1">
                <a:latin typeface="Symbol" pitchFamily="18" charset="2"/>
              </a:rPr>
              <a:t>ψ</a:t>
            </a:r>
            <a:r>
              <a:rPr lang="en-US" dirty="0" smtClean="0"/>
              <a:t>.</a:t>
            </a:r>
            <a:endParaRPr lang="en-US" dirty="0"/>
          </a:p>
          <a:p>
            <a:pPr marL="0" indent="0">
              <a:buNone/>
            </a:pPr>
            <a:endParaRPr lang="en-US" dirty="0"/>
          </a:p>
        </p:txBody>
      </p:sp>
    </p:spTree>
    <p:extLst>
      <p:ext uri="{BB962C8B-B14F-4D97-AF65-F5344CB8AC3E}">
        <p14:creationId xmlns:p14="http://schemas.microsoft.com/office/powerpoint/2010/main" val="2486699754"/>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Autofit/>
          </a:bodyPr>
          <a:lstStyle/>
          <a:p>
            <a:r>
              <a:rPr lang="en-US" sz="3600" dirty="0">
                <a:solidFill>
                  <a:srgbClr val="C0504D"/>
                </a:solidFill>
              </a:rPr>
              <a:t>Problems with the non-linear collapse suggestions</a:t>
            </a:r>
          </a:p>
        </p:txBody>
      </p:sp>
      <p:sp>
        <p:nvSpPr>
          <p:cNvPr id="3" name="Content Placeholder 2"/>
          <p:cNvSpPr>
            <a:spLocks noGrp="1"/>
          </p:cNvSpPr>
          <p:nvPr>
            <p:ph idx="1"/>
          </p:nvPr>
        </p:nvSpPr>
        <p:spPr>
          <a:xfrm>
            <a:off x="152400" y="1066800"/>
            <a:ext cx="8915400" cy="5638800"/>
          </a:xfrm>
        </p:spPr>
        <p:txBody>
          <a:bodyPr>
            <a:normAutofit fontScale="70000" lnSpcReduction="20000"/>
          </a:bodyPr>
          <a:lstStyle/>
          <a:p>
            <a:r>
              <a:rPr lang="en-US" dirty="0"/>
              <a:t> </a:t>
            </a:r>
            <a:r>
              <a:rPr lang="en-US" dirty="0" smtClean="0"/>
              <a:t>The </a:t>
            </a:r>
            <a:r>
              <a:rPr lang="en-US" dirty="0"/>
              <a:t>narrowing of the wave-packet violates energy conservation. Of course, we don't know that C.O.E. is exactly right, so this problem merely constrains the collapse process to be slow enough (and spread-out enough) to not violate C.O.E. too much.</a:t>
            </a:r>
          </a:p>
          <a:p>
            <a:pPr lvl="0"/>
            <a:r>
              <a:rPr lang="en-US" dirty="0"/>
              <a:t>The particular fields, </a:t>
            </a:r>
            <a:r>
              <a:rPr lang="en-US" dirty="0" smtClean="0"/>
              <a:t>etc., </a:t>
            </a:r>
            <a:r>
              <a:rPr lang="en-US" dirty="0"/>
              <a:t>employed seem to come from nowhere. To some extent, the theories are just invoking a random-looking hidden variable. These random variables look like </a:t>
            </a:r>
            <a:r>
              <a:rPr lang="en-US" u="sng" dirty="0"/>
              <a:t>classical</a:t>
            </a:r>
            <a:r>
              <a:rPr lang="en-US" dirty="0"/>
              <a:t>, not quantum, fields, so the theory is dualistic.</a:t>
            </a:r>
          </a:p>
          <a:p>
            <a:pPr lvl="0"/>
            <a:r>
              <a:rPr lang="en-US" dirty="0"/>
              <a:t>There is no prior theory to explain why </a:t>
            </a:r>
            <a:r>
              <a:rPr lang="en-US" dirty="0" err="1">
                <a:latin typeface="Symbol" pitchFamily="18" charset="2"/>
              </a:rPr>
              <a:t>ψ</a:t>
            </a:r>
            <a:r>
              <a:rPr lang="en-US" dirty="0" smtClean="0">
                <a:latin typeface="Symbol"/>
              </a:rPr>
              <a:t> </a:t>
            </a:r>
            <a:r>
              <a:rPr lang="en-US" dirty="0"/>
              <a:t>is forced to collapse into nearly </a:t>
            </a:r>
            <a:r>
              <a:rPr lang="en-US" i="1" dirty="0"/>
              <a:t>localized</a:t>
            </a:r>
            <a:r>
              <a:rPr lang="en-US" dirty="0"/>
              <a:t> states, as opposed to any other sort of state (e.g. dead cat +live cat). Some connection with the unfinished business of quantum gravity?</a:t>
            </a:r>
          </a:p>
          <a:p>
            <a:pPr lvl="0"/>
            <a:r>
              <a:rPr lang="en-US" dirty="0"/>
              <a:t>A state which is localized in one reference frame is not localized in others. Making Lorentz-invariant collapse processes gives infinite energy production unless special ad-hoc constraints are added</a:t>
            </a:r>
          </a:p>
          <a:p>
            <a:pPr lvl="0"/>
            <a:r>
              <a:rPr lang="en-US" dirty="0"/>
              <a:t>The "hits" or random field which cause the collapse </a:t>
            </a:r>
            <a:r>
              <a:rPr lang="en-US" dirty="0" smtClean="0"/>
              <a:t>must </a:t>
            </a:r>
            <a:r>
              <a:rPr lang="en-US" dirty="0"/>
              <a:t>have some built-in non-locality, to avoid having correlated pairs collapse to inconsistent packets.</a:t>
            </a:r>
          </a:p>
          <a:p>
            <a:endParaRPr lang="en-US" dirty="0"/>
          </a:p>
        </p:txBody>
      </p:sp>
    </p:spTree>
    <p:extLst>
      <p:ext uri="{BB962C8B-B14F-4D97-AF65-F5344CB8AC3E}">
        <p14:creationId xmlns:p14="http://schemas.microsoft.com/office/powerpoint/2010/main" val="2460198635"/>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0"/>
            <a:ext cx="8229600" cy="1143000"/>
          </a:xfrm>
        </p:spPr>
        <p:txBody>
          <a:bodyPr>
            <a:normAutofit/>
          </a:bodyPr>
          <a:lstStyle/>
          <a:p>
            <a:r>
              <a:rPr lang="en-US" sz="3600" dirty="0">
                <a:solidFill>
                  <a:srgbClr val="C0504D"/>
                </a:solidFill>
              </a:rPr>
              <a:t>In favor of non-linear collapse</a:t>
            </a:r>
          </a:p>
        </p:txBody>
      </p:sp>
      <p:sp>
        <p:nvSpPr>
          <p:cNvPr id="3" name="Content Placeholder 2"/>
          <p:cNvSpPr>
            <a:spLocks noGrp="1"/>
          </p:cNvSpPr>
          <p:nvPr>
            <p:ph idx="1"/>
          </p:nvPr>
        </p:nvSpPr>
        <p:spPr>
          <a:xfrm>
            <a:off x="152400" y="1295400"/>
            <a:ext cx="8686800" cy="5257800"/>
          </a:xfrm>
        </p:spPr>
        <p:txBody>
          <a:bodyPr>
            <a:normAutofit fontScale="70000" lnSpcReduction="20000"/>
          </a:bodyPr>
          <a:lstStyle/>
          <a:p>
            <a:pPr lvl="0"/>
            <a:r>
              <a:rPr lang="en-US" dirty="0"/>
              <a:t>At least </a:t>
            </a:r>
            <a:r>
              <a:rPr lang="en-US" u="sng" dirty="0"/>
              <a:t>there are some predictions</a:t>
            </a:r>
            <a:r>
              <a:rPr lang="en-US" dirty="0"/>
              <a:t>. Specifically, there must be a wave-function collapse even when the linear wave equation predicts no loss of coherence. </a:t>
            </a:r>
            <a:r>
              <a:rPr lang="en-US" dirty="0" smtClean="0"/>
              <a:t> </a:t>
            </a:r>
            <a:r>
              <a:rPr lang="en-US" u="sng" dirty="0" smtClean="0"/>
              <a:t>This </a:t>
            </a:r>
            <a:r>
              <a:rPr lang="en-US" u="sng" dirty="0"/>
              <a:t>effect is in principle measurable.</a:t>
            </a:r>
            <a:endParaRPr lang="en-US" dirty="0"/>
          </a:p>
          <a:p>
            <a:pPr lvl="0"/>
            <a:r>
              <a:rPr lang="en-US" dirty="0"/>
              <a:t> There are many constraints on the parameters, which must be consistent with macroscopic observation, observed energy conservation, particle </a:t>
            </a:r>
            <a:r>
              <a:rPr lang="en-US"/>
              <a:t>decay </a:t>
            </a:r>
            <a:r>
              <a:rPr lang="en-US" smtClean="0"/>
              <a:t>rate., </a:t>
            </a:r>
            <a:r>
              <a:rPr lang="en-US" dirty="0"/>
              <a:t>…As a result, some forms of the theories are already eliminated. (E.g. ones in which the collapse rate depends linearly on the number of particles involved, regardless of their masses.)</a:t>
            </a:r>
          </a:p>
          <a:p>
            <a:pPr lvl="0"/>
            <a:r>
              <a:rPr lang="en-US" dirty="0"/>
              <a:t>There is at least a hope that some parameters describing the scale of the collapse could tie-in with something from the (as yet unknown) quantum theory of gravity.</a:t>
            </a:r>
          </a:p>
          <a:p>
            <a:r>
              <a:rPr lang="en-US" dirty="0"/>
              <a:t>If the theory is fully developed, (big if) it would remove the whole fuzz about "interpretation" of QM, although it would not make the QM picture of the world seem similar to experience at our scale</a:t>
            </a:r>
            <a:r>
              <a:rPr lang="en-US" dirty="0" smtClean="0"/>
              <a:t>.</a:t>
            </a:r>
            <a:endParaRPr lang="en-US" dirty="0"/>
          </a:p>
        </p:txBody>
      </p:sp>
    </p:spTree>
    <p:extLst>
      <p:ext uri="{BB962C8B-B14F-4D97-AF65-F5344CB8AC3E}">
        <p14:creationId xmlns:p14="http://schemas.microsoft.com/office/powerpoint/2010/main" val="636158816"/>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685800"/>
          </a:xfrm>
        </p:spPr>
        <p:txBody>
          <a:bodyPr>
            <a:normAutofit/>
          </a:bodyPr>
          <a:lstStyle/>
          <a:p>
            <a:r>
              <a:rPr lang="en-US" sz="3600" u="sng" dirty="0">
                <a:solidFill>
                  <a:srgbClr val="C0504D"/>
                </a:solidFill>
              </a:rPr>
              <a:t>A quantum description of </a:t>
            </a:r>
            <a:r>
              <a:rPr lang="en-US" sz="3600" u="sng" dirty="0" smtClean="0">
                <a:solidFill>
                  <a:srgbClr val="C0504D"/>
                </a:solidFill>
              </a:rPr>
              <a:t>measurement</a:t>
            </a:r>
            <a:endParaRPr lang="en-US" sz="3600" dirty="0">
              <a:solidFill>
                <a:srgbClr val="C0504D"/>
              </a:solidFill>
            </a:endParaRPr>
          </a:p>
        </p:txBody>
      </p:sp>
      <p:sp>
        <p:nvSpPr>
          <p:cNvPr id="3" name="Content Placeholder 2"/>
          <p:cNvSpPr>
            <a:spLocks noGrp="1"/>
          </p:cNvSpPr>
          <p:nvPr>
            <p:ph idx="1"/>
          </p:nvPr>
        </p:nvSpPr>
        <p:spPr>
          <a:xfrm>
            <a:off x="0" y="762000"/>
            <a:ext cx="9144000" cy="5791200"/>
          </a:xfrm>
        </p:spPr>
        <p:txBody>
          <a:bodyPr>
            <a:noAutofit/>
          </a:bodyPr>
          <a:lstStyle/>
          <a:p>
            <a:r>
              <a:rPr lang="en-US" sz="2000" dirty="0"/>
              <a:t>The macroscopic set-up creates a situation describable by </a:t>
            </a:r>
            <a:r>
              <a:rPr lang="en-US" sz="2000" dirty="0" err="1" smtClean="0">
                <a:latin typeface="Symbol" pitchFamily="18" charset="2"/>
              </a:rPr>
              <a:t>Ψ</a:t>
            </a:r>
            <a:r>
              <a:rPr lang="en-US" sz="2000" dirty="0" smtClean="0"/>
              <a:t> </a:t>
            </a:r>
            <a:r>
              <a:rPr lang="en-US" sz="2000" dirty="0"/>
              <a:t>(which describes the quantum system) and </a:t>
            </a:r>
            <a:r>
              <a:rPr lang="en-US" sz="2000" dirty="0" err="1" smtClean="0">
                <a:latin typeface="Symbol" pitchFamily="18" charset="2"/>
              </a:rPr>
              <a:t>ϕ</a:t>
            </a:r>
            <a:r>
              <a:rPr lang="en-US" sz="2000" dirty="0" smtClean="0"/>
              <a:t>(</a:t>
            </a:r>
            <a:r>
              <a:rPr lang="en-US" sz="2000" dirty="0"/>
              <a:t>which describes the macroscopic apparatus). </a:t>
            </a:r>
            <a:r>
              <a:rPr lang="en-US" sz="2000" dirty="0" smtClean="0"/>
              <a:t>Initially</a:t>
            </a:r>
            <a:r>
              <a:rPr lang="en-US" sz="2000" dirty="0"/>
              <a:t>, these are independent, so if </a:t>
            </a:r>
            <a:r>
              <a:rPr lang="en-US" sz="2000" dirty="0" err="1" smtClean="0">
                <a:latin typeface="Symbol" pitchFamily="18" charset="2"/>
              </a:rPr>
              <a:t>Ψ</a:t>
            </a:r>
            <a:r>
              <a:rPr lang="en-US" sz="2000" dirty="0" smtClean="0"/>
              <a:t> </a:t>
            </a:r>
            <a:r>
              <a:rPr lang="en-US" sz="2000" dirty="0"/>
              <a:t>has two possible values, </a:t>
            </a:r>
            <a:r>
              <a:rPr lang="en-US" sz="2000" dirty="0" smtClean="0">
                <a:latin typeface="Symbol" pitchFamily="18" charset="2"/>
              </a:rPr>
              <a:t>Ψ</a:t>
            </a:r>
            <a:r>
              <a:rPr lang="en-US" sz="2000" baseline="-25000" dirty="0" smtClean="0"/>
              <a:t>1</a:t>
            </a:r>
            <a:r>
              <a:rPr lang="en-US" sz="2000" dirty="0" smtClean="0"/>
              <a:t> </a:t>
            </a:r>
            <a:r>
              <a:rPr lang="en-US" sz="2000" dirty="0"/>
              <a:t>and </a:t>
            </a:r>
            <a:r>
              <a:rPr lang="en-US" sz="2000" dirty="0" smtClean="0">
                <a:latin typeface="Symbol" pitchFamily="18" charset="2"/>
              </a:rPr>
              <a:t>Ψ</a:t>
            </a:r>
            <a:r>
              <a:rPr lang="en-US" sz="2000" baseline="-25000" dirty="0" smtClean="0"/>
              <a:t>2</a:t>
            </a:r>
            <a:r>
              <a:rPr lang="en-US" sz="2000" dirty="0"/>
              <a:t>, the overall </a:t>
            </a:r>
            <a:r>
              <a:rPr lang="en-US" sz="2000" dirty="0" err="1"/>
              <a:t>wavefunction</a:t>
            </a:r>
            <a:r>
              <a:rPr lang="en-US" sz="2000" dirty="0"/>
              <a:t> </a:t>
            </a:r>
            <a:r>
              <a:rPr lang="en-US" sz="2000" dirty="0" smtClean="0"/>
              <a:t>of </a:t>
            </a:r>
            <a:r>
              <a:rPr lang="en-US" sz="2000" dirty="0"/>
              <a:t>the </a:t>
            </a:r>
            <a:r>
              <a:rPr lang="en-US" sz="2000" dirty="0" smtClean="0"/>
              <a:t/>
            </a:r>
            <a:br>
              <a:rPr lang="en-US" sz="2000" dirty="0" smtClean="0"/>
            </a:br>
            <a:r>
              <a:rPr lang="en-US" sz="2000" dirty="0" smtClean="0"/>
              <a:t>whole </a:t>
            </a:r>
            <a:r>
              <a:rPr lang="en-US" sz="2000" dirty="0"/>
              <a:t>thing would </a:t>
            </a:r>
            <a:r>
              <a:rPr lang="en-US" sz="2000" dirty="0" smtClean="0"/>
              <a:t>be</a:t>
            </a:r>
            <a:endParaRPr lang="en-US" sz="2000" dirty="0"/>
          </a:p>
          <a:p>
            <a:r>
              <a:rPr lang="en-US" sz="2000" dirty="0" err="1" smtClean="0">
                <a:latin typeface="Symbol" pitchFamily="18" charset="2"/>
              </a:rPr>
              <a:t>Ψ</a:t>
            </a:r>
            <a:r>
              <a:rPr lang="en-US" sz="2000" dirty="0" smtClean="0"/>
              <a:t> </a:t>
            </a:r>
            <a:r>
              <a:rPr lang="en-US" sz="2000" dirty="0"/>
              <a:t>changes in time, as described by the Schr</a:t>
            </a:r>
            <a:r>
              <a:rPr lang="en-US" sz="2000" u="sng" dirty="0"/>
              <a:t>ö</a:t>
            </a:r>
            <a:r>
              <a:rPr lang="en-US" sz="2000" dirty="0"/>
              <a:t>dinger equation.</a:t>
            </a:r>
          </a:p>
          <a:p>
            <a:r>
              <a:rPr lang="en-US" sz="2000" dirty="0"/>
              <a:t>When the micro-system (say a single particle) encounters a measurement apparatus, the wave functions describing the particle and the apparatus become "entangled", i.e. they are no longer independent. Either </a:t>
            </a:r>
            <a:r>
              <a:rPr lang="en-US" sz="2000" dirty="0" err="1" smtClean="0">
                <a:latin typeface="Symbol" pitchFamily="18" charset="2"/>
              </a:rPr>
              <a:t>Ψ</a:t>
            </a:r>
            <a:r>
              <a:rPr lang="en-US" sz="2000" dirty="0" smtClean="0">
                <a:latin typeface="Symbol" pitchFamily="18" charset="2"/>
              </a:rPr>
              <a:t> </a:t>
            </a:r>
            <a:r>
              <a:rPr lang="en-US" sz="2000" dirty="0" smtClean="0"/>
              <a:t> </a:t>
            </a:r>
            <a:r>
              <a:rPr lang="en-US" sz="2000" dirty="0"/>
              <a:t>goes into state 1, and all the needles, </a:t>
            </a:r>
            <a:r>
              <a:rPr lang="en-US" sz="2000" dirty="0" smtClean="0"/>
              <a:t>etc. represented </a:t>
            </a:r>
            <a:r>
              <a:rPr lang="en-US" sz="2000" dirty="0"/>
              <a:t>by </a:t>
            </a:r>
            <a:r>
              <a:rPr lang="en-US" sz="2000" dirty="0" err="1">
                <a:latin typeface="Symbol" pitchFamily="18" charset="2"/>
              </a:rPr>
              <a:t>ϕ</a:t>
            </a:r>
            <a:r>
              <a:rPr lang="en-US" sz="2000" dirty="0" smtClean="0"/>
              <a:t> </a:t>
            </a:r>
            <a:r>
              <a:rPr lang="en-US" sz="2000" dirty="0"/>
              <a:t>go to read "1", or each goes to "2</a:t>
            </a:r>
            <a:r>
              <a:rPr lang="en-US" sz="2000" dirty="0" smtClean="0"/>
              <a:t>.“</a:t>
            </a:r>
            <a:br>
              <a:rPr lang="en-US" sz="2000" dirty="0" smtClean="0"/>
            </a:br>
            <a:r>
              <a:rPr lang="en-US" sz="2000" dirty="0" smtClean="0"/>
              <a:t/>
            </a:r>
            <a:br>
              <a:rPr lang="en-US" sz="2000" dirty="0" smtClean="0"/>
            </a:br>
            <a:endParaRPr lang="en-US" sz="2000" dirty="0"/>
          </a:p>
          <a:p>
            <a:r>
              <a:rPr lang="en-US" sz="2000" dirty="0"/>
              <a:t>So far, we have just described how the wave-function obeys the </a:t>
            </a:r>
            <a:r>
              <a:rPr lang="en-US" sz="2000" dirty="0" smtClean="0"/>
              <a:t>equation.</a:t>
            </a:r>
          </a:p>
          <a:p>
            <a:r>
              <a:rPr lang="en-US" sz="2000" dirty="0" smtClean="0"/>
              <a:t>Interference </a:t>
            </a:r>
            <a:r>
              <a:rPr lang="en-US" sz="2000" dirty="0"/>
              <a:t>between possibilities (1) and (2) now disappears, because there are zillions of particles in different positions </a:t>
            </a:r>
            <a:r>
              <a:rPr lang="en-US" sz="2000" dirty="0" smtClean="0"/>
              <a:t>in                            ,      </a:t>
            </a:r>
            <a:br>
              <a:rPr lang="en-US" sz="2000" dirty="0" smtClean="0"/>
            </a:br>
            <a:r>
              <a:rPr lang="en-US" sz="2000" dirty="0" smtClean="0"/>
              <a:t> </a:t>
            </a:r>
            <a:r>
              <a:rPr lang="en-US" sz="2000" dirty="0"/>
              <a:t>and there is no chance whatever that the waves representing these two possibilities will overlap.</a:t>
            </a:r>
          </a:p>
          <a:p>
            <a:pPr marL="0" indent="0">
              <a:buNone/>
            </a:pPr>
            <a:r>
              <a:rPr lang="en-US" sz="2000" dirty="0"/>
              <a:t> </a:t>
            </a:r>
          </a:p>
        </p:txBody>
      </p:sp>
      <p:pic>
        <p:nvPicPr>
          <p:cNvPr id="1024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458888" y="1868864"/>
            <a:ext cx="2524125" cy="561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43" name="Picture 3" descr="Image229"/>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07204" y="4038600"/>
            <a:ext cx="5508625"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44"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035275" y="5297213"/>
            <a:ext cx="1895475" cy="3524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58345755"/>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0"/>
            <a:ext cx="8229600" cy="914400"/>
          </a:xfrm>
        </p:spPr>
        <p:txBody>
          <a:bodyPr>
            <a:normAutofit/>
          </a:bodyPr>
          <a:lstStyle/>
          <a:p>
            <a:r>
              <a:rPr lang="en-US" sz="3600" dirty="0" smtClean="0">
                <a:solidFill>
                  <a:srgbClr val="C0504D"/>
                </a:solidFill>
              </a:rPr>
              <a:t>Loss of Interference</a:t>
            </a:r>
            <a:endParaRPr lang="en-US" sz="3600" dirty="0">
              <a:solidFill>
                <a:srgbClr val="C0504D"/>
              </a:solidFill>
            </a:endParaRPr>
          </a:p>
        </p:txBody>
      </p:sp>
      <p:sp>
        <p:nvSpPr>
          <p:cNvPr id="3" name="Content Placeholder 2"/>
          <p:cNvSpPr>
            <a:spLocks noGrp="1"/>
          </p:cNvSpPr>
          <p:nvPr>
            <p:ph idx="1"/>
          </p:nvPr>
        </p:nvSpPr>
        <p:spPr>
          <a:xfrm>
            <a:off x="0" y="957262"/>
            <a:ext cx="8915400" cy="5900738"/>
          </a:xfrm>
        </p:spPr>
        <p:txBody>
          <a:bodyPr>
            <a:normAutofit fontScale="77500" lnSpcReduction="20000"/>
          </a:bodyPr>
          <a:lstStyle/>
          <a:p>
            <a:r>
              <a:rPr lang="en-US" sz="2600" dirty="0" smtClean="0"/>
              <a:t>Here's the key point: if you have just one particle, going through two slits, the two paths show interference only if they get to the same place. The (</a:t>
            </a:r>
            <a:r>
              <a:rPr lang="en-US" sz="2600" dirty="0" err="1" smtClean="0"/>
              <a:t>x,y,z,t</a:t>
            </a:r>
            <a:r>
              <a:rPr lang="en-US" sz="2600" dirty="0" smtClean="0"/>
              <a:t>) coordinates must all be the same. The wave function representing MANY particles is a function of ALL their coordinates, so if there are two lumps of this wave function evolving in time, they show interference only if ALL the coordinates of ALL the particles can get to the same places by each path, at the same time. This simply never happens once many particles are involved in a complicated system.</a:t>
            </a:r>
          </a:p>
          <a:p>
            <a:r>
              <a:rPr lang="en-US" sz="2600" dirty="0" smtClean="0"/>
              <a:t>Thus we now have two distinct possibilities, </a:t>
            </a:r>
            <a:br>
              <a:rPr lang="en-US" sz="2600" dirty="0" smtClean="0"/>
            </a:br>
            <a:r>
              <a:rPr lang="en-US" sz="2600" dirty="0" smtClean="0"/>
              <a:t>represented by :</a:t>
            </a:r>
          </a:p>
          <a:p>
            <a:r>
              <a:rPr lang="en-US" sz="2600" dirty="0" smtClean="0"/>
              <a:t>We now have gotten rid of the interference, while postulating </a:t>
            </a:r>
            <a:r>
              <a:rPr lang="en-US" sz="2600" u="sng" dirty="0" smtClean="0"/>
              <a:t>nothing different from the linear wave equation</a:t>
            </a:r>
            <a:r>
              <a:rPr lang="en-US" sz="2600" dirty="0" smtClean="0"/>
              <a:t>, and without worrying about "duality" or any such philosophy.</a:t>
            </a:r>
          </a:p>
          <a:p>
            <a:r>
              <a:rPr lang="en-US" sz="2600" dirty="0" smtClean="0"/>
              <a:t>The "projection postulate" turns out to follow naturally: obeying the wave </a:t>
            </a:r>
            <a:r>
              <a:rPr lang="en-US" sz="2600" dirty="0" err="1" smtClean="0"/>
              <a:t>eq</a:t>
            </a:r>
            <a:r>
              <a:rPr lang="en-US" sz="2600" dirty="0" smtClean="0"/>
              <a:t>,               represents a situation in which, if the apparatus measures </a:t>
            </a:r>
            <a:r>
              <a:rPr lang="en-US" sz="2800" dirty="0" err="1" smtClean="0">
                <a:latin typeface="Symbol" charset="2"/>
                <a:cs typeface="Symbol" charset="2"/>
              </a:rPr>
              <a:t>ψ</a:t>
            </a:r>
            <a:r>
              <a:rPr lang="en-US" sz="2800" dirty="0" smtClean="0">
                <a:latin typeface="Symbol" charset="2"/>
                <a:cs typeface="Symbol" charset="2"/>
              </a:rPr>
              <a:t>=</a:t>
            </a:r>
            <a:r>
              <a:rPr lang="en-US" sz="2600" dirty="0" smtClean="0"/>
              <a:t> </a:t>
            </a:r>
            <a:br>
              <a:rPr lang="en-US" sz="2600" dirty="0" smtClean="0"/>
            </a:br>
            <a:r>
              <a:rPr lang="en-US" sz="2600" dirty="0" smtClean="0"/>
              <a:t/>
            </a:r>
            <a:br>
              <a:rPr lang="en-US" sz="2600" dirty="0" smtClean="0"/>
            </a:br>
            <a:r>
              <a:rPr lang="en-US" sz="2600" dirty="0" smtClean="0"/>
              <a:t>again, it will get the same result. That is, no piece of the </a:t>
            </a:r>
            <a:r>
              <a:rPr lang="en-US" sz="2600" dirty="0" err="1" smtClean="0"/>
              <a:t>wavefunction</a:t>
            </a:r>
            <a:r>
              <a:rPr lang="en-US" sz="2600" dirty="0" smtClean="0"/>
              <a:t> represents a solution with the successive measurements of the same thing giving opposite results.</a:t>
            </a:r>
          </a:p>
          <a:p>
            <a:r>
              <a:rPr lang="en-US" sz="2600" u="sng" dirty="0" smtClean="0"/>
              <a:t>So why is there any philosophical problem about QM, other than the usual shedding old ideas?</a:t>
            </a:r>
            <a:endParaRPr lang="en-US" sz="2600" dirty="0" smtClean="0"/>
          </a:p>
          <a:p>
            <a:endParaRPr lang="en-US" dirty="0"/>
          </a:p>
        </p:txBody>
      </p:sp>
      <p:pic>
        <p:nvPicPr>
          <p:cNvPr id="1126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57800" y="2819400"/>
            <a:ext cx="3028950" cy="619125"/>
          </a:xfrm>
          <a:prstGeom prst="rect">
            <a:avLst/>
          </a:prstGeom>
          <a:noFill/>
          <a:extLst>
            <a:ext uri="{909E8E84-426E-40dd-AFC4-6F175D3DCCD1}">
              <a14:hiddenFill xmlns:a14="http://schemas.microsoft.com/office/drawing/2010/main">
                <a:solidFill>
                  <a:srgbClr val="FFFFFF"/>
                </a:solidFill>
              </a14:hiddenFill>
            </a:ext>
          </a:extLst>
        </p:spPr>
      </p:pic>
      <p:pic>
        <p:nvPicPr>
          <p:cNvPr id="1126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934200" y="4571999"/>
            <a:ext cx="1066800" cy="61364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30049445"/>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38200"/>
          </a:xfrm>
        </p:spPr>
        <p:txBody>
          <a:bodyPr>
            <a:normAutofit/>
          </a:bodyPr>
          <a:lstStyle/>
          <a:p>
            <a:r>
              <a:rPr lang="en-US" sz="3600" dirty="0" smtClean="0">
                <a:solidFill>
                  <a:srgbClr val="C0504D"/>
                </a:solidFill>
              </a:rPr>
              <a:t>The Output State</a:t>
            </a:r>
            <a:endParaRPr lang="en-US" sz="3600" dirty="0">
              <a:solidFill>
                <a:srgbClr val="C0504D"/>
              </a:solidFill>
            </a:endParaRPr>
          </a:p>
        </p:txBody>
      </p:sp>
      <p:sp>
        <p:nvSpPr>
          <p:cNvPr id="3" name="Content Placeholder 2"/>
          <p:cNvSpPr>
            <a:spLocks noGrp="1"/>
          </p:cNvSpPr>
          <p:nvPr>
            <p:ph idx="1"/>
          </p:nvPr>
        </p:nvSpPr>
        <p:spPr>
          <a:xfrm>
            <a:off x="-36786" y="762000"/>
            <a:ext cx="9144000" cy="6096000"/>
          </a:xfrm>
        </p:spPr>
        <p:txBody>
          <a:bodyPr>
            <a:normAutofit fontScale="70000" lnSpcReduction="20000"/>
          </a:bodyPr>
          <a:lstStyle/>
          <a:p>
            <a:r>
              <a:rPr lang="en-US" dirty="0"/>
              <a:t>At this point the solution to the equation gives us</a:t>
            </a:r>
            <a:r>
              <a:rPr lang="en-US" dirty="0" smtClean="0"/>
              <a:t>:</a:t>
            </a:r>
            <a:br>
              <a:rPr lang="en-US" dirty="0" smtClean="0"/>
            </a:br>
            <a:r>
              <a:rPr lang="en-US" dirty="0" smtClean="0"/>
              <a:t/>
            </a:r>
            <a:br>
              <a:rPr lang="en-US" dirty="0" smtClean="0"/>
            </a:br>
            <a:r>
              <a:rPr lang="en-US" dirty="0" smtClean="0"/>
              <a:t> </a:t>
            </a:r>
            <a:r>
              <a:rPr lang="en-US" u="sng" dirty="0"/>
              <a:t>Both distinct possibilities are still there, </a:t>
            </a:r>
            <a:r>
              <a:rPr lang="en-US" u="sng" dirty="0" smtClean="0"/>
              <a:t/>
            </a:r>
            <a:br>
              <a:rPr lang="en-US" u="sng" dirty="0" smtClean="0"/>
            </a:br>
            <a:r>
              <a:rPr lang="en-US" u="sng" dirty="0" smtClean="0"/>
              <a:t>even </a:t>
            </a:r>
            <a:r>
              <a:rPr lang="en-US" u="sng" dirty="0"/>
              <a:t>though they don't interfere!</a:t>
            </a:r>
            <a:endParaRPr lang="en-US" dirty="0"/>
          </a:p>
          <a:p>
            <a:r>
              <a:rPr lang="en-US" u="sng" dirty="0"/>
              <a:t>Why should you be troubled that both possibilities remain?</a:t>
            </a:r>
            <a:endParaRPr lang="en-US" dirty="0"/>
          </a:p>
          <a:p>
            <a:r>
              <a:rPr lang="en-US" dirty="0"/>
              <a:t>Schrödinger's cat:</a:t>
            </a:r>
          </a:p>
          <a:p>
            <a:pPr lvl="1"/>
            <a:r>
              <a:rPr lang="en-US" dirty="0"/>
              <a:t>Say that the micro-variable is a quantum spin, and the measurement apparatus is set up to kill a cat if the spin is up, and give it some food and water if the spin is down. This is not a science-fiction idea, but a relatively trivial thing to set up in an ordinary lab. </a:t>
            </a:r>
          </a:p>
          <a:p>
            <a:pPr lvl="1"/>
            <a:r>
              <a:rPr lang="en-US" dirty="0"/>
              <a:t>The result of the solution of the linear wave equation is that the cat is both alive and dead, in a superposition. This does not mean "in a coma" or "almost dead" but BOTH fully alive and purring or thoroughly dead and decomposing</a:t>
            </a:r>
            <a:r>
              <a:rPr lang="en-US" dirty="0" smtClean="0"/>
              <a:t>.</a:t>
            </a:r>
            <a:r>
              <a:rPr lang="en-US" dirty="0"/>
              <a:t> </a:t>
            </a:r>
          </a:p>
          <a:p>
            <a:pPr lvl="1"/>
            <a:r>
              <a:rPr lang="en-US" dirty="0"/>
              <a:t>Furthermore, once you look, your wave function becomes entangled with those of the cat, etc. </a:t>
            </a:r>
            <a:r>
              <a:rPr lang="en-US" u="sng" dirty="0"/>
              <a:t>The solution of the linear wave equation now describes a superposition of a you who has seen the dead cat and a you who has seen the live cat!</a:t>
            </a:r>
            <a:endParaRPr lang="en-US" dirty="0"/>
          </a:p>
          <a:p>
            <a:r>
              <a:rPr lang="en-US" u="sng" dirty="0"/>
              <a:t>Which </a:t>
            </a:r>
            <a:r>
              <a:rPr lang="en-US" u="sng" dirty="0" smtClean="0"/>
              <a:t>is real</a:t>
            </a:r>
            <a:r>
              <a:rPr lang="en-US" u="sng" dirty="0"/>
              <a:t>?</a:t>
            </a:r>
            <a:endParaRPr lang="en-US" dirty="0"/>
          </a:p>
          <a:p>
            <a:r>
              <a:rPr lang="en-US" u="sng" dirty="0"/>
              <a:t>If the linear wave equation by itself describes the world of our experience- it must describe many such worlds</a:t>
            </a:r>
            <a:r>
              <a:rPr lang="en-US" u="sng" dirty="0" smtClean="0"/>
              <a:t>!</a:t>
            </a:r>
            <a:endParaRPr lang="en-US" dirty="0"/>
          </a:p>
        </p:txBody>
      </p:sp>
      <p:pic>
        <p:nvPicPr>
          <p:cNvPr id="1229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729287" y="793038"/>
            <a:ext cx="2314575" cy="619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216966698"/>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220200" cy="838200"/>
          </a:xfrm>
        </p:spPr>
        <p:txBody>
          <a:bodyPr>
            <a:normAutofit fontScale="90000"/>
          </a:bodyPr>
          <a:lstStyle/>
          <a:p>
            <a:r>
              <a:rPr lang="en-US" sz="4000" u="sng" dirty="0" smtClean="0">
                <a:solidFill>
                  <a:srgbClr val="C0504D"/>
                </a:solidFill>
              </a:rPr>
              <a:t>Ideas to deal with the measurement problem</a:t>
            </a:r>
            <a:endParaRPr lang="en-US" dirty="0">
              <a:solidFill>
                <a:srgbClr val="C0504D"/>
              </a:solidFill>
            </a:endParaRPr>
          </a:p>
        </p:txBody>
      </p:sp>
      <p:sp>
        <p:nvSpPr>
          <p:cNvPr id="3" name="Content Placeholder 2"/>
          <p:cNvSpPr>
            <a:spLocks noGrp="1"/>
          </p:cNvSpPr>
          <p:nvPr>
            <p:ph idx="1"/>
          </p:nvPr>
        </p:nvSpPr>
        <p:spPr>
          <a:xfrm>
            <a:off x="0" y="838200"/>
            <a:ext cx="9144000" cy="6019800"/>
          </a:xfrm>
        </p:spPr>
        <p:txBody>
          <a:bodyPr>
            <a:normAutofit fontScale="70000" lnSpcReduction="20000"/>
          </a:bodyPr>
          <a:lstStyle/>
          <a:p>
            <a:pPr lvl="0"/>
            <a:r>
              <a:rPr lang="en-US" u="sng" dirty="0" smtClean="0"/>
              <a:t>(</a:t>
            </a:r>
            <a:r>
              <a:rPr lang="en-US" u="sng" dirty="0"/>
              <a:t>folk version of Copenhagen)</a:t>
            </a:r>
            <a:r>
              <a:rPr lang="en-US" dirty="0"/>
              <a:t> </a:t>
            </a:r>
            <a:r>
              <a:rPr lang="en-US" dirty="0" err="1" smtClean="0"/>
              <a:t>Ψ</a:t>
            </a:r>
            <a:r>
              <a:rPr lang="en-US" dirty="0" smtClean="0"/>
              <a:t> </a:t>
            </a:r>
            <a:r>
              <a:rPr lang="en-US" dirty="0"/>
              <a:t>collapses, don't ask how </a:t>
            </a:r>
          </a:p>
          <a:p>
            <a:pPr lvl="0"/>
            <a:r>
              <a:rPr lang="en-US" u="sng" dirty="0"/>
              <a:t>(formal Copenhagen)</a:t>
            </a:r>
            <a:r>
              <a:rPr lang="en-US" dirty="0"/>
              <a:t> </a:t>
            </a:r>
            <a:r>
              <a:rPr lang="en-US" dirty="0" err="1"/>
              <a:t>Ψ</a:t>
            </a:r>
            <a:r>
              <a:rPr lang="en-US" dirty="0"/>
              <a:t> wasn't ever real, so don't worry about how it collapses. It was just a calculating tool</a:t>
            </a:r>
          </a:p>
          <a:p>
            <a:pPr lvl="0"/>
            <a:r>
              <a:rPr lang="en-US" dirty="0"/>
              <a:t> "</a:t>
            </a:r>
            <a:r>
              <a:rPr lang="en-US" u="sng" dirty="0"/>
              <a:t>macro-realism</a:t>
            </a:r>
            <a:r>
              <a:rPr lang="en-US" dirty="0"/>
              <a:t>": </a:t>
            </a:r>
            <a:r>
              <a:rPr lang="en-US" dirty="0" err="1"/>
              <a:t>Ψ</a:t>
            </a:r>
            <a:r>
              <a:rPr lang="en-US" dirty="0"/>
              <a:t> does too collapse, but that involves deviations from the linear wave equation. (Pearle, …)</a:t>
            </a:r>
          </a:p>
          <a:p>
            <a:pPr lvl="0"/>
            <a:r>
              <a:rPr lang="en-US" dirty="0"/>
              <a:t> </a:t>
            </a:r>
            <a:r>
              <a:rPr lang="en-US" u="sng" dirty="0" err="1"/>
              <a:t>mentalism</a:t>
            </a:r>
            <a:r>
              <a:rPr lang="en-US" u="sng" dirty="0"/>
              <a:t>:</a:t>
            </a:r>
            <a:r>
              <a:rPr lang="en-US" dirty="0"/>
              <a:t> </a:t>
            </a:r>
            <a:r>
              <a:rPr lang="en-US" dirty="0" err="1"/>
              <a:t>Ψ</a:t>
            </a:r>
            <a:r>
              <a:rPr lang="en-US" dirty="0"/>
              <a:t> does too collapse, due to "</a:t>
            </a:r>
            <a:r>
              <a:rPr lang="en-US" u="sng" dirty="0"/>
              <a:t>consciousness</a:t>
            </a:r>
            <a:r>
              <a:rPr lang="en-US" dirty="0"/>
              <a:t>", which lies outside the realm of physics. (Wigner, …)</a:t>
            </a:r>
          </a:p>
          <a:p>
            <a:pPr lvl="0"/>
            <a:r>
              <a:rPr lang="en-US" dirty="0"/>
              <a:t> "</a:t>
            </a:r>
            <a:r>
              <a:rPr lang="en-US" u="sng" dirty="0"/>
              <a:t>hidden variables</a:t>
            </a:r>
            <a:r>
              <a:rPr lang="en-US" dirty="0"/>
              <a:t>" were always around to determine the outcome of the experiments, so </a:t>
            </a:r>
            <a:r>
              <a:rPr lang="en-US" dirty="0" err="1"/>
              <a:t>Ψ</a:t>
            </a:r>
            <a:r>
              <a:rPr lang="en-US" dirty="0"/>
              <a:t>  doesn't have to collapse. (Einstein, </a:t>
            </a:r>
            <a:r>
              <a:rPr lang="en-US" dirty="0" err="1"/>
              <a:t>DeBroglie</a:t>
            </a:r>
            <a:r>
              <a:rPr lang="en-US" dirty="0"/>
              <a:t>, </a:t>
            </a:r>
            <a:r>
              <a:rPr lang="en-US" dirty="0" err="1"/>
              <a:t>Bohm</a:t>
            </a:r>
            <a:r>
              <a:rPr lang="en-US" dirty="0"/>
              <a:t> …)</a:t>
            </a:r>
          </a:p>
          <a:p>
            <a:pPr lvl="0"/>
            <a:r>
              <a:rPr lang="en-US" dirty="0"/>
              <a:t> </a:t>
            </a:r>
            <a:r>
              <a:rPr lang="en-US" u="sng" dirty="0"/>
              <a:t>(Many Worlds).</a:t>
            </a:r>
            <a:r>
              <a:rPr lang="en-US" dirty="0"/>
              <a:t> There's nothing but the linear wave equation, you just have to understand what it implies. </a:t>
            </a:r>
            <a:r>
              <a:rPr lang="en-US" dirty="0" err="1"/>
              <a:t>Ψ</a:t>
            </a:r>
            <a:r>
              <a:rPr lang="en-US" dirty="0"/>
              <a:t>  doesn't collapse, all those different branches occur but have no reason (until you understand the wave equation) to be aware of each others existence. (</a:t>
            </a:r>
            <a:r>
              <a:rPr lang="en-US" dirty="0" err="1"/>
              <a:t>Everitt</a:t>
            </a:r>
            <a:r>
              <a:rPr lang="en-US" dirty="0"/>
              <a:t>, </a:t>
            </a:r>
            <a:r>
              <a:rPr lang="en-US" dirty="0" smtClean="0"/>
              <a:t>…)</a:t>
            </a:r>
            <a:endParaRPr lang="en-US" dirty="0"/>
          </a:p>
          <a:p>
            <a:pPr lvl="1"/>
            <a:r>
              <a:rPr lang="en-US" dirty="0"/>
              <a:t>(</a:t>
            </a:r>
            <a:r>
              <a:rPr lang="en-US" u="sng" dirty="0"/>
              <a:t>Many Thoughts</a:t>
            </a:r>
            <a:r>
              <a:rPr lang="en-US" dirty="0"/>
              <a:t>) There are non-linear criteria for what constitutes a thought. Under special circumstances that may lead to |</a:t>
            </a:r>
            <a:r>
              <a:rPr lang="en-US" dirty="0" err="1" smtClean="0"/>
              <a:t>Ψ</a:t>
            </a:r>
            <a:r>
              <a:rPr lang="en-US" dirty="0" smtClean="0">
                <a:latin typeface="Symbol" pitchFamily="18" charset="2"/>
              </a:rPr>
              <a:t> </a:t>
            </a:r>
            <a:r>
              <a:rPr lang="en-US" dirty="0" smtClean="0"/>
              <a:t>|</a:t>
            </a:r>
            <a:r>
              <a:rPr lang="en-US" baseline="30000" dirty="0"/>
              <a:t>2</a:t>
            </a:r>
            <a:r>
              <a:rPr lang="en-US" dirty="0"/>
              <a:t> probabilities. </a:t>
            </a:r>
            <a:r>
              <a:rPr lang="en-US" sz="2500" dirty="0"/>
              <a:t>(Hanson, </a:t>
            </a:r>
            <a:r>
              <a:rPr lang="en-US" sz="2500" dirty="0" err="1"/>
              <a:t>Mallah</a:t>
            </a:r>
            <a:r>
              <a:rPr lang="en-US" sz="2500" dirty="0"/>
              <a:t>)</a:t>
            </a:r>
            <a:endParaRPr lang="en-US" dirty="0"/>
          </a:p>
          <a:p>
            <a:pPr lvl="0"/>
            <a:r>
              <a:rPr lang="en-US" u="sng" dirty="0" smtClean="0"/>
              <a:t>(</a:t>
            </a:r>
            <a:r>
              <a:rPr lang="en-US" u="sng" dirty="0"/>
              <a:t>quantum logic).  </a:t>
            </a:r>
            <a:r>
              <a:rPr lang="en-US" dirty="0"/>
              <a:t>Classical Boolean logic is empirically disproved (as a description of our world) by QM, just as Euclidean geometry was shown by G.R. not to describe our world. (</a:t>
            </a:r>
            <a:r>
              <a:rPr lang="en-US" dirty="0" smtClean="0"/>
              <a:t>Putnam</a:t>
            </a:r>
            <a:r>
              <a:rPr lang="en-US" dirty="0"/>
              <a:t> </a:t>
            </a:r>
            <a:r>
              <a:rPr lang="en-US" dirty="0" smtClean="0"/>
              <a:t>but he no longer holds that view)</a:t>
            </a:r>
            <a:endParaRPr lang="en-US" dirty="0"/>
          </a:p>
        </p:txBody>
      </p:sp>
    </p:spTree>
    <p:extLst>
      <p:ext uri="{BB962C8B-B14F-4D97-AF65-F5344CB8AC3E}">
        <p14:creationId xmlns:p14="http://schemas.microsoft.com/office/powerpoint/2010/main" val="2991938749"/>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609600"/>
          </a:xfrm>
        </p:spPr>
        <p:txBody>
          <a:bodyPr>
            <a:noAutofit/>
          </a:bodyPr>
          <a:lstStyle/>
          <a:p>
            <a:r>
              <a:rPr lang="en-US" sz="3600" u="sng" dirty="0">
                <a:solidFill>
                  <a:srgbClr val="C0504D"/>
                </a:solidFill>
              </a:rPr>
              <a:t>Return to Copenhagen</a:t>
            </a:r>
            <a:endParaRPr lang="en-US" sz="3600" dirty="0">
              <a:solidFill>
                <a:srgbClr val="C0504D"/>
              </a:solidFill>
            </a:endParaRPr>
          </a:p>
        </p:txBody>
      </p:sp>
      <p:sp>
        <p:nvSpPr>
          <p:cNvPr id="3" name="Content Placeholder 2"/>
          <p:cNvSpPr>
            <a:spLocks noGrp="1"/>
          </p:cNvSpPr>
          <p:nvPr>
            <p:ph idx="1"/>
          </p:nvPr>
        </p:nvSpPr>
        <p:spPr>
          <a:xfrm>
            <a:off x="0" y="609600"/>
            <a:ext cx="9144000" cy="6248400"/>
          </a:xfrm>
        </p:spPr>
        <p:txBody>
          <a:bodyPr>
            <a:normAutofit fontScale="70000" lnSpcReduction="20000"/>
          </a:bodyPr>
          <a:lstStyle/>
          <a:p>
            <a:r>
              <a:rPr lang="en-US" dirty="0"/>
              <a:t>Here's what Bohr had to say about the EPR proposal, in which it seemed that various properties of particles could be shown to have definite values (i.e. "elements of physical reality", by measuring pairs of correlated particles. Counting ALL those properties (S</a:t>
            </a:r>
            <a:r>
              <a:rPr lang="en-US" baseline="-25000" dirty="0"/>
              <a:t>1x</a:t>
            </a:r>
            <a:r>
              <a:rPr lang="en-US" dirty="0"/>
              <a:t>, S</a:t>
            </a:r>
            <a:r>
              <a:rPr lang="en-US" baseline="-25000" dirty="0"/>
              <a:t>1y</a:t>
            </a:r>
            <a:r>
              <a:rPr lang="en-US" dirty="0"/>
              <a:t>, S</a:t>
            </a:r>
            <a:r>
              <a:rPr lang="en-US" baseline="-25000" dirty="0"/>
              <a:t>2x</a:t>
            </a:r>
            <a:r>
              <a:rPr lang="en-US" dirty="0"/>
              <a:t>, S</a:t>
            </a:r>
            <a:r>
              <a:rPr lang="en-US" baseline="-25000" dirty="0"/>
              <a:t>2y</a:t>
            </a:r>
            <a:r>
              <a:rPr lang="en-US" dirty="0"/>
              <a:t>,…which couldn't all be measured at once) led to violations of the uncertainty relation, and hence of QM. </a:t>
            </a:r>
          </a:p>
          <a:p>
            <a:pPr lvl="1"/>
            <a:r>
              <a:rPr lang="en-US" dirty="0"/>
              <a:t>"</a:t>
            </a:r>
            <a:r>
              <a:rPr lang="en-US" i="1" dirty="0"/>
              <a:t>The apparent contradiction in fact discloses only an essential inadequacy of the customary viewpoint of natural philosophy for a rational account of physical phenomena….The interaction between object and measuring agencies entails- because of the impossibility of controlling the reaction of the object on the measuring instruments…the necessity of a final revision of the classical ideal of causality and a radical revision of our attitude towards the problem of physical reality. The criterion of reality proposed contains an essential ambiguity… regarding the expression 'without in any way disturbing the </a:t>
            </a:r>
            <a:r>
              <a:rPr lang="en-US" i="1" dirty="0" smtClean="0"/>
              <a:t>system’</a:t>
            </a:r>
            <a:r>
              <a:rPr lang="en-US" i="1" dirty="0"/>
              <a:t> </a:t>
            </a:r>
            <a:r>
              <a:rPr lang="en-US" i="1" dirty="0" smtClean="0"/>
              <a:t>The </a:t>
            </a:r>
            <a:r>
              <a:rPr lang="en-US" i="1" dirty="0"/>
              <a:t>principal point is that such measurements demand mutually exclusive arrangements</a:t>
            </a:r>
            <a:r>
              <a:rPr lang="en-US" dirty="0"/>
              <a:t>."</a:t>
            </a:r>
          </a:p>
          <a:p>
            <a:pPr lvl="1"/>
            <a:r>
              <a:rPr lang="en-US" dirty="0"/>
              <a:t>However, this interpretation leaves open the question of</a:t>
            </a:r>
            <a:r>
              <a:rPr lang="en-US" i="1" dirty="0"/>
              <a:t> how </a:t>
            </a:r>
            <a:r>
              <a:rPr lang="en-US" dirty="0"/>
              <a:t>our old ideas need to be revised. Is it local causality, reality, or induction that goes? Although only "causality" and "reality" are mentioned, the point seems to be that </a:t>
            </a:r>
            <a:r>
              <a:rPr lang="en-US" i="1" dirty="0"/>
              <a:t>induction</a:t>
            </a:r>
            <a:r>
              <a:rPr lang="en-US" dirty="0"/>
              <a:t> fails. Again, how does the particle emitter know what measurement situations will be made for the emitted particles? Or vice-versa?</a:t>
            </a:r>
          </a:p>
          <a:p>
            <a:endParaRPr lang="en-US" dirty="0"/>
          </a:p>
        </p:txBody>
      </p:sp>
    </p:spTree>
    <p:extLst>
      <p:ext uri="{BB962C8B-B14F-4D97-AF65-F5344CB8AC3E}">
        <p14:creationId xmlns:p14="http://schemas.microsoft.com/office/powerpoint/2010/main" val="1705408168"/>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90600"/>
          </a:xfrm>
        </p:spPr>
        <p:txBody>
          <a:bodyPr>
            <a:normAutofit/>
          </a:bodyPr>
          <a:lstStyle/>
          <a:p>
            <a:r>
              <a:rPr lang="en-US" sz="3600" u="sng" dirty="0">
                <a:solidFill>
                  <a:srgbClr val="C0504D"/>
                </a:solidFill>
              </a:rPr>
              <a:t>Hidden Variables </a:t>
            </a:r>
            <a:r>
              <a:rPr lang="en-US" sz="3600" dirty="0">
                <a:solidFill>
                  <a:srgbClr val="C0504D"/>
                </a:solidFill>
              </a:rPr>
              <a:t>(some history)</a:t>
            </a:r>
          </a:p>
        </p:txBody>
      </p:sp>
      <p:sp>
        <p:nvSpPr>
          <p:cNvPr id="3" name="Content Placeholder 2"/>
          <p:cNvSpPr>
            <a:spLocks noGrp="1"/>
          </p:cNvSpPr>
          <p:nvPr>
            <p:ph idx="1"/>
          </p:nvPr>
        </p:nvSpPr>
        <p:spPr>
          <a:xfrm>
            <a:off x="0" y="914400"/>
            <a:ext cx="9144000" cy="5486400"/>
          </a:xfrm>
        </p:spPr>
        <p:txBody>
          <a:bodyPr>
            <a:normAutofit fontScale="62500" lnSpcReduction="20000"/>
          </a:bodyPr>
          <a:lstStyle/>
          <a:p>
            <a:r>
              <a:rPr lang="en-US" dirty="0"/>
              <a:t>The initially most appealing solution is some sort of hidden variable theory. That is, nature is ultimately like the classical picture, with each event following directly from local causes. </a:t>
            </a:r>
            <a:r>
              <a:rPr lang="en-US" dirty="0" smtClean="0"/>
              <a:t>The </a:t>
            </a:r>
            <a:r>
              <a:rPr lang="en-US" dirty="0"/>
              <a:t>history of this idea as a response to QM is interesting:</a:t>
            </a:r>
          </a:p>
          <a:p>
            <a:pPr lvl="1"/>
            <a:r>
              <a:rPr lang="en-US" sz="3200" dirty="0"/>
              <a:t>Einstein, Schrödinger, </a:t>
            </a:r>
            <a:r>
              <a:rPr lang="en-US" sz="3200" dirty="0" err="1"/>
              <a:t>DeBroglie</a:t>
            </a:r>
            <a:r>
              <a:rPr lang="en-US" sz="3200" dirty="0"/>
              <a:t> thought it would work.</a:t>
            </a:r>
          </a:p>
          <a:p>
            <a:pPr lvl="1"/>
            <a:r>
              <a:rPr lang="en-US" sz="3200" dirty="0"/>
              <a:t>Bohr, Heisenberg, etc. assumed that it couldn't work.</a:t>
            </a:r>
          </a:p>
          <a:p>
            <a:pPr lvl="1"/>
            <a:r>
              <a:rPr lang="en-US" sz="3200" dirty="0"/>
              <a:t>We've seen that Bohr won the debate with Einstein as to whether there was some way around the uncertainty principle.</a:t>
            </a:r>
          </a:p>
          <a:p>
            <a:r>
              <a:rPr lang="en-US" dirty="0"/>
              <a:t>Von Neumann had a purported proof that NO hidden variable theory could reproduce the results of QM. The proof was accepted for decades, until </a:t>
            </a:r>
            <a:r>
              <a:rPr lang="en-US" dirty="0" err="1"/>
              <a:t>Bohm</a:t>
            </a:r>
            <a:r>
              <a:rPr lang="en-US" dirty="0"/>
              <a:t> came up with a counter-example. </a:t>
            </a:r>
            <a:r>
              <a:rPr lang="en-US" dirty="0" err="1"/>
              <a:t>Bohm</a:t>
            </a:r>
            <a:r>
              <a:rPr lang="en-US" dirty="0"/>
              <a:t> showed that Von Neumann had </a:t>
            </a:r>
            <a:r>
              <a:rPr lang="en-US" dirty="0" smtClean="0"/>
              <a:t>snuck in </a:t>
            </a:r>
            <a:r>
              <a:rPr lang="en-US" dirty="0"/>
              <a:t>a hidden assumption: that the measured property must depend only on the micro-system, and not also on the measurement apparatus.</a:t>
            </a:r>
          </a:p>
          <a:p>
            <a:r>
              <a:rPr lang="en-US" dirty="0" err="1"/>
              <a:t>Bohm</a:t>
            </a:r>
            <a:r>
              <a:rPr lang="en-US" dirty="0"/>
              <a:t> constructed an HV theory which could explicitly reproduce the results of QM for a single local variable, e.g. spin.</a:t>
            </a:r>
          </a:p>
          <a:p>
            <a:r>
              <a:rPr lang="en-US" dirty="0"/>
              <a:t>But John Bell followed up on the original Einstein ideas for ways to show the incompleteness of QM by showing that for spatially extended systems, no </a:t>
            </a:r>
            <a:r>
              <a:rPr lang="en-US" dirty="0">
                <a:solidFill>
                  <a:schemeClr val="accent1"/>
                </a:solidFill>
              </a:rPr>
              <a:t>LOCAL </a:t>
            </a:r>
            <a:r>
              <a:rPr lang="en-US" dirty="0"/>
              <a:t>HV theory can reproduce the results of QM. </a:t>
            </a:r>
          </a:p>
          <a:p>
            <a:r>
              <a:rPr lang="en-US" dirty="0"/>
              <a:t>And </a:t>
            </a:r>
            <a:r>
              <a:rPr lang="en-US" u="sng" dirty="0"/>
              <a:t>experiments agreed with QM</a:t>
            </a:r>
            <a:r>
              <a:rPr lang="en-US" dirty="0"/>
              <a:t>, </a:t>
            </a:r>
            <a:r>
              <a:rPr lang="en-US" u="sng" dirty="0"/>
              <a:t>violating the predictions of all local realist theories</a:t>
            </a:r>
            <a:r>
              <a:rPr lang="en-US" dirty="0" smtClean="0"/>
              <a:t>.</a:t>
            </a:r>
            <a:endParaRPr lang="en-US" dirty="0"/>
          </a:p>
        </p:txBody>
      </p:sp>
    </p:spTree>
    <p:extLst>
      <p:ext uri="{BB962C8B-B14F-4D97-AF65-F5344CB8AC3E}">
        <p14:creationId xmlns:p14="http://schemas.microsoft.com/office/powerpoint/2010/main" val="3488588749"/>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609600"/>
          </a:xfrm>
        </p:spPr>
        <p:txBody>
          <a:bodyPr>
            <a:noAutofit/>
          </a:bodyPr>
          <a:lstStyle/>
          <a:p>
            <a:r>
              <a:rPr lang="en-US" sz="3600" dirty="0" smtClean="0">
                <a:solidFill>
                  <a:srgbClr val="C0504D"/>
                </a:solidFill>
              </a:rPr>
              <a:t>Non-local hidden variables?</a:t>
            </a:r>
            <a:endParaRPr lang="en-US" sz="3600" dirty="0">
              <a:solidFill>
                <a:srgbClr val="C0504D"/>
              </a:solidFill>
            </a:endParaRPr>
          </a:p>
        </p:txBody>
      </p:sp>
      <p:sp>
        <p:nvSpPr>
          <p:cNvPr id="3" name="Content Placeholder 2"/>
          <p:cNvSpPr>
            <a:spLocks noGrp="1"/>
          </p:cNvSpPr>
          <p:nvPr>
            <p:ph idx="1"/>
          </p:nvPr>
        </p:nvSpPr>
        <p:spPr>
          <a:xfrm>
            <a:off x="0" y="685800"/>
            <a:ext cx="9144000" cy="6172200"/>
          </a:xfrm>
        </p:spPr>
        <p:txBody>
          <a:bodyPr>
            <a:normAutofit fontScale="70000" lnSpcReduction="20000"/>
          </a:bodyPr>
          <a:lstStyle/>
          <a:p>
            <a:r>
              <a:rPr lang="en-US" sz="2900" dirty="0"/>
              <a:t>Rather than reproduce the twists and turns in this development </a:t>
            </a:r>
            <a:r>
              <a:rPr lang="en-US" sz="2900" dirty="0" smtClean="0"/>
              <a:t>(remember Copernicus</a:t>
            </a:r>
            <a:r>
              <a:rPr lang="en-US" sz="2900" dirty="0"/>
              <a:t>/Newton/Einstein) we </a:t>
            </a:r>
            <a:r>
              <a:rPr lang="en-US" sz="2900" dirty="0" smtClean="0"/>
              <a:t>ask:</a:t>
            </a:r>
            <a:endParaRPr lang="en-US" sz="2900" dirty="0"/>
          </a:p>
          <a:p>
            <a:r>
              <a:rPr lang="en-US" sz="2900" dirty="0"/>
              <a:t> Is there any NON-LOCAL HV theory that reproduces the results of QM?</a:t>
            </a:r>
          </a:p>
          <a:p>
            <a:r>
              <a:rPr lang="en-US" sz="2900" dirty="0"/>
              <a:t>The answer is apparently yes, thanks again to </a:t>
            </a:r>
            <a:r>
              <a:rPr lang="en-US" sz="2900" dirty="0" err="1"/>
              <a:t>Bohm</a:t>
            </a:r>
            <a:r>
              <a:rPr lang="en-US" sz="2900" dirty="0"/>
              <a:t>.</a:t>
            </a:r>
          </a:p>
          <a:p>
            <a:r>
              <a:rPr lang="en-US" sz="2900" dirty="0" err="1"/>
              <a:t>Bohm's</a:t>
            </a:r>
            <a:r>
              <a:rPr lang="en-US" sz="2900" dirty="0"/>
              <a:t> </a:t>
            </a:r>
            <a:r>
              <a:rPr lang="en-US" sz="2900" i="1" dirty="0"/>
              <a:t>local</a:t>
            </a:r>
            <a:r>
              <a:rPr lang="en-US" sz="2900" dirty="0"/>
              <a:t> theory works approximately as follows:</a:t>
            </a:r>
          </a:p>
          <a:p>
            <a:pPr lvl="1"/>
            <a:r>
              <a:rPr lang="en-US" sz="2900" dirty="0"/>
              <a:t>There is some </a:t>
            </a:r>
            <a:r>
              <a:rPr lang="en-US" sz="2900" u="sng" dirty="0"/>
              <a:t>actual value to the position</a:t>
            </a:r>
            <a:r>
              <a:rPr lang="en-US" sz="2900" dirty="0"/>
              <a:t> of any particle. There is also an </a:t>
            </a:r>
            <a:r>
              <a:rPr lang="en-US" sz="2900" u="sng" dirty="0"/>
              <a:t>actual wave</a:t>
            </a:r>
            <a:r>
              <a:rPr lang="en-US" sz="2900" dirty="0"/>
              <a:t>, guiding those particles. (shades of </a:t>
            </a:r>
            <a:r>
              <a:rPr lang="en-US" sz="2900" dirty="0" err="1" smtClean="0"/>
              <a:t>DeBroglie</a:t>
            </a:r>
            <a:r>
              <a:rPr lang="en-US" sz="2900" dirty="0" smtClean="0"/>
              <a:t>)</a:t>
            </a:r>
            <a:endParaRPr lang="en-US" sz="2900" dirty="0"/>
          </a:p>
          <a:p>
            <a:pPr lvl="1"/>
            <a:r>
              <a:rPr lang="en-US" sz="2900" dirty="0"/>
              <a:t>The </a:t>
            </a:r>
            <a:r>
              <a:rPr lang="en-US" sz="2900" u="sng" dirty="0"/>
              <a:t>wave obeys the usual linear equation of QM</a:t>
            </a:r>
            <a:r>
              <a:rPr lang="en-US" sz="2900" dirty="0"/>
              <a:t>.</a:t>
            </a:r>
          </a:p>
          <a:p>
            <a:pPr lvl="1"/>
            <a:r>
              <a:rPr lang="en-US" sz="2900" dirty="0"/>
              <a:t>There is </a:t>
            </a:r>
            <a:r>
              <a:rPr lang="en-US" sz="2900" u="sng" dirty="0"/>
              <a:t>an equation describing how the actual set of positions changes in time, under the influence of the wave</a:t>
            </a:r>
            <a:r>
              <a:rPr lang="en-US" sz="2900" dirty="0"/>
              <a:t>.</a:t>
            </a:r>
          </a:p>
          <a:p>
            <a:pPr lvl="1"/>
            <a:r>
              <a:rPr lang="en-US" sz="2900" dirty="0"/>
              <a:t>For some reason, not entirely clear, it is not given to us to know the actual positions of everything, but rather we only know some probabilities, with the probability of some set of coordinates proportional to </a:t>
            </a:r>
            <a:r>
              <a:rPr lang="en-US" sz="2900" dirty="0" smtClean="0"/>
              <a:t>|ψ|</a:t>
            </a:r>
            <a:r>
              <a:rPr lang="en-US" sz="2900" baseline="30000" dirty="0" smtClean="0"/>
              <a:t>2</a:t>
            </a:r>
            <a:r>
              <a:rPr lang="en-US" sz="2900" dirty="0" smtClean="0"/>
              <a:t> </a:t>
            </a:r>
            <a:r>
              <a:rPr lang="en-US" sz="2900" dirty="0"/>
              <a:t>for those values.</a:t>
            </a:r>
          </a:p>
          <a:p>
            <a:r>
              <a:rPr lang="en-US" sz="2900" dirty="0"/>
              <a:t>It follows directly from </a:t>
            </a:r>
            <a:r>
              <a:rPr lang="en-US" sz="2900" dirty="0" err="1"/>
              <a:t>Bohm's</a:t>
            </a:r>
            <a:r>
              <a:rPr lang="en-US" sz="2900" dirty="0"/>
              <a:t> equation describing the motion of the coordinates that the probability density remains proportional to |ψ|</a:t>
            </a:r>
            <a:r>
              <a:rPr lang="en-US" sz="2900" baseline="30000" dirty="0"/>
              <a:t>2</a:t>
            </a:r>
            <a:r>
              <a:rPr lang="en-US" sz="2900" dirty="0"/>
              <a:t> forever, if it starts that way. A swarm of dots distributed in coordinate space according to the probability rule would follow streamlines in the probability flow.</a:t>
            </a:r>
          </a:p>
          <a:p>
            <a:pPr lvl="1"/>
            <a:r>
              <a:rPr lang="en-US" dirty="0"/>
              <a:t>C</a:t>
            </a:r>
            <a:r>
              <a:rPr lang="en-US" dirty="0" smtClean="0"/>
              <a:t>rude </a:t>
            </a:r>
            <a:r>
              <a:rPr lang="en-US" dirty="0"/>
              <a:t>observation allows us to measure macro-variables, so that we can always eliminate the possibility that the actual coordinates are in one of the remote branches of the solution of the wave equation.</a:t>
            </a:r>
          </a:p>
          <a:p>
            <a:endParaRPr lang="en-US" dirty="0"/>
          </a:p>
        </p:txBody>
      </p:sp>
    </p:spTree>
    <p:extLst>
      <p:ext uri="{BB962C8B-B14F-4D97-AF65-F5344CB8AC3E}">
        <p14:creationId xmlns:p14="http://schemas.microsoft.com/office/powerpoint/2010/main" val="743509564"/>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533400"/>
          </a:xfrm>
        </p:spPr>
        <p:txBody>
          <a:bodyPr>
            <a:noAutofit/>
          </a:bodyPr>
          <a:lstStyle/>
          <a:p>
            <a:r>
              <a:rPr lang="en-US" sz="3600" dirty="0" err="1" smtClean="0">
                <a:solidFill>
                  <a:srgbClr val="C0504D"/>
                </a:solidFill>
              </a:rPr>
              <a:t>Bohm’s</a:t>
            </a:r>
            <a:r>
              <a:rPr lang="en-US" sz="3600" dirty="0" smtClean="0">
                <a:solidFill>
                  <a:srgbClr val="C0504D"/>
                </a:solidFill>
              </a:rPr>
              <a:t> limits</a:t>
            </a:r>
            <a:endParaRPr lang="en-US" sz="3600" dirty="0">
              <a:solidFill>
                <a:srgbClr val="C0504D"/>
              </a:solidFill>
            </a:endParaRPr>
          </a:p>
        </p:txBody>
      </p:sp>
      <p:sp>
        <p:nvSpPr>
          <p:cNvPr id="3" name="Content Placeholder 2"/>
          <p:cNvSpPr>
            <a:spLocks noGrp="1"/>
          </p:cNvSpPr>
          <p:nvPr>
            <p:ph idx="1"/>
          </p:nvPr>
        </p:nvSpPr>
        <p:spPr>
          <a:xfrm>
            <a:off x="0" y="457200"/>
            <a:ext cx="9144000" cy="6400800"/>
          </a:xfrm>
        </p:spPr>
        <p:txBody>
          <a:bodyPr>
            <a:noAutofit/>
          </a:bodyPr>
          <a:lstStyle/>
          <a:p>
            <a:pPr marL="0" indent="0">
              <a:buNone/>
            </a:pPr>
            <a:r>
              <a:rPr lang="en-US" sz="1800" dirty="0" err="1"/>
              <a:t>Bohm's</a:t>
            </a:r>
            <a:r>
              <a:rPr lang="en-US" sz="1800" dirty="0"/>
              <a:t> interpretation seems to reproduce all the measured properties of QM. </a:t>
            </a:r>
            <a:r>
              <a:rPr lang="en-US" sz="1800" dirty="0" smtClean="0"/>
              <a:t> Any </a:t>
            </a:r>
            <a:r>
              <a:rPr lang="en-US" sz="1800" dirty="0"/>
              <a:t>objections</a:t>
            </a:r>
            <a:r>
              <a:rPr lang="en-US" sz="1800" dirty="0" smtClean="0"/>
              <a:t>?</a:t>
            </a:r>
            <a:r>
              <a:rPr lang="en-US" sz="1800" dirty="0"/>
              <a:t> </a:t>
            </a:r>
          </a:p>
          <a:p>
            <a:pPr lvl="0"/>
            <a:r>
              <a:rPr lang="en-US" sz="1800" dirty="0"/>
              <a:t>You can’t have separate coordinate dots for each particle (local). You need a single multi-dimensional coordinate to stand for every single particle</a:t>
            </a:r>
            <a:r>
              <a:rPr lang="en-US" sz="1800" dirty="0" smtClean="0"/>
              <a:t>!</a:t>
            </a:r>
            <a:endParaRPr lang="en-US" sz="1800" dirty="0"/>
          </a:p>
          <a:p>
            <a:pPr lvl="0"/>
            <a:r>
              <a:rPr lang="en-US" sz="1800" dirty="0" smtClean="0"/>
              <a:t>Does saying </a:t>
            </a:r>
            <a:r>
              <a:rPr lang="en-US" sz="1800" dirty="0"/>
              <a:t>that a </a:t>
            </a:r>
            <a:r>
              <a:rPr lang="en-US" sz="1800" dirty="0" smtClean="0"/>
              <a:t>true </a:t>
            </a:r>
            <a:r>
              <a:rPr lang="en-US" sz="1800" dirty="0"/>
              <a:t>set of coordinates exists </a:t>
            </a:r>
            <a:r>
              <a:rPr lang="en-US" sz="1800" dirty="0" smtClean="0"/>
              <a:t>make a </a:t>
            </a:r>
            <a:r>
              <a:rPr lang="en-US" sz="1800" dirty="0"/>
              <a:t>testable </a:t>
            </a:r>
            <a:r>
              <a:rPr lang="en-US" sz="1800" dirty="0" smtClean="0"/>
              <a:t>claim? </a:t>
            </a:r>
            <a:r>
              <a:rPr lang="en-US" sz="1800" dirty="0"/>
              <a:t>Is it l</a:t>
            </a:r>
            <a:r>
              <a:rPr lang="en-US" sz="1800" dirty="0" smtClean="0"/>
              <a:t>ike </a:t>
            </a:r>
            <a:r>
              <a:rPr lang="en-US" sz="1800" dirty="0"/>
              <a:t>saying "there is a special reference frame in which the ether is at rest, but we can never find it"? If the assertion that one set of coordinates is "real" does have some meaning, what are the experimental implications? </a:t>
            </a:r>
          </a:p>
          <a:p>
            <a:pPr lvl="0"/>
            <a:r>
              <a:rPr lang="en-US" sz="1800" dirty="0"/>
              <a:t>The underlying theory requires a unique reference frame. Only the statistical averages for large-scale variables (on the assumption that the "equilibrium" distribution has been reached) show Lorentz invariance.</a:t>
            </a:r>
          </a:p>
          <a:p>
            <a:pPr lvl="0"/>
            <a:r>
              <a:rPr lang="en-US" sz="1800" dirty="0"/>
              <a:t>It restores dualism: the wave function and the real particle coordinates are very different entities. The particles don't even have any influence on the wave-function. Why do ordinary position coordinates play a special role for the particles, but not for the wave?</a:t>
            </a:r>
          </a:p>
          <a:p>
            <a:pPr lvl="0"/>
            <a:r>
              <a:rPr lang="en-US" sz="1800" dirty="0"/>
              <a:t>The probability densities are fixed by the actually occurring "branches" of the wave function, the other branches are irrelevant.  Why </a:t>
            </a:r>
            <a:r>
              <a:rPr lang="en-US" sz="1800" dirty="0" smtClean="0"/>
              <a:t>can we observe </a:t>
            </a:r>
            <a:r>
              <a:rPr lang="en-US" sz="1800" dirty="0"/>
              <a:t>well enough to say which distinct macroscopic branch of the wave function contains the actual particle coordinates, but not well enough to have </a:t>
            </a:r>
            <a:r>
              <a:rPr lang="en-US" sz="1800" i="1" dirty="0"/>
              <a:t>any</a:t>
            </a:r>
            <a:r>
              <a:rPr lang="en-US" sz="1800" dirty="0"/>
              <a:t> effect on the probabilities </a:t>
            </a:r>
            <a:r>
              <a:rPr lang="en-US" sz="1800" i="1" dirty="0"/>
              <a:t>within </a:t>
            </a:r>
            <a:r>
              <a:rPr lang="en-US" sz="1800" dirty="0"/>
              <a:t>a branch? In other words, how does </a:t>
            </a:r>
            <a:r>
              <a:rPr lang="en-US" sz="1800" dirty="0" err="1"/>
              <a:t>Bohm</a:t>
            </a:r>
            <a:r>
              <a:rPr lang="en-US" sz="1800" dirty="0"/>
              <a:t> maintain the sharp distinction between the measured and unmeasured properties, i.e. between the parts of the wave function within which the coordinate probabilities precisely obey the "equilibrium"  |ψ|</a:t>
            </a:r>
            <a:r>
              <a:rPr lang="en-US" sz="1800" baseline="30000" dirty="0"/>
              <a:t>2</a:t>
            </a:r>
            <a:r>
              <a:rPr lang="en-US" sz="1800" dirty="0"/>
              <a:t> law, and those for which no probabilities are needed at all?  </a:t>
            </a:r>
          </a:p>
        </p:txBody>
      </p:sp>
    </p:spTree>
    <p:extLst>
      <p:ext uri="{BB962C8B-B14F-4D97-AF65-F5344CB8AC3E}">
        <p14:creationId xmlns:p14="http://schemas.microsoft.com/office/powerpoint/2010/main" val="3094775141"/>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110</TotalTime>
  <Words>2120</Words>
  <Application>Microsoft Macintosh PowerPoint</Application>
  <PresentationFormat>On-screen Show (4:3)</PresentationFormat>
  <Paragraphs>96</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Office Theme</vt:lpstr>
      <vt:lpstr>Return to measurement A closer look at various resolutions NOTE: the quiz will not cover “measurement” </vt:lpstr>
      <vt:lpstr>A quantum description of measurement</vt:lpstr>
      <vt:lpstr>Loss of Interference</vt:lpstr>
      <vt:lpstr>The Output State</vt:lpstr>
      <vt:lpstr>Ideas to deal with the measurement problem</vt:lpstr>
      <vt:lpstr>Return to Copenhagen</vt:lpstr>
      <vt:lpstr>Hidden Variables (some history)</vt:lpstr>
      <vt:lpstr>Non-local hidden variables?</vt:lpstr>
      <vt:lpstr>Bohm’s limits</vt:lpstr>
      <vt:lpstr>Mentalism</vt:lpstr>
      <vt:lpstr>Mentalism (cont.)</vt:lpstr>
      <vt:lpstr>Explicit Collapse non-linear theories</vt:lpstr>
      <vt:lpstr>Problems with the non-linear collapse suggestions</vt:lpstr>
      <vt:lpstr>In favor of non-linear collapse</vt:lpstr>
    </vt:vector>
  </TitlesOfParts>
  <Company>U of IL</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Physics</dc:creator>
  <cp:lastModifiedBy>David Ceperley</cp:lastModifiedBy>
  <cp:revision>16</cp:revision>
  <cp:lastPrinted>2014-03-22T20:41:45Z</cp:lastPrinted>
  <dcterms:created xsi:type="dcterms:W3CDTF">2013-10-28T14:10:22Z</dcterms:created>
  <dcterms:modified xsi:type="dcterms:W3CDTF">2015-03-20T16:20:24Z</dcterms:modified>
</cp:coreProperties>
</file>