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69" r:id="rId17"/>
    <p:sldId id="270" r:id="rId18"/>
    <p:sldId id="272" r:id="rId19"/>
    <p:sldId id="27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872"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E80B3-BD2B-4C4E-B7BD-2A4E7DDBE19C}"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1304574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E80B3-BD2B-4C4E-B7BD-2A4E7DDBE19C}"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819951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E80B3-BD2B-4C4E-B7BD-2A4E7DDBE19C}"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3104573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E80B3-BD2B-4C4E-B7BD-2A4E7DDBE19C}"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451923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E80B3-BD2B-4C4E-B7BD-2A4E7DDBE19C}"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179534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E80B3-BD2B-4C4E-B7BD-2A4E7DDBE19C}" type="datetimeFigureOut">
              <a:rPr lang="en-US" smtClean="0"/>
              <a:t>4/15/15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244939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E80B3-BD2B-4C4E-B7BD-2A4E7DDBE19C}" type="datetimeFigureOut">
              <a:rPr lang="en-US" smtClean="0"/>
              <a:t>4/15/15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238524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E80B3-BD2B-4C4E-B7BD-2A4E7DDBE19C}" type="datetimeFigureOut">
              <a:rPr lang="en-US" smtClean="0"/>
              <a:t>4/15/15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568069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E80B3-BD2B-4C4E-B7BD-2A4E7DDBE19C}" type="datetimeFigureOut">
              <a:rPr lang="en-US" smtClean="0"/>
              <a:t>4/15/15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290329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E80B3-BD2B-4C4E-B7BD-2A4E7DDBE19C}" type="datetimeFigureOut">
              <a:rPr lang="en-US" smtClean="0"/>
              <a:t>4/15/15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422637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E80B3-BD2B-4C4E-B7BD-2A4E7DDBE19C}" type="datetimeFigureOut">
              <a:rPr lang="en-US" smtClean="0"/>
              <a:t>4/15/15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607F9C-4E5D-184F-83DE-B12842177E3D}" type="slidenum">
              <a:rPr lang="en-US" smtClean="0"/>
              <a:t>‹#›</a:t>
            </a:fld>
            <a:endParaRPr lang="en-US"/>
          </a:p>
        </p:txBody>
      </p:sp>
    </p:spTree>
    <p:extLst>
      <p:ext uri="{BB962C8B-B14F-4D97-AF65-F5344CB8AC3E}">
        <p14:creationId xmlns:p14="http://schemas.microsoft.com/office/powerpoint/2010/main" val="19445307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E80B3-BD2B-4C4E-B7BD-2A4E7DDBE19C}" type="datetimeFigureOut">
              <a:rPr lang="en-US" smtClean="0"/>
              <a:t>4/15/15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07F9C-4E5D-184F-83DE-B12842177E3D}" type="slidenum">
              <a:rPr lang="en-US" smtClean="0"/>
              <a:t>‹#›</a:t>
            </a:fld>
            <a:endParaRPr lang="en-US"/>
          </a:p>
        </p:txBody>
      </p:sp>
    </p:spTree>
    <p:extLst>
      <p:ext uri="{BB962C8B-B14F-4D97-AF65-F5344CB8AC3E}">
        <p14:creationId xmlns:p14="http://schemas.microsoft.com/office/powerpoint/2010/main" val="1764984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oleObject" Target="../embeddings/oleObject2.bin"/><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911" y="183091"/>
            <a:ext cx="7772400" cy="1470025"/>
          </a:xfrm>
        </p:spPr>
        <p:txBody>
          <a:bodyPr>
            <a:normAutofit fontScale="90000"/>
          </a:bodyPr>
          <a:lstStyle/>
          <a:p>
            <a:r>
              <a:rPr lang="en-US" u="sng" dirty="0"/>
              <a:t>Today: </a:t>
            </a:r>
            <a:r>
              <a:rPr lang="en-US" dirty="0"/>
              <a:t/>
            </a:r>
            <a:br>
              <a:rPr lang="en-US" dirty="0"/>
            </a:br>
            <a:r>
              <a:rPr lang="en-US" dirty="0" smtClean="0">
                <a:solidFill>
                  <a:schemeClr val="accent2"/>
                </a:solidFill>
              </a:rPr>
              <a:t>Combining relativity </a:t>
            </a:r>
            <a:r>
              <a:rPr lang="en-US" dirty="0">
                <a:solidFill>
                  <a:schemeClr val="accent2"/>
                </a:solidFill>
              </a:rPr>
              <a:t>and </a:t>
            </a:r>
            <a:r>
              <a:rPr lang="en-US" dirty="0" smtClean="0">
                <a:solidFill>
                  <a:schemeClr val="accent2"/>
                </a:solidFill>
              </a:rPr>
              <a:t>quantum mechanics</a:t>
            </a:r>
            <a:endParaRPr lang="en-US" dirty="0">
              <a:solidFill>
                <a:schemeClr val="accent2"/>
              </a:solidFill>
            </a:endParaRPr>
          </a:p>
        </p:txBody>
      </p:sp>
      <p:sp>
        <p:nvSpPr>
          <p:cNvPr id="3" name="Subtitle 2"/>
          <p:cNvSpPr>
            <a:spLocks noGrp="1"/>
          </p:cNvSpPr>
          <p:nvPr>
            <p:ph type="subTitle" idx="1"/>
          </p:nvPr>
        </p:nvSpPr>
        <p:spPr>
          <a:xfrm>
            <a:off x="1371600" y="2401467"/>
            <a:ext cx="6400800" cy="1752600"/>
          </a:xfrm>
        </p:spPr>
        <p:txBody>
          <a:bodyPr>
            <a:normAutofit fontScale="85000" lnSpcReduction="20000"/>
          </a:bodyPr>
          <a:lstStyle/>
          <a:p>
            <a:r>
              <a:rPr lang="en-US" u="sng" dirty="0">
                <a:solidFill>
                  <a:srgbClr val="000000"/>
                </a:solidFill>
              </a:rPr>
              <a:t>Where we’re headed</a:t>
            </a:r>
            <a:r>
              <a:rPr lang="en-US" dirty="0">
                <a:solidFill>
                  <a:srgbClr val="000000"/>
                </a:solidFill>
              </a:rPr>
              <a:t>:</a:t>
            </a:r>
          </a:p>
          <a:p>
            <a:r>
              <a:rPr lang="en-US" dirty="0">
                <a:solidFill>
                  <a:srgbClr val="000000"/>
                </a:solidFill>
              </a:rPr>
              <a:t>Combining QM and GR</a:t>
            </a:r>
          </a:p>
          <a:p>
            <a:r>
              <a:rPr lang="en-US" dirty="0">
                <a:solidFill>
                  <a:srgbClr val="000000"/>
                </a:solidFill>
              </a:rPr>
              <a:t> </a:t>
            </a:r>
          </a:p>
          <a:p>
            <a:r>
              <a:rPr lang="en-US" dirty="0">
                <a:solidFill>
                  <a:srgbClr val="000000"/>
                </a:solidFill>
              </a:rPr>
              <a:t>Cosmological implications, challenges</a:t>
            </a:r>
          </a:p>
          <a:p>
            <a:endParaRPr lang="en-US" dirty="0"/>
          </a:p>
        </p:txBody>
      </p:sp>
    </p:spTree>
    <p:extLst>
      <p:ext uri="{BB962C8B-B14F-4D97-AF65-F5344CB8AC3E}">
        <p14:creationId xmlns:p14="http://schemas.microsoft.com/office/powerpoint/2010/main" val="39490045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82221" y="0"/>
            <a:ext cx="8650111" cy="959556"/>
          </a:xfrm>
        </p:spPr>
        <p:txBody>
          <a:bodyPr>
            <a:normAutofit/>
          </a:bodyPr>
          <a:lstStyle/>
          <a:p>
            <a:r>
              <a:rPr lang="en-US" sz="3200" dirty="0">
                <a:solidFill>
                  <a:srgbClr val="C0504D"/>
                </a:solidFill>
              </a:rPr>
              <a:t>A problem in Cosmology</a:t>
            </a:r>
            <a:r>
              <a:rPr lang="en-US" sz="3200" dirty="0" smtClean="0">
                <a:solidFill>
                  <a:srgbClr val="C0504D"/>
                </a:solidFill>
                <a:effectLst/>
              </a:rPr>
              <a:t> </a:t>
            </a:r>
            <a:endParaRPr lang="en-US" sz="3200" dirty="0">
              <a:solidFill>
                <a:srgbClr val="C0504D"/>
              </a:solidFill>
            </a:endParaRPr>
          </a:p>
        </p:txBody>
      </p:sp>
      <p:sp>
        <p:nvSpPr>
          <p:cNvPr id="3" name="Content Placeholder 2"/>
          <p:cNvSpPr>
            <a:spLocks noGrp="1"/>
          </p:cNvSpPr>
          <p:nvPr>
            <p:ph idx="1"/>
          </p:nvPr>
        </p:nvSpPr>
        <p:spPr>
          <a:xfrm>
            <a:off x="0" y="959556"/>
            <a:ext cx="9144000" cy="5898444"/>
          </a:xfrm>
        </p:spPr>
        <p:txBody>
          <a:bodyPr>
            <a:noAutofit/>
          </a:bodyPr>
          <a:lstStyle/>
          <a:p>
            <a:r>
              <a:rPr lang="en-US" sz="2000" dirty="0"/>
              <a:t>Individual masses are pulled together by gravity. A uniform collection of masses would make space itself pull together, i.e. decelerate the expansion. What would happen if there were some (finite) mass-energy density associated with the mere existence of space, i.e. a fixed density rather than a fixed mass? </a:t>
            </a:r>
          </a:p>
          <a:p>
            <a:pPr marL="0" indent="0">
              <a:buNone/>
            </a:pPr>
            <a:r>
              <a:rPr lang="en-US" sz="2000" dirty="0"/>
              <a:t>Here's a crude argument: </a:t>
            </a:r>
          </a:p>
          <a:p>
            <a:r>
              <a:rPr lang="en-US" sz="2000" dirty="0"/>
              <a:t>Suppose you have a Newtonian gravitational problem, with fixed mass M spread out over dimensions R. The gravitational potential energy will be something like (not worrying about factors of 2,…</a:t>
            </a:r>
            <a:r>
              <a:rPr lang="en-US" sz="2000" dirty="0" smtClean="0"/>
              <a:t>) GM</a:t>
            </a:r>
            <a:r>
              <a:rPr lang="en-US" sz="2000" baseline="30000" dirty="0" smtClean="0"/>
              <a:t>2</a:t>
            </a:r>
            <a:r>
              <a:rPr lang="en-US" sz="2000" dirty="0"/>
              <a:t>/R</a:t>
            </a:r>
          </a:p>
          <a:p>
            <a:r>
              <a:rPr lang="en-US" sz="2000" dirty="0"/>
              <a:t>The forces are the derivatives of energies </a:t>
            </a:r>
            <a:r>
              <a:rPr lang="en-US" sz="2000" dirty="0" err="1"/>
              <a:t>wrt</a:t>
            </a:r>
            <a:r>
              <a:rPr lang="en-US" sz="2000" dirty="0"/>
              <a:t> position, so these are of order </a:t>
            </a:r>
            <a:endParaRPr lang="en-US" sz="2000" dirty="0" smtClean="0"/>
          </a:p>
          <a:p>
            <a:pPr marL="400050" lvl="1" indent="0">
              <a:buNone/>
            </a:pPr>
            <a:r>
              <a:rPr lang="en-US" sz="2000" dirty="0" smtClean="0"/>
              <a:t>GM</a:t>
            </a:r>
            <a:r>
              <a:rPr lang="en-US" sz="2000" baseline="30000" dirty="0" smtClean="0"/>
              <a:t>2</a:t>
            </a:r>
            <a:r>
              <a:rPr lang="en-US" sz="2000" dirty="0"/>
              <a:t>/R</a:t>
            </a:r>
            <a:r>
              <a:rPr lang="en-US" sz="2000" baseline="30000" dirty="0"/>
              <a:t>2</a:t>
            </a:r>
            <a:endParaRPr lang="en-US" sz="2000" dirty="0"/>
          </a:p>
          <a:p>
            <a:r>
              <a:rPr lang="en-US" sz="2000" dirty="0"/>
              <a:t>Producing inward accelerations of </a:t>
            </a:r>
            <a:r>
              <a:rPr lang="en-US" sz="2000" dirty="0" smtClean="0"/>
              <a:t>order:    GM</a:t>
            </a:r>
            <a:r>
              <a:rPr lang="en-US" sz="2000" dirty="0"/>
              <a:t>/R</a:t>
            </a:r>
            <a:r>
              <a:rPr lang="en-US" sz="2000" baseline="30000" dirty="0"/>
              <a:t>2</a:t>
            </a:r>
            <a:r>
              <a:rPr lang="en-US" sz="2000" dirty="0" smtClean="0"/>
              <a:t>.</a:t>
            </a:r>
            <a:endParaRPr lang="en-US" sz="2000" dirty="0"/>
          </a:p>
          <a:p>
            <a:r>
              <a:rPr lang="en-US" sz="2000" dirty="0"/>
              <a:t>Whether that is an important inward acceleration depends on the mass density, which is </a:t>
            </a:r>
            <a:r>
              <a:rPr lang="en-US" sz="2000" dirty="0" smtClean="0"/>
              <a:t>decreasing as things expand. </a:t>
            </a:r>
            <a:r>
              <a:rPr lang="en-US" sz="2000" dirty="0"/>
              <a:t>There's a critical density (for a given expansion rate) for which the outward expansion never stops.</a:t>
            </a:r>
            <a:r>
              <a:rPr lang="en-US" sz="2000" dirty="0" smtClean="0">
                <a:effectLst/>
              </a:rPr>
              <a:t> </a:t>
            </a:r>
            <a:endParaRPr lang="en-US" sz="2000" dirty="0"/>
          </a:p>
        </p:txBody>
      </p:sp>
    </p:spTree>
    <p:extLst>
      <p:ext uri="{BB962C8B-B14F-4D97-AF65-F5344CB8AC3E}">
        <p14:creationId xmlns:p14="http://schemas.microsoft.com/office/powerpoint/2010/main" val="29088092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31333"/>
          </a:xfrm>
        </p:spPr>
        <p:txBody>
          <a:bodyPr>
            <a:normAutofit/>
          </a:bodyPr>
          <a:lstStyle/>
          <a:p>
            <a:r>
              <a:rPr lang="en-US" sz="3600" dirty="0" smtClean="0">
                <a:solidFill>
                  <a:srgbClr val="C0504D"/>
                </a:solidFill>
              </a:rPr>
              <a:t>Gravity acting on Fixed-Density</a:t>
            </a:r>
            <a:endParaRPr lang="en-US" sz="3600" dirty="0">
              <a:solidFill>
                <a:srgbClr val="C0504D"/>
              </a:solidFill>
            </a:endParaRPr>
          </a:p>
        </p:txBody>
      </p:sp>
      <p:sp>
        <p:nvSpPr>
          <p:cNvPr id="3" name="Content Placeholder 2"/>
          <p:cNvSpPr>
            <a:spLocks noGrp="1"/>
          </p:cNvSpPr>
          <p:nvPr>
            <p:ph idx="1"/>
          </p:nvPr>
        </p:nvSpPr>
        <p:spPr>
          <a:xfrm>
            <a:off x="0" y="951970"/>
            <a:ext cx="9144000" cy="5906029"/>
          </a:xfrm>
        </p:spPr>
        <p:txBody>
          <a:bodyPr>
            <a:noAutofit/>
          </a:bodyPr>
          <a:lstStyle/>
          <a:p>
            <a:r>
              <a:rPr lang="en-US" sz="2000" dirty="0"/>
              <a:t>Now what happens if the thing that's fixed is the density </a:t>
            </a:r>
          </a:p>
          <a:p>
            <a:pPr lvl="1"/>
            <a:r>
              <a:rPr lang="en-US" sz="2000" dirty="0" err="1" smtClean="0">
                <a:latin typeface="Symbol" charset="2"/>
                <a:cs typeface="Symbol" charset="2"/>
              </a:rPr>
              <a:t>ρ</a:t>
            </a:r>
            <a:r>
              <a:rPr lang="en-US" sz="2000" dirty="0" smtClean="0"/>
              <a:t>=</a:t>
            </a:r>
            <a:r>
              <a:rPr lang="en-US" sz="2000" dirty="0"/>
              <a:t>M/R</a:t>
            </a:r>
            <a:r>
              <a:rPr lang="en-US" sz="2000" baseline="30000" dirty="0"/>
              <a:t>3</a:t>
            </a:r>
            <a:r>
              <a:rPr lang="en-US" sz="2000" dirty="0"/>
              <a:t>  ?</a:t>
            </a:r>
          </a:p>
          <a:p>
            <a:r>
              <a:rPr lang="en-US" sz="2000" dirty="0"/>
              <a:t>The potential energy is of order </a:t>
            </a:r>
          </a:p>
          <a:p>
            <a:pPr lvl="1"/>
            <a:r>
              <a:rPr lang="en-US" sz="2000" dirty="0"/>
              <a:t>-</a:t>
            </a:r>
            <a:r>
              <a:rPr lang="en-US" sz="2000" dirty="0" smtClean="0"/>
              <a:t>G</a:t>
            </a:r>
            <a:r>
              <a:rPr lang="en-US" sz="2000" dirty="0" smtClean="0">
                <a:latin typeface="Symbol" charset="2"/>
                <a:cs typeface="Symbol" charset="2"/>
              </a:rPr>
              <a:t>ρ</a:t>
            </a:r>
            <a:r>
              <a:rPr lang="en-US" sz="2000" baseline="30000" dirty="0" smtClean="0"/>
              <a:t>2 </a:t>
            </a:r>
            <a:r>
              <a:rPr lang="en-US" sz="2000" dirty="0"/>
              <a:t>R</a:t>
            </a:r>
            <a:r>
              <a:rPr lang="en-US" sz="2000" baseline="30000" dirty="0"/>
              <a:t>6</a:t>
            </a:r>
            <a:r>
              <a:rPr lang="en-US" sz="2000" dirty="0"/>
              <a:t>/R = -</a:t>
            </a:r>
            <a:r>
              <a:rPr lang="en-US" sz="2000" dirty="0" smtClean="0"/>
              <a:t>G</a:t>
            </a:r>
            <a:r>
              <a:rPr lang="en-US" sz="2000" dirty="0" smtClean="0">
                <a:latin typeface="Symbol" charset="2"/>
                <a:cs typeface="Symbol" charset="2"/>
              </a:rPr>
              <a:t>r</a:t>
            </a:r>
            <a:r>
              <a:rPr lang="en-US" sz="2000" baseline="30000" dirty="0" smtClean="0"/>
              <a:t>2 </a:t>
            </a:r>
            <a:r>
              <a:rPr lang="en-US" sz="2000" dirty="0"/>
              <a:t>R</a:t>
            </a:r>
            <a:r>
              <a:rPr lang="en-US" sz="2000" baseline="30000" dirty="0"/>
              <a:t>5</a:t>
            </a:r>
            <a:endParaRPr lang="en-US" sz="2000" dirty="0"/>
          </a:p>
          <a:p>
            <a:r>
              <a:rPr lang="en-US" sz="2000" dirty="0"/>
              <a:t>So the force (given by the derivative </a:t>
            </a:r>
            <a:r>
              <a:rPr lang="en-US" sz="2000" dirty="0" err="1"/>
              <a:t>wrt</a:t>
            </a:r>
            <a:r>
              <a:rPr lang="en-US" sz="2000" dirty="0"/>
              <a:t> R) is of order</a:t>
            </a:r>
          </a:p>
          <a:p>
            <a:pPr lvl="1"/>
            <a:r>
              <a:rPr lang="en-US" sz="2000" dirty="0" smtClean="0"/>
              <a:t>G</a:t>
            </a:r>
            <a:r>
              <a:rPr lang="en-US" sz="2000" dirty="0" smtClean="0">
                <a:latin typeface="Symbol" charset="2"/>
                <a:cs typeface="Symbol" charset="2"/>
              </a:rPr>
              <a:t>ρ</a:t>
            </a:r>
            <a:r>
              <a:rPr lang="en-US" sz="2000" baseline="30000" dirty="0" smtClean="0"/>
              <a:t>2 </a:t>
            </a:r>
            <a:r>
              <a:rPr lang="en-US" sz="2000" dirty="0"/>
              <a:t>R</a:t>
            </a:r>
            <a:r>
              <a:rPr lang="en-US" sz="2000" baseline="30000" dirty="0"/>
              <a:t>4</a:t>
            </a:r>
            <a:r>
              <a:rPr lang="en-US" sz="2000" dirty="0"/>
              <a:t>   </a:t>
            </a:r>
            <a:r>
              <a:rPr lang="en-US" sz="2000" i="1" dirty="0"/>
              <a:t>outward</a:t>
            </a:r>
            <a:r>
              <a:rPr lang="en-US" sz="2000" dirty="0"/>
              <a:t>.</a:t>
            </a:r>
          </a:p>
          <a:p>
            <a:r>
              <a:rPr lang="en-US" sz="2000" dirty="0"/>
              <a:t>Divide the </a:t>
            </a:r>
            <a:r>
              <a:rPr lang="en-US" sz="2000" i="1" dirty="0"/>
              <a:t>outward </a:t>
            </a:r>
            <a:r>
              <a:rPr lang="en-US" sz="2000" dirty="0"/>
              <a:t> force Gr</a:t>
            </a:r>
            <a:r>
              <a:rPr lang="en-US" sz="2000" baseline="30000" dirty="0"/>
              <a:t>2 </a:t>
            </a:r>
            <a:r>
              <a:rPr lang="en-US" sz="2000" dirty="0"/>
              <a:t>R</a:t>
            </a:r>
            <a:r>
              <a:rPr lang="en-US" sz="2000" baseline="30000" dirty="0"/>
              <a:t>4</a:t>
            </a:r>
            <a:r>
              <a:rPr lang="en-US" sz="2000" dirty="0"/>
              <a:t> by the mass r</a:t>
            </a:r>
            <a:r>
              <a:rPr lang="en-US" sz="2000" baseline="30000" dirty="0"/>
              <a:t> </a:t>
            </a:r>
            <a:r>
              <a:rPr lang="en-US" sz="2000" dirty="0"/>
              <a:t>R</a:t>
            </a:r>
            <a:r>
              <a:rPr lang="en-US" sz="2000" baseline="30000" dirty="0"/>
              <a:t>3  </a:t>
            </a:r>
            <a:r>
              <a:rPr lang="en-US" sz="2000" dirty="0"/>
              <a:t>to obtain the typical outward acceleration:</a:t>
            </a:r>
          </a:p>
          <a:p>
            <a:pPr lvl="1"/>
            <a:r>
              <a:rPr lang="en-US" sz="2000" dirty="0" err="1" smtClean="0"/>
              <a:t>G</a:t>
            </a:r>
            <a:r>
              <a:rPr lang="en-US" sz="2000" dirty="0" err="1" smtClean="0">
                <a:latin typeface="Symbol" charset="2"/>
                <a:cs typeface="Symbol" charset="2"/>
              </a:rPr>
              <a:t>ρ</a:t>
            </a:r>
            <a:r>
              <a:rPr lang="en-US" sz="2000" dirty="0" err="1" smtClean="0"/>
              <a:t>R</a:t>
            </a:r>
            <a:r>
              <a:rPr lang="en-US" sz="2000" dirty="0"/>
              <a:t>.</a:t>
            </a:r>
          </a:p>
          <a:p>
            <a:r>
              <a:rPr lang="en-US" sz="2000" dirty="0"/>
              <a:t>The second derivative of R </a:t>
            </a:r>
            <a:r>
              <a:rPr lang="en-US" sz="2000" dirty="0" err="1"/>
              <a:t>wrt</a:t>
            </a:r>
            <a:r>
              <a:rPr lang="en-US" sz="2000" dirty="0"/>
              <a:t> time is proportional to +</a:t>
            </a:r>
            <a:r>
              <a:rPr lang="en-US" sz="2000" dirty="0" smtClean="0"/>
              <a:t>R. R </a:t>
            </a:r>
            <a:r>
              <a:rPr lang="en-US" sz="2000" dirty="0"/>
              <a:t>will grow (or shrink) exponentially</a:t>
            </a:r>
            <a:r>
              <a:rPr lang="en-US" sz="2000" dirty="0" smtClean="0"/>
              <a:t>!</a:t>
            </a:r>
            <a:endParaRPr lang="en-US" sz="2000" dirty="0"/>
          </a:p>
          <a:p>
            <a:r>
              <a:rPr lang="en-US" sz="2000" dirty="0"/>
              <a:t>It turns out that this odd Newtonian fixed-density calculation captures the key behavior of the GR equations, which also show </a:t>
            </a:r>
            <a:r>
              <a:rPr lang="en-US" sz="2000" i="1" dirty="0"/>
              <a:t>exponential growth of space</a:t>
            </a:r>
            <a:r>
              <a:rPr lang="en-US" sz="2000" dirty="0"/>
              <a:t> if the density rather than the mass is fixed. </a:t>
            </a:r>
          </a:p>
          <a:p>
            <a:r>
              <a:rPr lang="en-US" sz="2000" dirty="0"/>
              <a:t>This effect is known as inflation. It is speculated that intense inflation occurred about 10</a:t>
            </a:r>
            <a:r>
              <a:rPr lang="en-US" sz="2000" baseline="30000" dirty="0"/>
              <a:t>-</a:t>
            </a:r>
            <a:r>
              <a:rPr lang="en-US" sz="2000" baseline="30000" dirty="0" smtClean="0"/>
              <a:t>36</a:t>
            </a:r>
            <a:r>
              <a:rPr lang="en-US" sz="2000" dirty="0" smtClean="0"/>
              <a:t> </a:t>
            </a:r>
            <a:r>
              <a:rPr lang="en-US" sz="2000" dirty="0"/>
              <a:t>sec after the big </a:t>
            </a:r>
            <a:r>
              <a:rPr lang="en-US" sz="2000" dirty="0" smtClean="0"/>
              <a:t>bang. </a:t>
            </a:r>
            <a:endParaRPr lang="en-US" sz="2000" dirty="0"/>
          </a:p>
        </p:txBody>
      </p:sp>
    </p:spTree>
    <p:extLst>
      <p:ext uri="{BB962C8B-B14F-4D97-AF65-F5344CB8AC3E}">
        <p14:creationId xmlns:p14="http://schemas.microsoft.com/office/powerpoint/2010/main" val="24303507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8"/>
            <a:ext cx="8229600" cy="854251"/>
          </a:xfrm>
        </p:spPr>
        <p:txBody>
          <a:bodyPr>
            <a:normAutofit/>
          </a:bodyPr>
          <a:lstStyle/>
          <a:p>
            <a:r>
              <a:rPr lang="en-US" sz="3600" dirty="0">
                <a:solidFill>
                  <a:srgbClr val="C0504D"/>
                </a:solidFill>
              </a:rPr>
              <a:t>Unification of </a:t>
            </a:r>
            <a:r>
              <a:rPr lang="en-US" sz="3600" dirty="0" smtClean="0">
                <a:solidFill>
                  <a:srgbClr val="C0504D"/>
                </a:solidFill>
              </a:rPr>
              <a:t>forces</a:t>
            </a:r>
            <a:endParaRPr lang="en-US" sz="3600" dirty="0">
              <a:solidFill>
                <a:srgbClr val="C0504D"/>
              </a:solidFill>
            </a:endParaRPr>
          </a:p>
        </p:txBody>
      </p:sp>
      <p:sp>
        <p:nvSpPr>
          <p:cNvPr id="3" name="Content Placeholder 2"/>
          <p:cNvSpPr>
            <a:spLocks noGrp="1"/>
          </p:cNvSpPr>
          <p:nvPr>
            <p:ph idx="1"/>
          </p:nvPr>
        </p:nvSpPr>
        <p:spPr>
          <a:xfrm>
            <a:off x="0" y="762000"/>
            <a:ext cx="9144000" cy="5842000"/>
          </a:xfrm>
        </p:spPr>
        <p:txBody>
          <a:bodyPr>
            <a:normAutofit fontScale="62500" lnSpcReduction="20000"/>
          </a:bodyPr>
          <a:lstStyle/>
          <a:p>
            <a:r>
              <a:rPr lang="en-US" dirty="0"/>
              <a:t>There are four known </a:t>
            </a:r>
            <a:r>
              <a:rPr lang="en-US" dirty="0" smtClean="0"/>
              <a:t>forces:</a:t>
            </a:r>
          </a:p>
          <a:p>
            <a:pPr lvl="1"/>
            <a:r>
              <a:rPr lang="en-US" dirty="0" smtClean="0"/>
              <a:t> gravity</a:t>
            </a:r>
            <a:endParaRPr lang="en-US" dirty="0"/>
          </a:p>
          <a:p>
            <a:pPr lvl="1"/>
            <a:r>
              <a:rPr lang="en-US" dirty="0" smtClean="0"/>
              <a:t>strong </a:t>
            </a:r>
            <a:r>
              <a:rPr lang="en-US" dirty="0"/>
              <a:t>nuclear (QCD</a:t>
            </a:r>
            <a:r>
              <a:rPr lang="en-US" dirty="0" smtClean="0"/>
              <a:t>)</a:t>
            </a:r>
            <a:endParaRPr lang="en-US" dirty="0"/>
          </a:p>
          <a:p>
            <a:pPr lvl="1"/>
            <a:r>
              <a:rPr lang="en-US" dirty="0" smtClean="0"/>
              <a:t>electromagnetism </a:t>
            </a:r>
            <a:r>
              <a:rPr lang="en-US" dirty="0"/>
              <a:t>(QED</a:t>
            </a:r>
            <a:r>
              <a:rPr lang="en-US" dirty="0" smtClean="0"/>
              <a:t>)</a:t>
            </a:r>
          </a:p>
          <a:p>
            <a:pPr lvl="1"/>
            <a:r>
              <a:rPr lang="en-US" dirty="0" smtClean="0"/>
              <a:t>weak </a:t>
            </a:r>
            <a:r>
              <a:rPr lang="en-US" dirty="0"/>
              <a:t>nuclear.  </a:t>
            </a:r>
            <a:endParaRPr lang="en-US" dirty="0" smtClean="0"/>
          </a:p>
          <a:p>
            <a:r>
              <a:rPr lang="en-US" dirty="0" smtClean="0"/>
              <a:t>Except gravity</a:t>
            </a:r>
            <a:r>
              <a:rPr lang="en-US" dirty="0"/>
              <a:t>, </a:t>
            </a:r>
            <a:r>
              <a:rPr lang="en-US" i="1" dirty="0" smtClean="0"/>
              <a:t>all</a:t>
            </a:r>
            <a:r>
              <a:rPr lang="en-US" dirty="0" smtClean="0"/>
              <a:t> </a:t>
            </a:r>
            <a:r>
              <a:rPr lang="en-US" dirty="0"/>
              <a:t>the forces </a:t>
            </a:r>
            <a:r>
              <a:rPr lang="en-US" dirty="0" smtClean="0"/>
              <a:t>seen </a:t>
            </a:r>
            <a:r>
              <a:rPr lang="en-US" dirty="0"/>
              <a:t>in elementary physics problems (" sliding friction, static friction, normal, spring, rope, </a:t>
            </a:r>
            <a:r>
              <a:rPr lang="en-US" dirty="0" err="1"/>
              <a:t>etc</a:t>
            </a:r>
            <a:r>
              <a:rPr lang="en-US" dirty="0"/>
              <a:t>) are manifestations of </a:t>
            </a:r>
            <a:r>
              <a:rPr lang="en-US" dirty="0" smtClean="0"/>
              <a:t>QED. QCD binds </a:t>
            </a:r>
            <a:r>
              <a:rPr lang="en-US" dirty="0"/>
              <a:t>the nucleons together; the weak nuclear force produces </a:t>
            </a:r>
            <a:r>
              <a:rPr lang="en-US" dirty="0" smtClean="0"/>
              <a:t>some radioactive </a:t>
            </a:r>
            <a:r>
              <a:rPr lang="en-US" dirty="0"/>
              <a:t>decay. </a:t>
            </a:r>
          </a:p>
          <a:p>
            <a:r>
              <a:rPr lang="en-US" dirty="0"/>
              <a:t>You've seen one unification already: electricity and magnetism</a:t>
            </a:r>
            <a:r>
              <a:rPr lang="en-US" dirty="0" smtClean="0"/>
              <a:t>. These seem </a:t>
            </a:r>
            <a:r>
              <a:rPr lang="en-US" dirty="0"/>
              <a:t>like entirely separate phenomena </a:t>
            </a:r>
            <a:r>
              <a:rPr lang="en-US" dirty="0" smtClean="0"/>
              <a:t>from </a:t>
            </a:r>
            <a:r>
              <a:rPr lang="en-US" dirty="0"/>
              <a:t>500 BC to 1700 </a:t>
            </a:r>
            <a:r>
              <a:rPr lang="en-US" dirty="0" smtClean="0"/>
              <a:t>AD.</a:t>
            </a:r>
            <a:endParaRPr lang="en-US" dirty="0"/>
          </a:p>
          <a:p>
            <a:r>
              <a:rPr lang="en-US" dirty="0"/>
              <a:t>Links between them were found:</a:t>
            </a:r>
          </a:p>
          <a:p>
            <a:pPr lvl="1"/>
            <a:r>
              <a:rPr lang="en-US" sz="3200" dirty="0"/>
              <a:t>Moving electric charges exerted forces on </a:t>
            </a:r>
            <a:r>
              <a:rPr lang="en-US" sz="3200" dirty="0" smtClean="0"/>
              <a:t>magnets.</a:t>
            </a:r>
          </a:p>
          <a:p>
            <a:pPr lvl="1"/>
            <a:r>
              <a:rPr lang="en-US" sz="3200" dirty="0" smtClean="0"/>
              <a:t>Moving </a:t>
            </a:r>
            <a:r>
              <a:rPr lang="en-US" sz="3200" dirty="0"/>
              <a:t>magnets exerted forces on electrical charges.</a:t>
            </a:r>
          </a:p>
          <a:p>
            <a:r>
              <a:rPr lang="en-US" dirty="0"/>
              <a:t>The </a:t>
            </a:r>
            <a:r>
              <a:rPr lang="en-US" i="1" dirty="0"/>
              <a:t>unified</a:t>
            </a:r>
            <a:r>
              <a:rPr lang="en-US" dirty="0"/>
              <a:t> theory (Maxwell's equations) does more.</a:t>
            </a:r>
          </a:p>
          <a:p>
            <a:r>
              <a:rPr lang="en-US" dirty="0"/>
              <a:t>It predicts the existence of a new type of wave: E-M waves. The properties of that wave (speed, polarization, energy density, momentum) all are </a:t>
            </a:r>
            <a:r>
              <a:rPr lang="en-US" i="1" dirty="0"/>
              <a:t>derived</a:t>
            </a:r>
            <a:r>
              <a:rPr lang="en-US" dirty="0"/>
              <a:t> from the theory unifying the forces. In this case, the predicted new wave wasn't so new- it was just light. In other cases, the predicted new waves/particles from unifications are usually new enough that one must do new experiments to find them.</a:t>
            </a:r>
          </a:p>
          <a:p>
            <a:r>
              <a:rPr lang="en-US" u="sng" dirty="0"/>
              <a:t>The unified theory is more than the sum of the parts. </a:t>
            </a:r>
          </a:p>
        </p:txBody>
      </p:sp>
    </p:spTree>
    <p:extLst>
      <p:ext uri="{BB962C8B-B14F-4D97-AF65-F5344CB8AC3E}">
        <p14:creationId xmlns:p14="http://schemas.microsoft.com/office/powerpoint/2010/main" val="352296262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0" y="258060"/>
            <a:ext cx="9144000" cy="6501162"/>
            <a:chOff x="1308" y="2004"/>
            <a:chExt cx="9648" cy="12929"/>
          </a:xfrm>
        </p:grpSpPr>
        <p:sp>
          <p:nvSpPr>
            <p:cNvPr id="5" name="Text Box 85"/>
            <p:cNvSpPr txBox="1">
              <a:spLocks noChangeArrowheads="1"/>
            </p:cNvSpPr>
            <p:nvPr/>
          </p:nvSpPr>
          <p:spPr bwMode="auto">
            <a:xfrm>
              <a:off x="3036" y="2004"/>
              <a:ext cx="492" cy="576"/>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E</a:t>
              </a:r>
              <a:endParaRPr lang="en-US" sz="1200">
                <a:effectLst/>
                <a:latin typeface="Times"/>
                <a:ea typeface="Times New Roman"/>
                <a:cs typeface="Times New Roman"/>
              </a:endParaRPr>
            </a:p>
          </p:txBody>
        </p:sp>
        <p:sp>
          <p:nvSpPr>
            <p:cNvPr id="6" name="Text Box 86"/>
            <p:cNvSpPr txBox="1">
              <a:spLocks noChangeArrowheads="1"/>
            </p:cNvSpPr>
            <p:nvPr/>
          </p:nvSpPr>
          <p:spPr bwMode="auto">
            <a:xfrm>
              <a:off x="4044" y="2004"/>
              <a:ext cx="576" cy="576"/>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M</a:t>
              </a:r>
              <a:endParaRPr lang="en-US" sz="1200">
                <a:effectLst/>
                <a:latin typeface="Times"/>
                <a:ea typeface="Times New Roman"/>
                <a:cs typeface="Times New Roman"/>
              </a:endParaRPr>
            </a:p>
          </p:txBody>
        </p:sp>
        <p:grpSp>
          <p:nvGrpSpPr>
            <p:cNvPr id="7" name="Group 6"/>
            <p:cNvGrpSpPr>
              <a:grpSpLocks/>
            </p:cNvGrpSpPr>
            <p:nvPr/>
          </p:nvGrpSpPr>
          <p:grpSpPr bwMode="auto">
            <a:xfrm>
              <a:off x="1308" y="2148"/>
              <a:ext cx="9648" cy="12785"/>
              <a:chOff x="1308" y="2148"/>
              <a:chExt cx="9648" cy="12785"/>
            </a:xfrm>
          </p:grpSpPr>
          <p:cxnSp>
            <p:nvCxnSpPr>
              <p:cNvPr id="8" name="Line 69"/>
              <p:cNvCxnSpPr/>
              <p:nvPr/>
            </p:nvCxnSpPr>
            <p:spPr bwMode="auto">
              <a:xfrm>
                <a:off x="3324" y="2580"/>
                <a:ext cx="288" cy="72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cxnSp>
          <p:cxnSp>
            <p:nvCxnSpPr>
              <p:cNvPr id="9" name="Line 70"/>
              <p:cNvCxnSpPr/>
              <p:nvPr/>
            </p:nvCxnSpPr>
            <p:spPr bwMode="auto">
              <a:xfrm flipH="1">
                <a:off x="3756" y="2580"/>
                <a:ext cx="432" cy="720"/>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cxnSp>
          <p:sp>
            <p:nvSpPr>
              <p:cNvPr id="10" name="Text Box 71"/>
              <p:cNvSpPr txBox="1">
                <a:spLocks noChangeArrowheads="1"/>
              </p:cNvSpPr>
              <p:nvPr/>
            </p:nvSpPr>
            <p:spPr bwMode="auto">
              <a:xfrm>
                <a:off x="3036" y="3269"/>
                <a:ext cx="1152" cy="576"/>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E-M</a:t>
                </a:r>
                <a:endParaRPr lang="en-US" sz="1200">
                  <a:effectLst/>
                  <a:latin typeface="Times"/>
                  <a:ea typeface="Times New Roman"/>
                  <a:cs typeface="Times New Roman"/>
                </a:endParaRPr>
              </a:p>
            </p:txBody>
          </p:sp>
          <p:sp>
            <p:nvSpPr>
              <p:cNvPr id="11" name="Text Box 72"/>
              <p:cNvSpPr txBox="1">
                <a:spLocks noChangeArrowheads="1"/>
              </p:cNvSpPr>
              <p:nvPr/>
            </p:nvSpPr>
            <p:spPr bwMode="auto">
              <a:xfrm>
                <a:off x="1308" y="2148"/>
                <a:ext cx="720" cy="576"/>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000" dirty="0">
                    <a:effectLst/>
                    <a:latin typeface="Times"/>
                    <a:ea typeface="Times New Roman"/>
                    <a:cs typeface="Times New Roman"/>
                  </a:rPr>
                  <a:t>G</a:t>
                </a:r>
                <a:endParaRPr lang="en-US" sz="1200" dirty="0">
                  <a:effectLst/>
                  <a:latin typeface="Times"/>
                  <a:ea typeface="Times New Roman"/>
                  <a:cs typeface="Times New Roman"/>
                </a:endParaRPr>
              </a:p>
            </p:txBody>
          </p:sp>
          <p:sp>
            <p:nvSpPr>
              <p:cNvPr id="12" name="Text Box 73"/>
              <p:cNvSpPr txBox="1">
                <a:spLocks noChangeArrowheads="1"/>
              </p:cNvSpPr>
              <p:nvPr/>
            </p:nvSpPr>
            <p:spPr bwMode="auto">
              <a:xfrm>
                <a:off x="5772" y="2436"/>
                <a:ext cx="1870" cy="124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000" dirty="0" smtClean="0">
                    <a:effectLst/>
                    <a:latin typeface="Times"/>
                    <a:ea typeface="Times New Roman"/>
                    <a:cs typeface="Times New Roman"/>
                  </a:rPr>
                  <a:t>Weak Nuclear</a:t>
                </a:r>
                <a:endParaRPr lang="en-US" sz="2000" dirty="0">
                  <a:effectLst/>
                  <a:latin typeface="Times"/>
                  <a:ea typeface="Times New Roman"/>
                  <a:cs typeface="Times New Roman"/>
                </a:endParaRPr>
              </a:p>
            </p:txBody>
          </p:sp>
          <p:cxnSp>
            <p:nvCxnSpPr>
              <p:cNvPr id="13" name="Line 74"/>
              <p:cNvCxnSpPr/>
              <p:nvPr/>
            </p:nvCxnSpPr>
            <p:spPr bwMode="auto">
              <a:xfrm>
                <a:off x="3900" y="3989"/>
                <a:ext cx="1296" cy="1584"/>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cxnSp>
          <p:cxnSp>
            <p:nvCxnSpPr>
              <p:cNvPr id="14" name="Line 75"/>
              <p:cNvCxnSpPr/>
              <p:nvPr/>
            </p:nvCxnSpPr>
            <p:spPr bwMode="auto">
              <a:xfrm flipH="1">
                <a:off x="5340" y="3701"/>
                <a:ext cx="1584" cy="1872"/>
              </a:xfrm>
              <a:prstGeom prst="line">
                <a:avLst/>
              </a:prstGeom>
              <a:noFill/>
              <a:ln w="9525">
                <a:solidFill>
                  <a:sysClr val="windowText" lastClr="000000"/>
                </a:solidFill>
                <a:round/>
                <a:headEnd/>
                <a:tailEnd type="triangle" w="med" len="med"/>
              </a:ln>
              <a:extLst>
                <a:ext uri="{909E8E84-426E-40dd-AFC4-6F175D3DCCD1}">
                  <a14:hiddenFill xmlns:a14="http://schemas.microsoft.com/office/drawing/2010/main">
                    <a:noFill/>
                  </a14:hiddenFill>
                </a:ext>
              </a:extLst>
            </p:spPr>
          </p:cxnSp>
          <p:sp>
            <p:nvSpPr>
              <p:cNvPr id="15" name="Text Box 76"/>
              <p:cNvSpPr txBox="1">
                <a:spLocks noChangeArrowheads="1"/>
              </p:cNvSpPr>
              <p:nvPr/>
            </p:nvSpPr>
            <p:spPr bwMode="auto">
              <a:xfrm>
                <a:off x="4188" y="5717"/>
                <a:ext cx="2592" cy="864"/>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Electroweak</a:t>
                </a:r>
                <a:endParaRPr lang="en-US" sz="1200">
                  <a:effectLst/>
                  <a:latin typeface="Times"/>
                  <a:ea typeface="Times New Roman"/>
                  <a:cs typeface="Times New Roman"/>
                </a:endParaRPr>
              </a:p>
            </p:txBody>
          </p:sp>
          <p:sp>
            <p:nvSpPr>
              <p:cNvPr id="16" name="Text Box 77"/>
              <p:cNvSpPr txBox="1">
                <a:spLocks noChangeArrowheads="1"/>
              </p:cNvSpPr>
              <p:nvPr/>
            </p:nvSpPr>
            <p:spPr bwMode="auto">
              <a:xfrm>
                <a:off x="8220" y="2436"/>
                <a:ext cx="2736" cy="1152"/>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dirty="0">
                    <a:effectLst/>
                    <a:latin typeface="Times"/>
                    <a:ea typeface="Times New Roman"/>
                    <a:cs typeface="Times New Roman"/>
                  </a:rPr>
                  <a:t>Strong</a:t>
                </a:r>
                <a:endParaRPr lang="en-US" sz="1200" dirty="0">
                  <a:effectLst/>
                  <a:latin typeface="Times"/>
                  <a:ea typeface="Times New Roman"/>
                  <a:cs typeface="Times New Roman"/>
                </a:endParaRPr>
              </a:p>
              <a:p>
                <a:pPr marL="0" marR="0">
                  <a:spcBef>
                    <a:spcPts val="0"/>
                  </a:spcBef>
                  <a:spcAft>
                    <a:spcPts val="0"/>
                  </a:spcAft>
                </a:pPr>
                <a:r>
                  <a:rPr lang="en-US" sz="1800" dirty="0">
                    <a:effectLst/>
                    <a:latin typeface="Times"/>
                    <a:ea typeface="Times New Roman"/>
                    <a:cs typeface="Times New Roman"/>
                  </a:rPr>
                  <a:t>Nuclear (QCD)</a:t>
                </a:r>
                <a:endParaRPr lang="en-US" sz="1200" dirty="0">
                  <a:effectLst/>
                  <a:latin typeface="Times"/>
                  <a:ea typeface="Times New Roman"/>
                  <a:cs typeface="Times New Roman"/>
                </a:endParaRPr>
              </a:p>
            </p:txBody>
          </p:sp>
          <p:cxnSp>
            <p:nvCxnSpPr>
              <p:cNvPr id="17" name="Line 78"/>
              <p:cNvCxnSpPr/>
              <p:nvPr/>
            </p:nvCxnSpPr>
            <p:spPr bwMode="auto">
              <a:xfrm flipH="1">
                <a:off x="7356" y="3876"/>
                <a:ext cx="2448" cy="4320"/>
              </a:xfrm>
              <a:prstGeom prst="line">
                <a:avLst/>
              </a:prstGeom>
              <a:noFill/>
              <a:ln w="9525">
                <a:solidFill>
                  <a:sysClr val="windowText" lastClr="000000"/>
                </a:solidFill>
                <a:prstDash val="dash"/>
                <a:round/>
                <a:headEnd/>
                <a:tailEnd type="triangle" w="med" len="med"/>
              </a:ln>
              <a:extLst>
                <a:ext uri="{909E8E84-426E-40dd-AFC4-6F175D3DCCD1}">
                  <a14:hiddenFill xmlns:a14="http://schemas.microsoft.com/office/drawing/2010/main">
                    <a:noFill/>
                  </a14:hiddenFill>
                </a:ext>
              </a:extLst>
            </p:spPr>
          </p:cxnSp>
          <p:cxnSp>
            <p:nvCxnSpPr>
              <p:cNvPr id="18" name="Line 79"/>
              <p:cNvCxnSpPr/>
              <p:nvPr/>
            </p:nvCxnSpPr>
            <p:spPr bwMode="auto">
              <a:xfrm>
                <a:off x="5484" y="6725"/>
                <a:ext cx="1440" cy="1296"/>
              </a:xfrm>
              <a:prstGeom prst="line">
                <a:avLst/>
              </a:prstGeom>
              <a:noFill/>
              <a:ln w="9525">
                <a:solidFill>
                  <a:sysClr val="windowText" lastClr="000000"/>
                </a:solidFill>
                <a:prstDash val="dash"/>
                <a:round/>
                <a:headEnd/>
                <a:tailEnd type="triangle" w="med" len="med"/>
              </a:ln>
              <a:extLst>
                <a:ext uri="{909E8E84-426E-40dd-AFC4-6F175D3DCCD1}">
                  <a14:hiddenFill xmlns:a14="http://schemas.microsoft.com/office/drawing/2010/main">
                    <a:noFill/>
                  </a14:hiddenFill>
                </a:ext>
              </a:extLst>
            </p:spPr>
          </p:cxnSp>
          <p:sp>
            <p:nvSpPr>
              <p:cNvPr id="19" name="Text Box 80"/>
              <p:cNvSpPr txBox="1">
                <a:spLocks noChangeArrowheads="1"/>
              </p:cNvSpPr>
              <p:nvPr/>
            </p:nvSpPr>
            <p:spPr bwMode="auto">
              <a:xfrm>
                <a:off x="5628" y="8165"/>
                <a:ext cx="3024" cy="1296"/>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000">
                    <a:effectLst/>
                    <a:latin typeface="Times"/>
                    <a:ea typeface="Times New Roman"/>
                    <a:cs typeface="Times New Roman"/>
                  </a:rPr>
                  <a:t>Grand Unified Theory</a:t>
                </a:r>
                <a:endParaRPr lang="en-US" sz="1200">
                  <a:effectLst/>
                  <a:latin typeface="Times"/>
                  <a:ea typeface="Times New Roman"/>
                  <a:cs typeface="Times New Roman"/>
                </a:endParaRPr>
              </a:p>
            </p:txBody>
          </p:sp>
          <p:cxnSp>
            <p:nvCxnSpPr>
              <p:cNvPr id="20" name="Line 81"/>
              <p:cNvCxnSpPr/>
              <p:nvPr/>
            </p:nvCxnSpPr>
            <p:spPr bwMode="auto">
              <a:xfrm>
                <a:off x="1740" y="2837"/>
                <a:ext cx="2448" cy="8496"/>
              </a:xfrm>
              <a:prstGeom prst="line">
                <a:avLst/>
              </a:prstGeom>
              <a:noFill/>
              <a:ln w="9525" cap="rnd">
                <a:solidFill>
                  <a:sysClr val="windowText" lastClr="000000"/>
                </a:solidFill>
                <a:prstDash val="dashDot"/>
                <a:round/>
                <a:headEnd/>
                <a:tailEnd type="triangle" w="med" len="med"/>
              </a:ln>
              <a:extLst>
                <a:ext uri="{909E8E84-426E-40dd-AFC4-6F175D3DCCD1}">
                  <a14:hiddenFill xmlns:a14="http://schemas.microsoft.com/office/drawing/2010/main">
                    <a:noFill/>
                  </a14:hiddenFill>
                </a:ext>
              </a:extLst>
            </p:spPr>
          </p:cxnSp>
          <p:sp>
            <p:nvSpPr>
              <p:cNvPr id="21" name="Text Box 82"/>
              <p:cNvSpPr txBox="1">
                <a:spLocks noChangeArrowheads="1"/>
              </p:cNvSpPr>
              <p:nvPr/>
            </p:nvSpPr>
            <p:spPr bwMode="auto">
              <a:xfrm>
                <a:off x="3468" y="11477"/>
                <a:ext cx="2592" cy="1296"/>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2000">
                    <a:effectLst/>
                    <a:latin typeface="Times"/>
                    <a:ea typeface="Times New Roman"/>
                    <a:cs typeface="Times New Roman"/>
                  </a:rPr>
                  <a:t>Theory of Everything</a:t>
                </a:r>
                <a:endParaRPr lang="en-US" sz="1200">
                  <a:effectLst/>
                  <a:latin typeface="Times"/>
                  <a:ea typeface="Times New Roman"/>
                  <a:cs typeface="Times New Roman"/>
                </a:endParaRPr>
              </a:p>
            </p:txBody>
          </p:sp>
          <p:sp>
            <p:nvSpPr>
              <p:cNvPr id="22" name="Text Box 83"/>
              <p:cNvSpPr txBox="1">
                <a:spLocks noChangeArrowheads="1"/>
              </p:cNvSpPr>
              <p:nvPr/>
            </p:nvSpPr>
            <p:spPr bwMode="auto">
              <a:xfrm>
                <a:off x="1740" y="13781"/>
                <a:ext cx="3600" cy="1152"/>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dirty="0">
                    <a:effectLst/>
                    <a:latin typeface="Times"/>
                    <a:ea typeface="Times New Roman"/>
                    <a:cs typeface="Times New Roman"/>
                  </a:rPr>
                  <a:t>Not yet established</a:t>
                </a:r>
                <a:endParaRPr lang="en-US" sz="1200" dirty="0">
                  <a:effectLst/>
                  <a:latin typeface="Times"/>
                  <a:ea typeface="Times New Roman"/>
                  <a:cs typeface="Times New Roman"/>
                </a:endParaRPr>
              </a:p>
              <a:p>
                <a:pPr marL="0" marR="0">
                  <a:spcBef>
                    <a:spcPts val="0"/>
                  </a:spcBef>
                  <a:spcAft>
                    <a:spcPts val="0"/>
                  </a:spcAft>
                </a:pPr>
                <a:r>
                  <a:rPr lang="en-US" sz="1800" dirty="0">
                    <a:effectLst/>
                    <a:latin typeface="Times"/>
                    <a:ea typeface="Times New Roman"/>
                    <a:cs typeface="Times New Roman"/>
                  </a:rPr>
                  <a:t> </a:t>
                </a:r>
                <a:endParaRPr lang="en-US" sz="1200" dirty="0">
                  <a:effectLst/>
                  <a:latin typeface="Times"/>
                  <a:ea typeface="Times New Roman"/>
                  <a:cs typeface="Times New Roman"/>
                </a:endParaRPr>
              </a:p>
            </p:txBody>
          </p:sp>
          <p:sp>
            <p:nvSpPr>
              <p:cNvPr id="23" name="Text Box 84"/>
              <p:cNvSpPr txBox="1">
                <a:spLocks noChangeArrowheads="1"/>
              </p:cNvSpPr>
              <p:nvPr/>
            </p:nvSpPr>
            <p:spPr bwMode="auto">
              <a:xfrm>
                <a:off x="6924" y="13781"/>
                <a:ext cx="3600" cy="1152"/>
              </a:xfrm>
              <a:prstGeom prst="rect">
                <a:avLst/>
              </a:prstGeom>
              <a:solidFill>
                <a:srgbClr val="FFFFFF"/>
              </a:solidFill>
              <a:ln w="9525">
                <a:solidFill>
                  <a:sysClr val="windowText" lastClr="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a:effectLst/>
                    <a:latin typeface="Times"/>
                    <a:ea typeface="Times New Roman"/>
                    <a:cs typeface="Times New Roman"/>
                  </a:rPr>
                  <a:t>Very hypothetical</a:t>
                </a:r>
                <a:endParaRPr lang="en-US" sz="1200">
                  <a:effectLst/>
                  <a:latin typeface="Times"/>
                  <a:ea typeface="Times New Roman"/>
                  <a:cs typeface="Times New Roman"/>
                </a:endParaRPr>
              </a:p>
            </p:txBody>
          </p:sp>
        </p:grpSp>
      </p:grpSp>
      <p:cxnSp>
        <p:nvCxnSpPr>
          <p:cNvPr id="44" name="Line 91"/>
          <p:cNvCxnSpPr>
            <a:cxnSpLocks/>
          </p:cNvCxnSpPr>
          <p:nvPr/>
        </p:nvCxnSpPr>
        <p:spPr bwMode="auto">
          <a:xfrm flipH="1">
            <a:off x="4230806" y="4007705"/>
            <a:ext cx="1143682" cy="941309"/>
          </a:xfrm>
          <a:prstGeom prst="line">
            <a:avLst/>
          </a:prstGeom>
          <a:noFill/>
          <a:ln w="9525" cap="rnd">
            <a:solidFill>
              <a:sysClr val="windowText" lastClr="000000"/>
            </a:solidFill>
            <a:prstDash val="dashDot"/>
            <a:round/>
            <a:headEnd/>
            <a:tailEnd type="triangle" w="med" len="med"/>
          </a:ln>
          <a:extLst>
            <a:ext uri="{909E8E84-426E-40dd-AFC4-6F175D3DCCD1}">
              <a14:hiddenFill xmlns:a14="http://schemas.microsoft.com/office/drawing/2010/main">
                <a:noFill/>
              </a14:hiddenFill>
            </a:ext>
          </a:extLst>
        </p:spPr>
      </p:cxnSp>
      <p:cxnSp>
        <p:nvCxnSpPr>
          <p:cNvPr id="47" name="Line 93"/>
          <p:cNvCxnSpPr>
            <a:cxnSpLocks noChangeShapeType="1"/>
          </p:cNvCxnSpPr>
          <p:nvPr/>
        </p:nvCxnSpPr>
        <p:spPr bwMode="auto">
          <a:xfrm>
            <a:off x="2320119" y="6378983"/>
            <a:ext cx="1272540" cy="377825"/>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cxnSp>
      <p:cxnSp>
        <p:nvCxnSpPr>
          <p:cNvPr id="48" name="Line 94"/>
          <p:cNvCxnSpPr>
            <a:cxnSpLocks noChangeShapeType="1"/>
          </p:cNvCxnSpPr>
          <p:nvPr/>
        </p:nvCxnSpPr>
        <p:spPr bwMode="auto">
          <a:xfrm flipH="1">
            <a:off x="6550925" y="6514360"/>
            <a:ext cx="1798320" cy="94615"/>
          </a:xfrm>
          <a:prstGeom prst="line">
            <a:avLst/>
          </a:prstGeom>
          <a:noFill/>
          <a:ln w="9525" cap="rnd">
            <a:solidFill>
              <a:srgbClr val="000000"/>
            </a:solidFill>
            <a:prstDash val="dashDot"/>
            <a:round/>
            <a:headEnd/>
            <a:tailEnd type="triangle" w="med" len="med"/>
          </a:ln>
          <a:extLst>
            <a:ext uri="{909E8E84-426E-40dd-AFC4-6F175D3DCCD1}">
              <a14:hiddenFill xmlns:a14="http://schemas.microsoft.com/office/drawing/2010/main">
                <a:noFill/>
              </a14:hiddenFill>
            </a:ext>
          </a:extLst>
        </p:spPr>
      </p:cxnSp>
      <p:sp>
        <p:nvSpPr>
          <p:cNvPr id="49" name="Title 1"/>
          <p:cNvSpPr>
            <a:spLocks noGrp="1"/>
          </p:cNvSpPr>
          <p:nvPr>
            <p:ph type="title"/>
          </p:nvPr>
        </p:nvSpPr>
        <p:spPr>
          <a:xfrm>
            <a:off x="6223000" y="4134556"/>
            <a:ext cx="2921000" cy="1411110"/>
          </a:xfrm>
          <a:ln>
            <a:solidFill>
              <a:srgbClr val="4F81BD"/>
            </a:solidFill>
          </a:ln>
        </p:spPr>
        <p:txBody>
          <a:bodyPr>
            <a:normAutofit/>
          </a:bodyPr>
          <a:lstStyle/>
          <a:p>
            <a:r>
              <a:rPr lang="en-US" sz="2800" dirty="0" smtClean="0"/>
              <a:t>Unification: </a:t>
            </a:r>
            <a:br>
              <a:rPr lang="en-US" sz="2800" dirty="0" smtClean="0"/>
            </a:br>
            <a:r>
              <a:rPr lang="en-US" sz="2800" dirty="0" smtClean="0"/>
              <a:t>present and future</a:t>
            </a:r>
            <a:endParaRPr lang="en-US" sz="2800" dirty="0"/>
          </a:p>
        </p:txBody>
      </p:sp>
    </p:spTree>
    <p:extLst>
      <p:ext uri="{BB962C8B-B14F-4D97-AF65-F5344CB8AC3E}">
        <p14:creationId xmlns:p14="http://schemas.microsoft.com/office/powerpoint/2010/main" val="1069318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749"/>
            <a:ext cx="8229600" cy="981251"/>
          </a:xfrm>
        </p:spPr>
        <p:txBody>
          <a:bodyPr>
            <a:normAutofit/>
          </a:bodyPr>
          <a:lstStyle/>
          <a:p>
            <a:r>
              <a:rPr lang="en-US" sz="3600" dirty="0" smtClean="0">
                <a:solidFill>
                  <a:srgbClr val="C0504D"/>
                </a:solidFill>
              </a:rPr>
              <a:t>Dis-Unification: the E-M example</a:t>
            </a:r>
            <a:endParaRPr lang="en-US" sz="3600" dirty="0">
              <a:solidFill>
                <a:srgbClr val="C0504D"/>
              </a:solidFill>
            </a:endParaRPr>
          </a:p>
        </p:txBody>
      </p:sp>
      <p:sp>
        <p:nvSpPr>
          <p:cNvPr id="3" name="Content Placeholder 2"/>
          <p:cNvSpPr>
            <a:spLocks noGrp="1"/>
          </p:cNvSpPr>
          <p:nvPr>
            <p:ph idx="1"/>
          </p:nvPr>
        </p:nvSpPr>
        <p:spPr>
          <a:xfrm>
            <a:off x="0" y="1016000"/>
            <a:ext cx="9144000" cy="5842000"/>
          </a:xfrm>
        </p:spPr>
        <p:txBody>
          <a:bodyPr>
            <a:normAutofit lnSpcReduction="10000"/>
          </a:bodyPr>
          <a:lstStyle/>
          <a:p>
            <a:r>
              <a:rPr lang="en-US" sz="2200" dirty="0"/>
              <a:t>In atoms, electrical forces are much stronger than magnetic forces. At very high temperature (high enough so that relative velocities on the order of c are common) magnetic and electrical effects are of about the same size. In a world of charged particles flying around near speed c, it would not make sense to have separate treatments of "magnetic" and "electric" forces, since these would obviously be manifestations of the same effects. Remember that these fields transform into each other in Lorentz transformations. </a:t>
            </a:r>
          </a:p>
          <a:p>
            <a:r>
              <a:rPr lang="en-US" sz="2200" dirty="0"/>
              <a:t>Magnetic and electric forces become separable only if you pick a particular reference frame in which most things aren't moving fast. I.e. if the local environment strongly breaks the Lorentz symmetry of relativity, the forces look different. </a:t>
            </a:r>
            <a:r>
              <a:rPr lang="en-US" sz="2200" i="1" dirty="0"/>
              <a:t>In the full symmetry environment, they obviously belong to a unified theory</a:t>
            </a:r>
            <a:r>
              <a:rPr lang="en-US" sz="2200" i="1" dirty="0" smtClean="0"/>
              <a:t>.</a:t>
            </a:r>
            <a:endParaRPr lang="en-US" sz="2200" dirty="0"/>
          </a:p>
          <a:p>
            <a:r>
              <a:rPr lang="en-US" sz="2200" dirty="0"/>
              <a:t>These features- prediction of new particles, connection between symmetry loss and apparent disunity of forces- will be found in the other unifications, including the one fully achieved (electro-weak), the one with some serious proposals and experiments (grand unification), and perhaps the one in embryo ("theory of everything").</a:t>
            </a:r>
          </a:p>
          <a:p>
            <a:endParaRPr lang="en-US" dirty="0"/>
          </a:p>
        </p:txBody>
      </p:sp>
    </p:spTree>
    <p:extLst>
      <p:ext uri="{BB962C8B-B14F-4D97-AF65-F5344CB8AC3E}">
        <p14:creationId xmlns:p14="http://schemas.microsoft.com/office/powerpoint/2010/main" val="5138744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27"/>
            <a:ext cx="8229600" cy="854251"/>
          </a:xfrm>
        </p:spPr>
        <p:txBody>
          <a:bodyPr>
            <a:normAutofit/>
          </a:bodyPr>
          <a:lstStyle/>
          <a:p>
            <a:r>
              <a:rPr lang="en-US" sz="3600" dirty="0" smtClean="0">
                <a:solidFill>
                  <a:srgbClr val="C0504D"/>
                </a:solidFill>
              </a:rPr>
              <a:t>Forces and Particles</a:t>
            </a:r>
            <a:endParaRPr lang="en-US" sz="3600" dirty="0">
              <a:solidFill>
                <a:srgbClr val="C0504D"/>
              </a:solidFill>
            </a:endParaRPr>
          </a:p>
        </p:txBody>
      </p:sp>
      <p:sp>
        <p:nvSpPr>
          <p:cNvPr id="3" name="Content Placeholder 2"/>
          <p:cNvSpPr>
            <a:spLocks noGrp="1"/>
          </p:cNvSpPr>
          <p:nvPr>
            <p:ph idx="1"/>
          </p:nvPr>
        </p:nvSpPr>
        <p:spPr>
          <a:xfrm>
            <a:off x="98778" y="1030112"/>
            <a:ext cx="9045222" cy="5096052"/>
          </a:xfrm>
        </p:spPr>
        <p:txBody>
          <a:bodyPr>
            <a:normAutofit/>
          </a:bodyPr>
          <a:lstStyle/>
          <a:p>
            <a:r>
              <a:rPr lang="en-US" sz="2000" dirty="0" smtClean="0"/>
              <a:t>One can </a:t>
            </a:r>
            <a:r>
              <a:rPr lang="en-US" sz="2000" dirty="0"/>
              <a:t>regard the EM force to be the result </a:t>
            </a:r>
            <a:r>
              <a:rPr lang="en-US" sz="2000" dirty="0" smtClean="0"/>
              <a:t/>
            </a:r>
            <a:br>
              <a:rPr lang="en-US" sz="2000" dirty="0" smtClean="0"/>
            </a:br>
            <a:r>
              <a:rPr lang="en-US" sz="2000" dirty="0" smtClean="0"/>
              <a:t>of </a:t>
            </a:r>
            <a:r>
              <a:rPr lang="en-US" sz="2000" dirty="0"/>
              <a:t>the exchange of photons.  For example, </a:t>
            </a:r>
            <a:r>
              <a:rPr lang="en-US" sz="2000" dirty="0" smtClean="0"/>
              <a:t/>
            </a:r>
            <a:br>
              <a:rPr lang="en-US" sz="2000" dirty="0" smtClean="0"/>
            </a:br>
            <a:r>
              <a:rPr lang="en-US" sz="2000" dirty="0" smtClean="0"/>
              <a:t>one can draw this picture to represent </a:t>
            </a:r>
            <a:r>
              <a:rPr lang="en-US" sz="2000" dirty="0"/>
              <a:t>one </a:t>
            </a:r>
            <a:r>
              <a:rPr lang="en-US" sz="2000" dirty="0" smtClean="0"/>
              <a:t/>
            </a:r>
            <a:br>
              <a:rPr lang="en-US" sz="2000" dirty="0" smtClean="0"/>
            </a:br>
            <a:r>
              <a:rPr lang="en-US" sz="2000" dirty="0" smtClean="0"/>
              <a:t>electron bouncing </a:t>
            </a:r>
            <a:r>
              <a:rPr lang="en-US" sz="2000" dirty="0"/>
              <a:t>off another </a:t>
            </a:r>
            <a:r>
              <a:rPr lang="en-US" sz="2000" dirty="0" smtClean="0"/>
              <a:t>one :</a:t>
            </a:r>
            <a:endParaRPr lang="en-US" sz="2000" dirty="0"/>
          </a:p>
          <a:p>
            <a:pPr lvl="1"/>
            <a:r>
              <a:rPr lang="en-US" sz="2000" dirty="0"/>
              <a:t>Conservation of energy and momentum </a:t>
            </a:r>
            <a:r>
              <a:rPr lang="en-US" sz="2000" dirty="0" smtClean="0"/>
              <a:t/>
            </a:r>
            <a:br>
              <a:rPr lang="en-US" sz="2000" dirty="0" smtClean="0"/>
            </a:br>
            <a:r>
              <a:rPr lang="en-US" sz="2000" dirty="0" smtClean="0"/>
              <a:t>does </a:t>
            </a:r>
            <a:r>
              <a:rPr lang="en-US" sz="2000" dirty="0"/>
              <a:t>not allow the photon to be real </a:t>
            </a:r>
          </a:p>
          <a:p>
            <a:r>
              <a:rPr lang="en-US" sz="2000" dirty="0"/>
              <a:t>Let’s look at a force involving exchange of a particle with rest mass m. </a:t>
            </a:r>
          </a:p>
          <a:p>
            <a:pPr lvl="1"/>
            <a:r>
              <a:rPr lang="en-US" sz="2000" dirty="0" smtClean="0"/>
              <a:t>p</a:t>
            </a:r>
            <a:r>
              <a:rPr lang="en-US" sz="2000" baseline="30000" dirty="0" smtClean="0"/>
              <a:t>2</a:t>
            </a:r>
            <a:r>
              <a:rPr lang="en-US" sz="2000" dirty="0" smtClean="0"/>
              <a:t>c</a:t>
            </a:r>
            <a:r>
              <a:rPr lang="en-US" sz="2000" baseline="30000" dirty="0" smtClean="0"/>
              <a:t>2</a:t>
            </a:r>
            <a:r>
              <a:rPr lang="en-US" sz="2000" dirty="0"/>
              <a:t>=E</a:t>
            </a:r>
            <a:r>
              <a:rPr lang="en-US" sz="2000" baseline="30000" dirty="0"/>
              <a:t>2</a:t>
            </a:r>
            <a:r>
              <a:rPr lang="en-US" sz="2000" dirty="0"/>
              <a:t>-m</a:t>
            </a:r>
            <a:r>
              <a:rPr lang="en-US" sz="2000" baseline="30000" dirty="0"/>
              <a:t>2</a:t>
            </a:r>
            <a:r>
              <a:rPr lang="en-US" sz="2000" dirty="0"/>
              <a:t>c</a:t>
            </a:r>
            <a:r>
              <a:rPr lang="en-US" sz="2000" baseline="30000" dirty="0"/>
              <a:t>4</a:t>
            </a:r>
            <a:r>
              <a:rPr lang="en-US" sz="2000" dirty="0" smtClean="0"/>
              <a:t>.</a:t>
            </a:r>
          </a:p>
          <a:p>
            <a:pPr lvl="1"/>
            <a:r>
              <a:rPr lang="en-US" sz="2000" dirty="0" smtClean="0"/>
              <a:t>For </a:t>
            </a:r>
            <a:r>
              <a:rPr lang="en-US" sz="2000" dirty="0"/>
              <a:t>long times, E</a:t>
            </a:r>
            <a:r>
              <a:rPr lang="en-US" sz="2000" baseline="30000" dirty="0"/>
              <a:t>2</a:t>
            </a:r>
            <a:r>
              <a:rPr lang="en-US" sz="2000" dirty="0"/>
              <a:t>=0, so p</a:t>
            </a:r>
            <a:r>
              <a:rPr lang="en-US" sz="2000" baseline="30000" dirty="0"/>
              <a:t>2</a:t>
            </a:r>
            <a:r>
              <a:rPr lang="en-US" sz="2000" dirty="0"/>
              <a:t>=-m</a:t>
            </a:r>
            <a:r>
              <a:rPr lang="en-US" sz="2000" baseline="30000" dirty="0"/>
              <a:t>2</a:t>
            </a:r>
            <a:r>
              <a:rPr lang="en-US" sz="2000" dirty="0"/>
              <a:t>c</a:t>
            </a:r>
            <a:r>
              <a:rPr lang="en-US" sz="2000" baseline="30000" dirty="0"/>
              <a:t>2</a:t>
            </a:r>
            <a:r>
              <a:rPr lang="en-US" sz="2000" dirty="0"/>
              <a:t>. p=</a:t>
            </a:r>
            <a:r>
              <a:rPr lang="en-US" sz="2000" dirty="0" err="1"/>
              <a:t>imc</a:t>
            </a:r>
            <a:r>
              <a:rPr lang="en-US" sz="2000" dirty="0"/>
              <a:t>. That stands for an </a:t>
            </a:r>
            <a:r>
              <a:rPr lang="en-US" sz="2000" i="1" dirty="0"/>
              <a:t>exponentially decaying function</a:t>
            </a:r>
            <a:r>
              <a:rPr lang="en-US" sz="2000" dirty="0"/>
              <a:t> with range ~ h/|p|=h/mc. Forces corresponding to exchange of massive particles are short-ranged. </a:t>
            </a:r>
          </a:p>
          <a:p>
            <a:r>
              <a:rPr lang="en-US" sz="2000" dirty="0"/>
              <a:t>Photons have no rest-mass, so the solution for the photon field is </a:t>
            </a:r>
            <a:r>
              <a:rPr lang="en-US" sz="2000" dirty="0" smtClean="0"/>
              <a:t>long-range; force </a:t>
            </a:r>
            <a:r>
              <a:rPr lang="en-US" sz="2000" dirty="0"/>
              <a:t>falling off as 1/r</a:t>
            </a:r>
            <a:r>
              <a:rPr lang="en-US" sz="2000" baseline="30000" dirty="0"/>
              <a:t>2</a:t>
            </a:r>
            <a:r>
              <a:rPr lang="en-US" sz="2000" dirty="0"/>
              <a:t>. </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445478" y="1030112"/>
            <a:ext cx="2514600" cy="2222500"/>
          </a:xfrm>
          <a:prstGeom prst="rect">
            <a:avLst/>
          </a:prstGeom>
          <a:noFill/>
          <a:ln>
            <a:noFill/>
          </a:ln>
        </p:spPr>
      </p:pic>
    </p:spTree>
    <p:extLst>
      <p:ext uri="{BB962C8B-B14F-4D97-AF65-F5344CB8AC3E}">
        <p14:creationId xmlns:p14="http://schemas.microsoft.com/office/powerpoint/2010/main" val="109620424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73666"/>
            <a:ext cx="9144000" cy="5785556"/>
          </a:xfrm>
        </p:spPr>
        <p:txBody>
          <a:bodyPr>
            <a:normAutofit fontScale="92500" lnSpcReduction="10000"/>
          </a:bodyPr>
          <a:lstStyle/>
          <a:p>
            <a:r>
              <a:rPr lang="en-US" sz="2200" dirty="0"/>
              <a:t>There is no longer </a:t>
            </a:r>
            <a:r>
              <a:rPr lang="en-US" sz="2200" dirty="0" smtClean="0"/>
              <a:t>the old </a:t>
            </a:r>
            <a:r>
              <a:rPr lang="en-US" sz="2200" dirty="0"/>
              <a:t>distinction between the </a:t>
            </a:r>
            <a:r>
              <a:rPr lang="en-US" sz="2200" dirty="0" smtClean="0"/>
              <a:t>fields </a:t>
            </a:r>
            <a:r>
              <a:rPr lang="en-US" sz="2200" dirty="0"/>
              <a:t>that carry force and the particles that are acted on by these forces.  They are all </a:t>
            </a:r>
            <a:r>
              <a:rPr lang="en-US" sz="2200" dirty="0" smtClean="0"/>
              <a:t>quantized fields, whose quanta are given particle-like names.</a:t>
            </a:r>
          </a:p>
          <a:p>
            <a:pPr lvl="1"/>
            <a:r>
              <a:rPr lang="en-US" sz="2200" dirty="0"/>
              <a:t>This idea is the completion of the thought that began with the discovery of the particle-like properties of E-M radiation and of the wave-like properties of particles</a:t>
            </a:r>
            <a:r>
              <a:rPr lang="en-US" sz="2200" dirty="0" smtClean="0"/>
              <a:t>.</a:t>
            </a:r>
          </a:p>
          <a:p>
            <a:r>
              <a:rPr lang="en-US" sz="2200" dirty="0"/>
              <a:t>The remaining distinction is between </a:t>
            </a:r>
            <a:r>
              <a:rPr lang="en-US" sz="2200" u="sng" dirty="0"/>
              <a:t>bosons </a:t>
            </a:r>
            <a:r>
              <a:rPr lang="en-US" sz="2200" dirty="0"/>
              <a:t>and </a:t>
            </a:r>
            <a:r>
              <a:rPr lang="en-US" sz="2200" u="sng" dirty="0"/>
              <a:t>fermions</a:t>
            </a:r>
            <a:r>
              <a:rPr lang="en-US" sz="2200" dirty="0"/>
              <a:t>. </a:t>
            </a:r>
            <a:endParaRPr lang="en-US" sz="2200" dirty="0" smtClean="0"/>
          </a:p>
          <a:p>
            <a:pPr lvl="1"/>
            <a:r>
              <a:rPr lang="en-US" sz="2200" dirty="0" smtClean="0"/>
              <a:t>Bosons </a:t>
            </a:r>
            <a:r>
              <a:rPr lang="en-US" sz="2200" dirty="0"/>
              <a:t>(integral spin) can pile up in single-particle states, and make nearly classical fields. </a:t>
            </a:r>
            <a:endParaRPr lang="en-US" sz="2200" dirty="0" smtClean="0"/>
          </a:p>
          <a:p>
            <a:pPr lvl="1"/>
            <a:r>
              <a:rPr lang="en-US" sz="2200" dirty="0" smtClean="0"/>
              <a:t>Fermions </a:t>
            </a:r>
            <a:r>
              <a:rPr lang="en-US" sz="2200" dirty="0"/>
              <a:t>(half-integral spin) are limited to one per state, and thus are more like classical "matter", of which people used to say "no two things can be in the same place at the same time</a:t>
            </a:r>
            <a:r>
              <a:rPr lang="en-US" sz="2200" dirty="0" smtClean="0"/>
              <a:t>.” </a:t>
            </a:r>
            <a:endParaRPr lang="en-US" sz="2200" dirty="0"/>
          </a:p>
          <a:p>
            <a:pPr lvl="1"/>
            <a:r>
              <a:rPr lang="en-US" sz="2200" dirty="0" smtClean="0"/>
              <a:t>This </a:t>
            </a:r>
            <a:r>
              <a:rPr lang="en-US" sz="2200" dirty="0"/>
              <a:t>spin-statistics connection follows from a theorem based on SR+ QM, not just an observation.</a:t>
            </a:r>
          </a:p>
          <a:p>
            <a:pPr marL="0" indent="0">
              <a:buNone/>
            </a:pPr>
            <a:r>
              <a:rPr lang="en-US" sz="2200" dirty="0"/>
              <a:t> </a:t>
            </a:r>
          </a:p>
          <a:p>
            <a:r>
              <a:rPr lang="en-US" sz="2200" dirty="0"/>
              <a:t>Although we’ve thought of bosons and fermions as entirely distinct, getting that vacuum-fluctuation energy to not blow up </a:t>
            </a:r>
            <a:r>
              <a:rPr lang="en-US" sz="2200" dirty="0" smtClean="0"/>
              <a:t>to infinity seems </a:t>
            </a:r>
            <a:r>
              <a:rPr lang="en-US" sz="2200" dirty="0"/>
              <a:t>to require “</a:t>
            </a:r>
            <a:r>
              <a:rPr lang="en-US" sz="2200" dirty="0" err="1"/>
              <a:t>supersymmetry</a:t>
            </a:r>
            <a:r>
              <a:rPr lang="en-US" sz="2200" dirty="0"/>
              <a:t>”- boson/fermion pairs whose high-energy fluctuations cancel. </a:t>
            </a:r>
          </a:p>
          <a:p>
            <a:pPr lvl="1"/>
            <a:r>
              <a:rPr lang="en-US" sz="1800" dirty="0" smtClean="0"/>
              <a:t>Not </a:t>
            </a:r>
            <a:r>
              <a:rPr lang="en-US" sz="1800" dirty="0"/>
              <a:t>yet found.</a:t>
            </a:r>
          </a:p>
          <a:p>
            <a:endParaRPr lang="en-US" sz="2400" dirty="0"/>
          </a:p>
          <a:p>
            <a:pPr lvl="1"/>
            <a:endParaRPr lang="en-US" sz="1600" dirty="0"/>
          </a:p>
          <a:p>
            <a:endParaRPr lang="en-US" dirty="0"/>
          </a:p>
        </p:txBody>
      </p:sp>
      <p:sp>
        <p:nvSpPr>
          <p:cNvPr id="4" name="Title 1"/>
          <p:cNvSpPr>
            <a:spLocks noGrp="1"/>
          </p:cNvSpPr>
          <p:nvPr>
            <p:ph type="title"/>
          </p:nvPr>
        </p:nvSpPr>
        <p:spPr>
          <a:xfrm>
            <a:off x="457200" y="34749"/>
            <a:ext cx="8229600" cy="1143000"/>
          </a:xfrm>
        </p:spPr>
        <p:txBody>
          <a:bodyPr>
            <a:normAutofit/>
          </a:bodyPr>
          <a:lstStyle/>
          <a:p>
            <a:r>
              <a:rPr lang="en-US" sz="3600" dirty="0" smtClean="0">
                <a:solidFill>
                  <a:srgbClr val="C0504D"/>
                </a:solidFill>
              </a:rPr>
              <a:t>Forces and Particles</a:t>
            </a:r>
            <a:endParaRPr lang="en-US" sz="3600" dirty="0">
              <a:solidFill>
                <a:srgbClr val="C0504D"/>
              </a:solidFill>
            </a:endParaRPr>
          </a:p>
        </p:txBody>
      </p:sp>
    </p:spTree>
    <p:extLst>
      <p:ext uri="{BB962C8B-B14F-4D97-AF65-F5344CB8AC3E}">
        <p14:creationId xmlns:p14="http://schemas.microsoft.com/office/powerpoint/2010/main" val="20036009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27"/>
            <a:ext cx="8229600" cy="783695"/>
          </a:xfrm>
        </p:spPr>
        <p:txBody>
          <a:bodyPr>
            <a:normAutofit/>
          </a:bodyPr>
          <a:lstStyle/>
          <a:p>
            <a:r>
              <a:rPr lang="en-US" sz="3600" dirty="0" smtClean="0">
                <a:solidFill>
                  <a:srgbClr val="C0504D"/>
                </a:solidFill>
              </a:rPr>
              <a:t>More unification</a:t>
            </a:r>
            <a:endParaRPr lang="en-US" sz="3600" dirty="0">
              <a:solidFill>
                <a:srgbClr val="C0504D"/>
              </a:solidFill>
            </a:endParaRPr>
          </a:p>
        </p:txBody>
      </p:sp>
      <p:sp>
        <p:nvSpPr>
          <p:cNvPr id="3" name="Content Placeholder 2"/>
          <p:cNvSpPr>
            <a:spLocks noGrp="1"/>
          </p:cNvSpPr>
          <p:nvPr>
            <p:ph idx="1"/>
          </p:nvPr>
        </p:nvSpPr>
        <p:spPr>
          <a:xfrm>
            <a:off x="0" y="965200"/>
            <a:ext cx="9144000" cy="5892800"/>
          </a:xfrm>
        </p:spPr>
        <p:txBody>
          <a:bodyPr>
            <a:normAutofit fontScale="62500" lnSpcReduction="20000"/>
          </a:bodyPr>
          <a:lstStyle/>
          <a:p>
            <a:pPr marL="0" indent="0">
              <a:buNone/>
            </a:pPr>
            <a:r>
              <a:rPr lang="en-US" u="sng" dirty="0"/>
              <a:t>The electroweak </a:t>
            </a:r>
            <a:r>
              <a:rPr lang="en-US" u="sng" dirty="0" smtClean="0"/>
              <a:t>interaction</a:t>
            </a:r>
            <a:r>
              <a:rPr lang="en-US" dirty="0" smtClean="0"/>
              <a:t>: </a:t>
            </a:r>
            <a:r>
              <a:rPr lang="en-US" dirty="0"/>
              <a:t>EM and weak don’t have </a:t>
            </a:r>
            <a:r>
              <a:rPr lang="en-US" dirty="0" smtClean="0"/>
              <a:t>much obviously </a:t>
            </a:r>
            <a:r>
              <a:rPr lang="en-US" dirty="0"/>
              <a:t>in common:</a:t>
            </a:r>
          </a:p>
          <a:p>
            <a:pPr lvl="0"/>
            <a:r>
              <a:rPr lang="en-US" dirty="0"/>
              <a:t>EM interactions depend on the electric charge, a conserved quantity.  Weak interactions depend on another property (called weak </a:t>
            </a:r>
            <a:r>
              <a:rPr lang="en-US" dirty="0" err="1"/>
              <a:t>isospin</a:t>
            </a:r>
            <a:r>
              <a:rPr lang="en-US" dirty="0"/>
              <a:t>) </a:t>
            </a:r>
            <a:r>
              <a:rPr lang="en-US" dirty="0" smtClean="0"/>
              <a:t>that </a:t>
            </a:r>
            <a:r>
              <a:rPr lang="en-US" dirty="0"/>
              <a:t>isn’t conserved.</a:t>
            </a:r>
          </a:p>
          <a:p>
            <a:pPr lvl="0"/>
            <a:r>
              <a:rPr lang="en-US" dirty="0"/>
              <a:t>EM interactions are long range (1/r</a:t>
            </a:r>
            <a:r>
              <a:rPr lang="en-US" baseline="30000" dirty="0"/>
              <a:t>2</a:t>
            </a:r>
            <a:r>
              <a:rPr lang="en-US" dirty="0"/>
              <a:t>).  Weak interactions are short range (~10</a:t>
            </a:r>
            <a:r>
              <a:rPr lang="en-US" baseline="30000" dirty="0"/>
              <a:t>-18</a:t>
            </a:r>
            <a:r>
              <a:rPr lang="en-US" dirty="0"/>
              <a:t> m, decreasing exponentially).</a:t>
            </a:r>
          </a:p>
          <a:p>
            <a:pPr lvl="0"/>
            <a:r>
              <a:rPr lang="en-US" dirty="0"/>
              <a:t>Some particles (</a:t>
            </a:r>
            <a:r>
              <a:rPr lang="en-US" i="1" dirty="0"/>
              <a:t>e.g.</a:t>
            </a:r>
            <a:r>
              <a:rPr lang="en-US" dirty="0"/>
              <a:t>, quarks) participate in EM, but not weak interactions, and some (</a:t>
            </a:r>
            <a:r>
              <a:rPr lang="en-US" i="1" dirty="0"/>
              <a:t>e.g.</a:t>
            </a:r>
            <a:r>
              <a:rPr lang="en-US" dirty="0"/>
              <a:t>, neutrinos) vice-versa.</a:t>
            </a:r>
          </a:p>
          <a:p>
            <a:r>
              <a:rPr lang="en-US" dirty="0" smtClean="0"/>
              <a:t>But there </a:t>
            </a:r>
            <a:r>
              <a:rPr lang="en-US" dirty="0"/>
              <a:t>are similarities.  </a:t>
            </a:r>
            <a:r>
              <a:rPr lang="en-US" dirty="0" smtClean="0"/>
              <a:t>Within its </a:t>
            </a:r>
            <a:r>
              <a:rPr lang="en-US" dirty="0"/>
              <a:t>short range, the weak interaction is actually the </a:t>
            </a:r>
            <a:r>
              <a:rPr lang="en-US" i="1" dirty="0"/>
              <a:t>same strength </a:t>
            </a:r>
            <a:r>
              <a:rPr lang="en-US" dirty="0"/>
              <a:t>as EM.  It has been known since 1935 (Yukawa) that the short-range forces are due to the exchange of </a:t>
            </a:r>
            <a:r>
              <a:rPr lang="en-US" i="1" dirty="0"/>
              <a:t>massive</a:t>
            </a:r>
            <a:r>
              <a:rPr lang="en-US" dirty="0"/>
              <a:t> particles.  Therefore, in the late 1950s it was proposed that the weak interactions are mediated by heavy intermediate vector </a:t>
            </a:r>
            <a:r>
              <a:rPr lang="en-US" dirty="0" smtClean="0"/>
              <a:t>bosons, related to photons</a:t>
            </a:r>
            <a:r>
              <a:rPr lang="en-US" b="1" dirty="0" smtClean="0"/>
              <a:t>. </a:t>
            </a:r>
            <a:r>
              <a:rPr lang="en-US" b="1" dirty="0"/>
              <a:t>These have been found.</a:t>
            </a:r>
            <a:endParaRPr lang="en-US" dirty="0"/>
          </a:p>
          <a:p>
            <a:pPr marL="0" indent="0">
              <a:buNone/>
            </a:pPr>
            <a:r>
              <a:rPr lang="en-US" u="sng" dirty="0" smtClean="0"/>
              <a:t>GUT </a:t>
            </a:r>
            <a:r>
              <a:rPr lang="en-US" u="sng" dirty="0"/>
              <a:t>(grand unified theory)</a:t>
            </a:r>
            <a:endParaRPr lang="en-US" dirty="0"/>
          </a:p>
          <a:p>
            <a:r>
              <a:rPr lang="en-US" dirty="0"/>
              <a:t>The next unification would be of the electroweak with the strong nuclear force, which is described by QCD (quantum </a:t>
            </a:r>
            <a:r>
              <a:rPr lang="en-US" dirty="0" err="1"/>
              <a:t>chromodynamics</a:t>
            </a:r>
            <a:r>
              <a:rPr lang="en-US" dirty="0"/>
              <a:t>). There are a variety of different proposals for GUT. Each involves distinct </a:t>
            </a:r>
            <a:r>
              <a:rPr lang="en-US" u="sng" dirty="0"/>
              <a:t>experimental predictions</a:t>
            </a:r>
            <a:r>
              <a:rPr lang="en-US" dirty="0"/>
              <a:t> for new particles, how the strengths of the interactions depends on the length scale, etc. High-energy accelerator physics is largely </a:t>
            </a:r>
            <a:r>
              <a:rPr lang="en-US"/>
              <a:t>concerned </a:t>
            </a:r>
            <a:r>
              <a:rPr lang="en-US" smtClean="0"/>
              <a:t>with finding </a:t>
            </a:r>
            <a:r>
              <a:rPr lang="en-US" dirty="0"/>
              <a:t>the proper form of the GUT by sorting out these effects.</a:t>
            </a:r>
          </a:p>
          <a:p>
            <a:endParaRPr lang="en-US" dirty="0"/>
          </a:p>
        </p:txBody>
      </p:sp>
    </p:spTree>
    <p:extLst>
      <p:ext uri="{BB962C8B-B14F-4D97-AF65-F5344CB8AC3E}">
        <p14:creationId xmlns:p14="http://schemas.microsoft.com/office/powerpoint/2010/main" val="41908992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444" y="274638"/>
            <a:ext cx="8734778" cy="1143000"/>
          </a:xfrm>
        </p:spPr>
        <p:txBody>
          <a:bodyPr>
            <a:normAutofit/>
          </a:bodyPr>
          <a:lstStyle/>
          <a:p>
            <a:r>
              <a:rPr lang="en-US" sz="3600" dirty="0">
                <a:solidFill>
                  <a:srgbClr val="C0504D"/>
                </a:solidFill>
              </a:rPr>
              <a:t>What about quantum gravity, </a:t>
            </a:r>
            <a:r>
              <a:rPr lang="en-US" sz="3600" dirty="0" smtClean="0">
                <a:solidFill>
                  <a:srgbClr val="C0504D"/>
                </a:solidFill>
              </a:rPr>
              <a:t>i.e. </a:t>
            </a:r>
            <a:r>
              <a:rPr lang="en-US" sz="3600" dirty="0">
                <a:solidFill>
                  <a:srgbClr val="C0504D"/>
                </a:solidFill>
              </a:rPr>
              <a:t>QM +GR? </a:t>
            </a:r>
          </a:p>
        </p:txBody>
      </p:sp>
      <p:sp>
        <p:nvSpPr>
          <p:cNvPr id="3" name="Content Placeholder 2"/>
          <p:cNvSpPr>
            <a:spLocks noGrp="1"/>
          </p:cNvSpPr>
          <p:nvPr>
            <p:ph idx="1"/>
          </p:nvPr>
        </p:nvSpPr>
        <p:spPr>
          <a:xfrm>
            <a:off x="0" y="1417638"/>
            <a:ext cx="9144000" cy="4708525"/>
          </a:xfrm>
        </p:spPr>
        <p:txBody>
          <a:bodyPr>
            <a:normAutofit fontScale="70000" lnSpcReduction="20000"/>
          </a:bodyPr>
          <a:lstStyle/>
          <a:p>
            <a:r>
              <a:rPr lang="en-US" dirty="0"/>
              <a:t>The first of the fundamental forces to be found is the hardest to integrate into the unified framework of forces in QM. We know for sure that QM and GR don't combine in an obvious way- trying to simply quantize GR gives zero or infinity for any calculation</a:t>
            </a:r>
          </a:p>
          <a:p>
            <a:r>
              <a:rPr lang="en-US" dirty="0" smtClean="0"/>
              <a:t>The </a:t>
            </a:r>
            <a:r>
              <a:rPr lang="en-US" dirty="0"/>
              <a:t>present form of GR and QM are </a:t>
            </a:r>
            <a:r>
              <a:rPr lang="en-US" i="1" dirty="0"/>
              <a:t>not consistent</a:t>
            </a:r>
            <a:r>
              <a:rPr lang="en-US" dirty="0"/>
              <a:t>, so there must be some deeper form which applies in the realm where quantum effects become important (very short times/distances, high energies).</a:t>
            </a:r>
          </a:p>
          <a:p>
            <a:r>
              <a:rPr lang="en-US" dirty="0"/>
              <a:t>So far the main proposals that look like they have a chance to give GR in the usual regime without making contradictions in the high-energy regime are proposals involving more space-time dimensions: string theory and its relatives, theories of interactions in 10 or 11 space-time dimensions. This approach has not yet given a complete consistent theory- i.e. one where you can write down some complete axioms, and then calculate some predictions. (Other approaches include “loop quantum gravity</a:t>
            </a:r>
            <a:r>
              <a:rPr lang="en-US"/>
              <a:t>.</a:t>
            </a:r>
            <a:r>
              <a:rPr lang="en-US" smtClean="0"/>
              <a:t>)</a:t>
            </a:r>
            <a:endParaRPr lang="en-US" dirty="0"/>
          </a:p>
        </p:txBody>
      </p:sp>
    </p:spTree>
    <p:extLst>
      <p:ext uri="{BB962C8B-B14F-4D97-AF65-F5344CB8AC3E}">
        <p14:creationId xmlns:p14="http://schemas.microsoft.com/office/powerpoint/2010/main" val="204145972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C0504D"/>
                </a:solidFill>
              </a:rPr>
              <a:t>QM + GR: not just inconsistent </a:t>
            </a:r>
          </a:p>
        </p:txBody>
      </p:sp>
      <p:sp>
        <p:nvSpPr>
          <p:cNvPr id="3" name="Content Placeholder 2"/>
          <p:cNvSpPr>
            <a:spLocks noGrp="1"/>
          </p:cNvSpPr>
          <p:nvPr>
            <p:ph idx="1"/>
          </p:nvPr>
        </p:nvSpPr>
        <p:spPr/>
        <p:txBody>
          <a:bodyPr>
            <a:normAutofit/>
          </a:bodyPr>
          <a:lstStyle/>
          <a:p>
            <a:r>
              <a:rPr lang="en-US" sz="2000" dirty="0"/>
              <a:t>Reminder: When Einstein argued that a careful experiment could violate an uncertainty relation (and hence violate QM) Bohr showed that inclusion of GR effects preserved the uncertainty, and saved QM.</a:t>
            </a:r>
          </a:p>
          <a:p>
            <a:pPr marL="0" indent="0">
              <a:buNone/>
            </a:pPr>
            <a:r>
              <a:rPr lang="en-US" sz="2000" dirty="0"/>
              <a:t> </a:t>
            </a:r>
          </a:p>
          <a:p>
            <a:r>
              <a:rPr lang="en-US" sz="2000" dirty="0"/>
              <a:t>But now we've heard that to preserve the QM framework, GR must be replaced on a small scale, and as an ultimate theory. What then will rescue the uncertainty relations on that small scale?</a:t>
            </a:r>
          </a:p>
          <a:p>
            <a:pPr marL="0" indent="0">
              <a:buNone/>
            </a:pPr>
            <a:r>
              <a:rPr lang="en-US" sz="2000" dirty="0"/>
              <a:t> </a:t>
            </a:r>
          </a:p>
          <a:p>
            <a:r>
              <a:rPr lang="en-US" sz="2000" dirty="0"/>
              <a:t>Will it be necessary to replace </a:t>
            </a:r>
            <a:r>
              <a:rPr lang="en-US" sz="2000" i="1" dirty="0"/>
              <a:t>both</a:t>
            </a:r>
            <a:r>
              <a:rPr lang="en-US" sz="2000" dirty="0"/>
              <a:t> QM and GR? Will that help with the measurement question?</a:t>
            </a:r>
          </a:p>
          <a:p>
            <a:endParaRPr lang="en-US" dirty="0"/>
          </a:p>
        </p:txBody>
      </p:sp>
    </p:spTree>
    <p:extLst>
      <p:ext uri="{BB962C8B-B14F-4D97-AF65-F5344CB8AC3E}">
        <p14:creationId xmlns:p14="http://schemas.microsoft.com/office/powerpoint/2010/main" val="7379474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marL="0" indent="0">
              <a:buNone/>
            </a:pPr>
            <a:r>
              <a:rPr lang="en-US" u="sng" dirty="0" smtClean="0"/>
              <a:t>Classical </a:t>
            </a:r>
            <a:r>
              <a:rPr lang="en-US" u="sng" dirty="0"/>
              <a:t>world</a:t>
            </a:r>
            <a:r>
              <a:rPr lang="en-US" dirty="0"/>
              <a:t>: </a:t>
            </a:r>
            <a:r>
              <a:rPr lang="en-US" i="1" dirty="0"/>
              <a:t>"we have found portions of matter with changeless forces (indestructible qualities) and called them elements… The only changes that can remain possible in such a world are spatial changes, movements… SO at last the task of physics is to refer phenomena to inalterable attractive and repulsive forces whose intensity varies with distance. The solubility of this problem is the complete comprehensibility of nature." Helmholtz ~1890.</a:t>
            </a:r>
            <a:r>
              <a:rPr lang="en-US" dirty="0"/>
              <a:t> </a:t>
            </a:r>
            <a:endParaRPr lang="en-US" dirty="0" smtClean="0"/>
          </a:p>
          <a:p>
            <a:pPr marL="0" indent="0">
              <a:buNone/>
            </a:pPr>
            <a:endParaRPr lang="en-US" dirty="0"/>
          </a:p>
          <a:p>
            <a:pPr marL="0" indent="0">
              <a:buNone/>
            </a:pPr>
            <a:r>
              <a:rPr lang="en-US" i="1" u="sng" dirty="0"/>
              <a:t>Quantum world</a:t>
            </a:r>
            <a:r>
              <a:rPr lang="en-US" i="1" dirty="0"/>
              <a:t>: "The discovery of particles and antiparticles by Dirac has changed our whole outlook on atomic physics.. Up to that time I think every physicist had thought of the elementary particles along </a:t>
            </a:r>
            <a:r>
              <a:rPr lang="en-US" i="1" dirty="0" smtClean="0"/>
              <a:t>the lines </a:t>
            </a:r>
            <a:r>
              <a:rPr lang="en-US" i="1" dirty="0"/>
              <a:t>of the </a:t>
            </a:r>
            <a:r>
              <a:rPr lang="en-US" i="1" dirty="0" smtClean="0"/>
              <a:t>philosophy </a:t>
            </a:r>
            <a:r>
              <a:rPr lang="en-US" i="1" dirty="0"/>
              <a:t>of Democritus, namely by considering these elementary particles as </a:t>
            </a:r>
            <a:r>
              <a:rPr lang="en-US" i="1" dirty="0" smtClean="0"/>
              <a:t>unchangeable </a:t>
            </a:r>
            <a:r>
              <a:rPr lang="en-US" i="1" dirty="0"/>
              <a:t>units which are just given in nature and are always the same thing, they never change, they never can be transmuted into anything else. They are not dynamical systems, they just exist in themselves. After Dirac's discovery everything looked different, because one could ask, why should a proton not sometimes by a proton plus a pair of electrons and positron and so on? …Thereby the problem of dividing matter had come into a different light." W. Heisenberg</a:t>
            </a:r>
            <a:endParaRPr lang="en-US" dirty="0"/>
          </a:p>
          <a:p>
            <a:endParaRPr lang="en-US" dirty="0"/>
          </a:p>
        </p:txBody>
      </p:sp>
    </p:spTree>
    <p:extLst>
      <p:ext uri="{BB962C8B-B14F-4D97-AF65-F5344CB8AC3E}">
        <p14:creationId xmlns:p14="http://schemas.microsoft.com/office/powerpoint/2010/main" val="6642383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16000"/>
          </a:xfrm>
        </p:spPr>
        <p:txBody>
          <a:bodyPr>
            <a:normAutofit/>
          </a:bodyPr>
          <a:lstStyle/>
          <a:p>
            <a:r>
              <a:rPr lang="en-US" sz="3600" dirty="0">
                <a:solidFill>
                  <a:srgbClr val="C0504D"/>
                </a:solidFill>
              </a:rPr>
              <a:t>Quantum mechanics and special relativity </a:t>
            </a:r>
          </a:p>
        </p:txBody>
      </p:sp>
      <p:sp>
        <p:nvSpPr>
          <p:cNvPr id="3" name="Content Placeholder 2"/>
          <p:cNvSpPr>
            <a:spLocks noGrp="1"/>
          </p:cNvSpPr>
          <p:nvPr>
            <p:ph idx="1"/>
          </p:nvPr>
        </p:nvSpPr>
        <p:spPr>
          <a:xfrm>
            <a:off x="0" y="1016000"/>
            <a:ext cx="9144000" cy="5110163"/>
          </a:xfrm>
        </p:spPr>
        <p:txBody>
          <a:bodyPr>
            <a:normAutofit/>
          </a:bodyPr>
          <a:lstStyle/>
          <a:p>
            <a:r>
              <a:rPr lang="en-US" sz="2000" dirty="0"/>
              <a:t>There was some difficulty in combining QM and SR. Roughly, the spread in times for events required by the Uncertainty Principle leaves a tail of events (e.g. particle emission-absorption) seemingly backward in time. In 1928-1930, Dirac found a replacement for the </a:t>
            </a:r>
            <a:r>
              <a:rPr lang="en-US" sz="2000" dirty="0" err="1" smtClean="0"/>
              <a:t>Schroedinger</a:t>
            </a:r>
            <a:r>
              <a:rPr lang="en-US" sz="2000" dirty="0" smtClean="0"/>
              <a:t> equation, </a:t>
            </a:r>
            <a:r>
              <a:rPr lang="en-US" sz="2000" dirty="0"/>
              <a:t>consistent with SR.  </a:t>
            </a:r>
            <a:endParaRPr lang="en-US" sz="2000" dirty="0" smtClean="0"/>
          </a:p>
          <a:p>
            <a:pPr lvl="1"/>
            <a:r>
              <a:rPr lang="en-US" sz="2000" dirty="0" smtClean="0"/>
              <a:t>It </a:t>
            </a:r>
            <a:r>
              <a:rPr lang="en-US" sz="2000" dirty="0"/>
              <a:t>required that for every particle that carried some conserved quantities, there be another possible particle with the same mass but opposite values of those “charges.”  </a:t>
            </a:r>
            <a:r>
              <a:rPr lang="en-US" sz="2000" dirty="0" smtClean="0"/>
              <a:t>(“antimatter”)</a:t>
            </a:r>
          </a:p>
          <a:p>
            <a:pPr lvl="1"/>
            <a:r>
              <a:rPr lang="en-US" sz="2000" dirty="0" smtClean="0"/>
              <a:t>Dirac </a:t>
            </a:r>
            <a:r>
              <a:rPr lang="en-US" sz="2000" dirty="0"/>
              <a:t>was so surprised by this that at first he didn’t believe it and thought the theory was somehow relating the proton and electron.  </a:t>
            </a:r>
            <a:endParaRPr lang="en-US" sz="2000" dirty="0" smtClean="0"/>
          </a:p>
          <a:p>
            <a:pPr lvl="1"/>
            <a:r>
              <a:rPr lang="en-US" sz="2000" dirty="0" smtClean="0"/>
              <a:t>The </a:t>
            </a:r>
            <a:r>
              <a:rPr lang="en-US" sz="2000" dirty="0"/>
              <a:t>positron (the electron’s antimatter partner) was found in cosmic rays by C. Anderson in 1932</a:t>
            </a:r>
            <a:r>
              <a:rPr lang="en-US" sz="2000" dirty="0" smtClean="0"/>
              <a:t>.</a:t>
            </a:r>
          </a:p>
          <a:p>
            <a:pPr lvl="1"/>
            <a:r>
              <a:rPr lang="en-US" sz="2000" dirty="0" smtClean="0"/>
              <a:t>An outstanding prediction for theoretical science.</a:t>
            </a:r>
            <a:endParaRPr lang="en-US" sz="2000" dirty="0"/>
          </a:p>
          <a:p>
            <a:endParaRPr lang="en-US" dirty="0"/>
          </a:p>
        </p:txBody>
      </p:sp>
    </p:spTree>
    <p:extLst>
      <p:ext uri="{BB962C8B-B14F-4D97-AF65-F5344CB8AC3E}">
        <p14:creationId xmlns:p14="http://schemas.microsoft.com/office/powerpoint/2010/main" val="14261732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889"/>
            <a:ext cx="8229600" cy="973667"/>
          </a:xfrm>
        </p:spPr>
        <p:txBody>
          <a:bodyPr>
            <a:normAutofit/>
          </a:bodyPr>
          <a:lstStyle/>
          <a:p>
            <a:r>
              <a:rPr lang="en-US" sz="3600" dirty="0">
                <a:solidFill>
                  <a:srgbClr val="C0504D"/>
                </a:solidFill>
              </a:rPr>
              <a:t>Matter and antimatter can annihilate </a:t>
            </a:r>
          </a:p>
        </p:txBody>
      </p:sp>
      <p:sp>
        <p:nvSpPr>
          <p:cNvPr id="3" name="Content Placeholder 2"/>
          <p:cNvSpPr>
            <a:spLocks noGrp="1"/>
          </p:cNvSpPr>
          <p:nvPr>
            <p:ph idx="1"/>
          </p:nvPr>
        </p:nvSpPr>
        <p:spPr>
          <a:xfrm>
            <a:off x="155222" y="1227668"/>
            <a:ext cx="8531578" cy="4898496"/>
          </a:xfrm>
        </p:spPr>
        <p:txBody>
          <a:bodyPr/>
          <a:lstStyle/>
          <a:p>
            <a:r>
              <a:rPr lang="en-US" sz="2000" dirty="0" smtClean="0"/>
              <a:t>New </a:t>
            </a:r>
            <a:r>
              <a:rPr lang="en-US" sz="2000" dirty="0"/>
              <a:t>forms of matter can be produced, as illustrated by “Feynman diagrams”.  For example, electrons and positrons can annihilate and produce </a:t>
            </a:r>
            <a:r>
              <a:rPr lang="en-US" sz="2000" dirty="0" err="1"/>
              <a:t>muons</a:t>
            </a:r>
            <a:r>
              <a:rPr lang="en-US" sz="2000" dirty="0"/>
              <a:t> and </a:t>
            </a:r>
            <a:r>
              <a:rPr lang="en-US" sz="2000" dirty="0" err="1"/>
              <a:t>antimuons</a:t>
            </a:r>
            <a:r>
              <a:rPr lang="en-US" sz="2000" dirty="0"/>
              <a:t>:</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87311100"/>
              </p:ext>
            </p:extLst>
          </p:nvPr>
        </p:nvGraphicFramePr>
        <p:xfrm>
          <a:off x="737483" y="2379839"/>
          <a:ext cx="6893756" cy="2102132"/>
        </p:xfrm>
        <a:graphic>
          <a:graphicData uri="http://schemas.openxmlformats.org/presentationml/2006/ole">
            <mc:AlternateContent xmlns:mc="http://schemas.openxmlformats.org/markup-compatibility/2006">
              <mc:Choice xmlns:v="urn:schemas-microsoft-com:vml" Requires="v">
                <p:oleObj spid="_x0000_s1064" name="Picture" r:id="rId3" imgW="5664200" imgH="1727200" progId="Word.Picture.8">
                  <p:embed/>
                </p:oleObj>
              </mc:Choice>
              <mc:Fallback>
                <p:oleObj name="Picture" r:id="rId3" imgW="5664200" imgH="1727200"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83" y="2379839"/>
                        <a:ext cx="6893756" cy="2102132"/>
                      </a:xfrm>
                      <a:prstGeom prst="rect">
                        <a:avLst/>
                      </a:prstGeom>
                      <a:noFill/>
                    </p:spPr>
                  </p:pic>
                </p:oleObj>
              </mc:Fallback>
            </mc:AlternateContent>
          </a:graphicData>
        </a:graphic>
      </p:graphicFrame>
      <p:sp>
        <p:nvSpPr>
          <p:cNvPr id="5" name="TextBox 4"/>
          <p:cNvSpPr txBox="1"/>
          <p:nvPr/>
        </p:nvSpPr>
        <p:spPr>
          <a:xfrm>
            <a:off x="457200" y="5094111"/>
            <a:ext cx="8229600" cy="1323439"/>
          </a:xfrm>
          <a:prstGeom prst="rect">
            <a:avLst/>
          </a:prstGeom>
          <a:noFill/>
        </p:spPr>
        <p:txBody>
          <a:bodyPr wrap="square" rtlCol="0">
            <a:spAutoFit/>
          </a:bodyPr>
          <a:lstStyle/>
          <a:p>
            <a:pPr marL="342900" indent="-342900">
              <a:buFont typeface="Arial"/>
              <a:buChar char="•"/>
            </a:pPr>
            <a:r>
              <a:rPr lang="en-US" sz="2000" i="1" dirty="0"/>
              <a:t>Any</a:t>
            </a:r>
            <a:r>
              <a:rPr lang="en-US" sz="2000" dirty="0"/>
              <a:t>   particle-antiparticle pair (nothing special about </a:t>
            </a:r>
            <a:r>
              <a:rPr lang="en-US" sz="2000" dirty="0" err="1"/>
              <a:t>muons</a:t>
            </a:r>
            <a:r>
              <a:rPr lang="en-US" sz="2000" dirty="0"/>
              <a:t>) </a:t>
            </a:r>
            <a:r>
              <a:rPr lang="en-US" sz="2000" dirty="0" smtClean="0"/>
              <a:t/>
            </a:r>
            <a:br>
              <a:rPr lang="en-US" sz="2000" dirty="0" smtClean="0"/>
            </a:br>
            <a:r>
              <a:rPr lang="en-US" sz="2000" dirty="0" smtClean="0"/>
              <a:t>can </a:t>
            </a:r>
            <a:r>
              <a:rPr lang="en-US" sz="2000" dirty="0"/>
              <a:t>be made as long as there is enough energy for E = mc</a:t>
            </a:r>
            <a:r>
              <a:rPr lang="en-US" sz="2000" baseline="30000" dirty="0"/>
              <a:t>2</a:t>
            </a:r>
            <a:r>
              <a:rPr lang="en-US" sz="2000" dirty="0"/>
              <a:t>. </a:t>
            </a:r>
            <a:endParaRPr lang="en-US" sz="2000" dirty="0" smtClean="0"/>
          </a:p>
          <a:p>
            <a:pPr marL="342900" indent="-342900">
              <a:buFont typeface="Arial"/>
              <a:buChar char="•"/>
            </a:pPr>
            <a:r>
              <a:rPr lang="en-US" sz="2000" dirty="0"/>
              <a:t>How do we choose, in the example above, to say if the electron-positron or the </a:t>
            </a:r>
            <a:r>
              <a:rPr lang="en-US" sz="2000" dirty="0" err="1"/>
              <a:t>muon</a:t>
            </a:r>
            <a:r>
              <a:rPr lang="en-US" sz="2000" dirty="0"/>
              <a:t> pair are the </a:t>
            </a:r>
            <a:r>
              <a:rPr lang="en-US" sz="2000" dirty="0" smtClean="0"/>
              <a:t>“basic” </a:t>
            </a:r>
            <a:r>
              <a:rPr lang="en-US" sz="2000" dirty="0"/>
              <a:t>particles?</a:t>
            </a:r>
            <a:r>
              <a:rPr lang="en-US" sz="2000" dirty="0" smtClean="0">
                <a:effectLst/>
              </a:rPr>
              <a:t> </a:t>
            </a:r>
            <a:endParaRPr lang="en-US" sz="2000" dirty="0"/>
          </a:p>
        </p:txBody>
      </p:sp>
    </p:spTree>
    <p:extLst>
      <p:ext uri="{BB962C8B-B14F-4D97-AF65-F5344CB8AC3E}">
        <p14:creationId xmlns:p14="http://schemas.microsoft.com/office/powerpoint/2010/main" val="18428623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749"/>
            <a:ext cx="8229600" cy="967140"/>
          </a:xfrm>
        </p:spPr>
        <p:txBody>
          <a:bodyPr>
            <a:normAutofit/>
          </a:bodyPr>
          <a:lstStyle/>
          <a:p>
            <a:r>
              <a:rPr lang="en-US" sz="3600" dirty="0">
                <a:solidFill>
                  <a:srgbClr val="C0504D"/>
                </a:solidFill>
              </a:rPr>
              <a:t>B</a:t>
            </a:r>
            <a:r>
              <a:rPr lang="en-US" sz="3600" dirty="0" smtClean="0">
                <a:solidFill>
                  <a:srgbClr val="C0504D"/>
                </a:solidFill>
              </a:rPr>
              <a:t>uilding </a:t>
            </a:r>
            <a:r>
              <a:rPr lang="en-US" sz="3600" dirty="0">
                <a:solidFill>
                  <a:srgbClr val="C0504D"/>
                </a:solidFill>
              </a:rPr>
              <a:t>B</a:t>
            </a:r>
            <a:r>
              <a:rPr lang="en-US" sz="3600" dirty="0" smtClean="0">
                <a:solidFill>
                  <a:srgbClr val="C0504D"/>
                </a:solidFill>
              </a:rPr>
              <a:t>locks </a:t>
            </a:r>
            <a:r>
              <a:rPr lang="en-US" sz="3600" dirty="0">
                <a:solidFill>
                  <a:srgbClr val="C0504D"/>
                </a:solidFill>
              </a:rPr>
              <a:t>of matter?</a:t>
            </a:r>
            <a:r>
              <a:rPr lang="en-US" sz="3600" dirty="0" smtClean="0">
                <a:solidFill>
                  <a:srgbClr val="C0504D"/>
                </a:solidFill>
                <a:effectLst/>
              </a:rPr>
              <a:t> </a:t>
            </a:r>
            <a:endParaRPr lang="en-US" sz="3600" dirty="0">
              <a:solidFill>
                <a:srgbClr val="C0504D"/>
              </a:solidFill>
            </a:endParaRPr>
          </a:p>
        </p:txBody>
      </p:sp>
      <p:sp>
        <p:nvSpPr>
          <p:cNvPr id="3" name="Content Placeholder 2"/>
          <p:cNvSpPr>
            <a:spLocks noGrp="1"/>
          </p:cNvSpPr>
          <p:nvPr>
            <p:ph idx="1"/>
          </p:nvPr>
        </p:nvSpPr>
        <p:spPr>
          <a:xfrm>
            <a:off x="0" y="1128889"/>
            <a:ext cx="9144000" cy="5729111"/>
          </a:xfrm>
        </p:spPr>
        <p:txBody>
          <a:bodyPr>
            <a:normAutofit/>
          </a:bodyPr>
          <a:lstStyle/>
          <a:p>
            <a:r>
              <a:rPr lang="en-US" sz="2000" dirty="0"/>
              <a:t>In what sense should we now think of elementary particles as “building blocks” of matter?</a:t>
            </a:r>
          </a:p>
          <a:p>
            <a:r>
              <a:rPr lang="en-US" sz="2000" i="1" dirty="0"/>
              <a:t>They are not permanent constituents.</a:t>
            </a:r>
            <a:endParaRPr lang="en-US" sz="2000" dirty="0"/>
          </a:p>
          <a:p>
            <a:pPr marL="0" indent="0">
              <a:buNone/>
            </a:pPr>
            <a:endParaRPr lang="en-US" sz="2000" dirty="0"/>
          </a:p>
          <a:p>
            <a:r>
              <a:rPr lang="en-US" sz="2000" dirty="0"/>
              <a:t>They are more like packets of conserved quantities. The packets can be repacked in different ways.</a:t>
            </a:r>
          </a:p>
          <a:p>
            <a:r>
              <a:rPr lang="en-US" sz="2000" dirty="0"/>
              <a:t>We can think of the “particles” in Dirac theory as excitations of the fields of the vacuum. </a:t>
            </a:r>
          </a:p>
          <a:p>
            <a:r>
              <a:rPr lang="en-US" sz="2000" dirty="0"/>
              <a:t>That’s one way to understand why electrons are truly identical- they aren’t so much “things” as modes of behavior of the vacuum. I</a:t>
            </a:r>
            <a:r>
              <a:rPr lang="en-US" sz="2000" dirty="0" smtClean="0"/>
              <a:t>f </a:t>
            </a:r>
            <a:r>
              <a:rPr lang="en-US" sz="2000" dirty="0"/>
              <a:t>a simple harmonic oscillator (mass on spring, SHO) has one quantum of energy (</a:t>
            </a:r>
            <a:r>
              <a:rPr lang="en-US" sz="2000" dirty="0" err="1"/>
              <a:t>hf</a:t>
            </a:r>
            <a:r>
              <a:rPr lang="en-US" sz="2000" dirty="0"/>
              <a:t>) above the ground state, we don't ask "which quantum of energy?" If it has 10 quanta, we don't ask "which one is first?" because the quanta just describe states of the oscillator, not some preexisting "things".  </a:t>
            </a:r>
            <a:r>
              <a:rPr lang="en-US" sz="2000" dirty="0">
                <a:solidFill>
                  <a:srgbClr val="FF0000"/>
                </a:solidFill>
              </a:rPr>
              <a:t>So our story has shades of the ether- but not an ether which prefers one reference frame!</a:t>
            </a:r>
          </a:p>
          <a:p>
            <a:endParaRPr lang="en-US" dirty="0"/>
          </a:p>
        </p:txBody>
      </p:sp>
    </p:spTree>
    <p:extLst>
      <p:ext uri="{BB962C8B-B14F-4D97-AF65-F5344CB8AC3E}">
        <p14:creationId xmlns:p14="http://schemas.microsoft.com/office/powerpoint/2010/main" val="42039242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749"/>
            <a:ext cx="8229600" cy="1023584"/>
          </a:xfrm>
        </p:spPr>
        <p:txBody>
          <a:bodyPr>
            <a:normAutofit/>
          </a:bodyPr>
          <a:lstStyle/>
          <a:p>
            <a:r>
              <a:rPr lang="en-US" sz="3600" dirty="0" smtClean="0">
                <a:solidFill>
                  <a:srgbClr val="C0504D"/>
                </a:solidFill>
              </a:rPr>
              <a:t>Carrying the SHO analogy farther</a:t>
            </a:r>
            <a:endParaRPr lang="en-US" sz="3600" dirty="0">
              <a:solidFill>
                <a:srgbClr val="C0504D"/>
              </a:solidFill>
            </a:endParaRPr>
          </a:p>
        </p:txBody>
      </p:sp>
      <p:sp>
        <p:nvSpPr>
          <p:cNvPr id="3" name="Content Placeholder 2"/>
          <p:cNvSpPr>
            <a:spLocks noGrp="1"/>
          </p:cNvSpPr>
          <p:nvPr>
            <p:ph idx="1"/>
          </p:nvPr>
        </p:nvSpPr>
        <p:spPr>
          <a:xfrm>
            <a:off x="0" y="1227668"/>
            <a:ext cx="9144000" cy="5630332"/>
          </a:xfrm>
        </p:spPr>
        <p:txBody>
          <a:bodyPr>
            <a:normAutofit fontScale="70000" lnSpcReduction="20000"/>
          </a:bodyPr>
          <a:lstStyle/>
          <a:p>
            <a:r>
              <a:rPr lang="en-US" dirty="0" smtClean="0"/>
              <a:t>An </a:t>
            </a:r>
            <a:r>
              <a:rPr lang="en-US" dirty="0"/>
              <a:t>SHO can’t just sit in the position of lowest potential energy. The Uncertainty Principle forces it to spread out some, so there’s some potential and kinetic energy (</a:t>
            </a:r>
            <a:r>
              <a:rPr lang="en-US" dirty="0" err="1"/>
              <a:t>hf</a:t>
            </a:r>
            <a:r>
              <a:rPr lang="en-US" dirty="0"/>
              <a:t>/2) in the ground state. If you "look" with a beam of high-energy particles (i.e. "measure" the position you will not usually find it to be at the position of lowest potential energy</a:t>
            </a:r>
            <a:r>
              <a:rPr lang="en-US" dirty="0" smtClean="0"/>
              <a:t>.</a:t>
            </a:r>
            <a:endParaRPr lang="en-US" dirty="0"/>
          </a:p>
          <a:p>
            <a:r>
              <a:rPr lang="en-US" dirty="0"/>
              <a:t>Likewise there is necessary uncertainty in the fields which specify how many particles/antiparticles of any type are present, even in the lowest energy state, i.e. the vacuum</a:t>
            </a:r>
            <a:r>
              <a:rPr lang="en-US" dirty="0" smtClean="0"/>
              <a:t>.</a:t>
            </a:r>
            <a:endParaRPr lang="en-US" dirty="0"/>
          </a:p>
          <a:p>
            <a:r>
              <a:rPr lang="en-US" dirty="0"/>
              <a:t>The lowest energy state is not the one in which we can say with certainty that nothing is there.  Rather, it is a superposition such that when we look we usually see nothing, but there is a nonzero probability of finding stuff there. The reason for this is that the quantities that describe electron-positron pairs are not all simultaneously measurable. </a:t>
            </a:r>
            <a:br>
              <a:rPr lang="en-US" dirty="0"/>
            </a:br>
            <a:r>
              <a:rPr lang="en-US" dirty="0"/>
              <a:t>(i.e. they're like position and momentum of </a:t>
            </a:r>
            <a:r>
              <a:rPr lang="en-US" dirty="0" smtClean="0"/>
              <a:t>SHO, or x and y spins of an electron)</a:t>
            </a:r>
            <a:endParaRPr lang="en-US" dirty="0"/>
          </a:p>
          <a:p>
            <a:r>
              <a:rPr lang="en-US" dirty="0" smtClean="0"/>
              <a:t>If there were definitely zero </a:t>
            </a:r>
            <a:r>
              <a:rPr lang="en-US" dirty="0"/>
              <a:t>particles, then </a:t>
            </a:r>
            <a:r>
              <a:rPr lang="en-US" dirty="0" smtClean="0"/>
              <a:t>the </a:t>
            </a:r>
            <a:r>
              <a:rPr lang="en-US" dirty="0"/>
              <a:t>values of all these </a:t>
            </a:r>
            <a:r>
              <a:rPr lang="en-US" dirty="0" smtClean="0"/>
              <a:t>quantities would be definite, </a:t>
            </a:r>
            <a:r>
              <a:rPr lang="en-US" dirty="0"/>
              <a:t>in violation of the uncertainty principle</a:t>
            </a:r>
            <a:r>
              <a:rPr lang="en-US" dirty="0" smtClean="0"/>
              <a:t>.</a:t>
            </a:r>
            <a:endParaRPr lang="en-US" dirty="0"/>
          </a:p>
        </p:txBody>
      </p:sp>
    </p:spTree>
    <p:extLst>
      <p:ext uri="{BB962C8B-B14F-4D97-AF65-F5344CB8AC3E}">
        <p14:creationId xmlns:p14="http://schemas.microsoft.com/office/powerpoint/2010/main" val="235523535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smtClean="0">
                <a:solidFill>
                  <a:srgbClr val="C0504D"/>
                </a:solidFill>
              </a:rPr>
              <a:t>Toy Pictures of the Vacuum</a:t>
            </a:r>
            <a:endParaRPr lang="en-US" sz="3600" dirty="0">
              <a:solidFill>
                <a:srgbClr val="C0504D"/>
              </a:solidFill>
            </a:endParaRPr>
          </a:p>
        </p:txBody>
      </p:sp>
      <p:sp>
        <p:nvSpPr>
          <p:cNvPr id="3" name="Content Placeholder 2"/>
          <p:cNvSpPr>
            <a:spLocks noGrp="1"/>
          </p:cNvSpPr>
          <p:nvPr>
            <p:ph idx="1"/>
          </p:nvPr>
        </p:nvSpPr>
        <p:spPr>
          <a:xfrm>
            <a:off x="1" y="987778"/>
            <a:ext cx="9144000" cy="5870222"/>
          </a:xfrm>
        </p:spPr>
        <p:txBody>
          <a:bodyPr>
            <a:normAutofit lnSpcReduction="10000"/>
          </a:bodyPr>
          <a:lstStyle/>
          <a:p>
            <a:r>
              <a:rPr lang="en-US" sz="2000" dirty="0"/>
              <a:t>It is tempting to think of the vacuum as being filled with particle-antiparticle pairs, blinking in and out of existence, vacuum “bubbles”: </a:t>
            </a:r>
            <a:endParaRPr lang="en-US" sz="2000" dirty="0" smtClean="0"/>
          </a:p>
          <a:p>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endParaRPr lang="en-US" sz="2000" dirty="0" smtClean="0"/>
          </a:p>
          <a:p>
            <a:endParaRPr lang="en-US" sz="2000" dirty="0"/>
          </a:p>
          <a:p>
            <a:r>
              <a:rPr lang="en-US" sz="2000" dirty="0"/>
              <a:t>How can </a:t>
            </a:r>
            <a:r>
              <a:rPr lang="en-US" sz="2000" dirty="0" smtClean="0"/>
              <a:t>a state with nonzero </a:t>
            </a:r>
            <a:r>
              <a:rPr lang="en-US" sz="2000" dirty="0"/>
              <a:t>probability of the existence of an electron-positron pair (with E=2m</a:t>
            </a:r>
            <a:r>
              <a:rPr lang="en-US" sz="2000" baseline="-25000" dirty="0"/>
              <a:t>0</a:t>
            </a:r>
            <a:r>
              <a:rPr lang="en-US" sz="2000" dirty="0"/>
              <a:t>c</a:t>
            </a:r>
            <a:r>
              <a:rPr lang="en-US" sz="2000" baseline="30000" dirty="0"/>
              <a:t>2</a:t>
            </a:r>
            <a:r>
              <a:rPr lang="en-US" sz="2000" dirty="0"/>
              <a:t>) possibly be lower energy </a:t>
            </a:r>
            <a:r>
              <a:rPr lang="en-US" sz="2000" dirty="0" smtClean="0"/>
              <a:t>than a state without it? </a:t>
            </a:r>
          </a:p>
          <a:p>
            <a:r>
              <a:rPr lang="en-US" sz="2000" dirty="0"/>
              <a:t>The uncertainty principle has a time component </a:t>
            </a:r>
            <a:r>
              <a:rPr lang="en-US" sz="2000" dirty="0" smtClean="0"/>
              <a:t/>
            </a:r>
            <a:br>
              <a:rPr lang="en-US" sz="2000" dirty="0" smtClean="0"/>
            </a:br>
            <a:r>
              <a:rPr lang="en-US" sz="2000" dirty="0" smtClean="0"/>
              <a:t>that </a:t>
            </a:r>
            <a:r>
              <a:rPr lang="en-US" sz="2000" dirty="0"/>
              <a:t>is similar to the space component</a:t>
            </a:r>
            <a:r>
              <a:rPr lang="en-US" sz="2000" dirty="0" smtClean="0"/>
              <a:t>: </a:t>
            </a:r>
            <a:endParaRPr lang="en-US" sz="2000" dirty="0"/>
          </a:p>
          <a:p>
            <a:r>
              <a:rPr lang="en-US" sz="2000" dirty="0"/>
              <a:t> </a:t>
            </a:r>
            <a:r>
              <a:rPr lang="en-US" sz="2000" dirty="0" smtClean="0"/>
              <a:t>So </a:t>
            </a:r>
            <a:r>
              <a:rPr lang="en-US" sz="2000" dirty="0"/>
              <a:t>on sufficiently short time scales, </a:t>
            </a:r>
            <a:r>
              <a:rPr lang="en-US" sz="2000" dirty="0" smtClean="0"/>
              <a:t/>
            </a:r>
            <a:br>
              <a:rPr lang="en-US" sz="2000" dirty="0" smtClean="0"/>
            </a:br>
            <a:r>
              <a:rPr lang="en-US" sz="2000" dirty="0" smtClean="0"/>
              <a:t>the </a:t>
            </a:r>
            <a:r>
              <a:rPr lang="en-US" sz="2000" dirty="0"/>
              <a:t>mass </a:t>
            </a:r>
            <a:r>
              <a:rPr lang="en-US" sz="2000" dirty="0" smtClean="0"/>
              <a:t>(</a:t>
            </a:r>
            <a:r>
              <a:rPr lang="en-US" sz="2000" dirty="0"/>
              <a:t>i.e. number of particle-antiparticle </a:t>
            </a:r>
            <a:r>
              <a:rPr lang="en-US" sz="2000" dirty="0" smtClean="0"/>
              <a:t/>
            </a:r>
            <a:br>
              <a:rPr lang="en-US" sz="2000" dirty="0" smtClean="0"/>
            </a:br>
            <a:r>
              <a:rPr lang="en-US" sz="2000" dirty="0" smtClean="0"/>
              <a:t>pairs)</a:t>
            </a:r>
            <a:r>
              <a:rPr lang="en-US" sz="2000" dirty="0"/>
              <a:t> </a:t>
            </a:r>
            <a:r>
              <a:rPr lang="en-US" sz="2000" dirty="0" smtClean="0"/>
              <a:t>must </a:t>
            </a:r>
            <a:r>
              <a:rPr lang="en-US" sz="2000" dirty="0"/>
              <a:t>become ill-defined. We call </a:t>
            </a:r>
            <a:r>
              <a:rPr lang="en-US" sz="2000" dirty="0" smtClean="0"/>
              <a:t>this</a:t>
            </a:r>
            <a:br>
              <a:rPr lang="en-US" sz="2000" dirty="0" smtClean="0"/>
            </a:br>
            <a:r>
              <a:rPr lang="en-US" sz="2000" dirty="0" smtClean="0"/>
              <a:t>uncertainty virtual </a:t>
            </a:r>
            <a:r>
              <a:rPr lang="en-US" sz="2000" dirty="0"/>
              <a:t>particles. The fluctuations in more massive particle fields (bigger m's) require smaller </a:t>
            </a:r>
            <a:r>
              <a:rPr lang="en-US" sz="2000" dirty="0" err="1" smtClean="0">
                <a:latin typeface="Symbol" charset="2"/>
                <a:cs typeface="Symbol" charset="2"/>
              </a:rPr>
              <a:t>Δ</a:t>
            </a:r>
            <a:r>
              <a:rPr lang="en-US" sz="2000" dirty="0" err="1" smtClean="0"/>
              <a:t>t's</a:t>
            </a:r>
            <a:r>
              <a:rPr lang="en-US" sz="2000" dirty="0"/>
              <a:t>. </a:t>
            </a:r>
          </a:p>
          <a:p>
            <a:r>
              <a:rPr lang="en-US" sz="2000" dirty="0" smtClean="0"/>
              <a:t>Virtual </a:t>
            </a:r>
            <a:r>
              <a:rPr lang="en-US" sz="2000" dirty="0"/>
              <a:t>massive particles can only exist for shorter times and are thus more rare than less massive ones. </a:t>
            </a:r>
          </a:p>
          <a:p>
            <a:endParaRPr lang="en-US" sz="2000"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6270977" y="1708855"/>
            <a:ext cx="1371600" cy="1041400"/>
          </a:xfrm>
          <a:prstGeom prst="rect">
            <a:avLst/>
          </a:prstGeom>
          <a:noFill/>
          <a:ln>
            <a:noFill/>
          </a:ln>
        </p:spPr>
      </p:pic>
      <p:sp>
        <p:nvSpPr>
          <p:cNvPr id="5" name="Text Box 66"/>
          <p:cNvSpPr txBox="1">
            <a:spLocks noChangeArrowheads="1"/>
          </p:cNvSpPr>
          <p:nvPr/>
        </p:nvSpPr>
        <p:spPr bwMode="auto">
          <a:xfrm>
            <a:off x="977195" y="1725224"/>
            <a:ext cx="5293782" cy="12663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800" dirty="0">
                <a:effectLst/>
                <a:latin typeface="Helvetica"/>
                <a:ea typeface="Times New Roman"/>
                <a:cs typeface="Times New Roman"/>
              </a:rPr>
              <a:t>This isn’t too bad an image, but be careful that what one actually measures depends on what experiment is done. </a:t>
            </a:r>
            <a:r>
              <a:rPr lang="en-US" sz="1800" dirty="0" smtClean="0">
                <a:effectLst/>
                <a:latin typeface="Helvetica"/>
                <a:ea typeface="Times New Roman"/>
                <a:cs typeface="Times New Roman"/>
              </a:rPr>
              <a:t/>
            </a:r>
            <a:br>
              <a:rPr lang="en-US" sz="1800" dirty="0" smtClean="0">
                <a:effectLst/>
                <a:latin typeface="Helvetica"/>
                <a:ea typeface="Times New Roman"/>
                <a:cs typeface="Times New Roman"/>
              </a:rPr>
            </a:br>
            <a:r>
              <a:rPr lang="en-US" sz="1800" i="1" dirty="0" smtClean="0">
                <a:effectLst/>
                <a:latin typeface="Helvetica"/>
                <a:ea typeface="Times New Roman"/>
                <a:cs typeface="Times New Roman"/>
              </a:rPr>
              <a:t>Nothing </a:t>
            </a:r>
            <a:r>
              <a:rPr lang="en-US" sz="1800" i="1" dirty="0">
                <a:effectLst/>
                <a:latin typeface="Helvetica"/>
                <a:ea typeface="Times New Roman"/>
                <a:cs typeface="Times New Roman"/>
              </a:rPr>
              <a:t>is really changing in time in the vacuum</a:t>
            </a:r>
            <a:r>
              <a:rPr lang="en-US" sz="1800" dirty="0">
                <a:effectLst/>
                <a:latin typeface="Helvetica"/>
                <a:ea typeface="Times New Roman"/>
                <a:cs typeface="Times New Roman"/>
              </a:rPr>
              <a:t>.</a:t>
            </a:r>
            <a:endParaRPr lang="en-US" sz="1200" dirty="0">
              <a:effectLst/>
              <a:latin typeface="Times"/>
              <a:ea typeface="Times New Roman"/>
              <a:cs typeface="Times New Roman"/>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315572025"/>
              </p:ext>
            </p:extLst>
          </p:nvPr>
        </p:nvGraphicFramePr>
        <p:xfrm>
          <a:off x="5178024" y="4069644"/>
          <a:ext cx="3965976" cy="1144411"/>
        </p:xfrm>
        <a:graphic>
          <a:graphicData uri="http://schemas.openxmlformats.org/presentationml/2006/ole">
            <mc:AlternateContent xmlns:mc="http://schemas.openxmlformats.org/markup-compatibility/2006">
              <mc:Choice xmlns:v="urn:schemas-microsoft-com:vml" Requires="v">
                <p:oleObj spid="_x0000_s2085" name="Equation" r:id="rId4" imgW="2552700" imgH="736600" progId="Equation.3">
                  <p:embed/>
                </p:oleObj>
              </mc:Choice>
              <mc:Fallback>
                <p:oleObj name="Equation" r:id="rId4" imgW="2552700" imgH="736600" progId="Equation.3">
                  <p:embed/>
                  <p:pic>
                    <p:nvPicPr>
                      <p:cNvPr id="0" name=""/>
                      <p:cNvPicPr/>
                      <p:nvPr/>
                    </p:nvPicPr>
                    <p:blipFill>
                      <a:blip r:embed="rId5"/>
                      <a:stretch>
                        <a:fillRect/>
                      </a:stretch>
                    </p:blipFill>
                    <p:spPr>
                      <a:xfrm>
                        <a:off x="5178024" y="4069644"/>
                        <a:ext cx="3965976" cy="1144411"/>
                      </a:xfrm>
                      <a:prstGeom prst="rect">
                        <a:avLst/>
                      </a:prstGeom>
                      <a:ln>
                        <a:solidFill>
                          <a:srgbClr val="4F81BD"/>
                        </a:solidFill>
                      </a:ln>
                    </p:spPr>
                  </p:pic>
                </p:oleObj>
              </mc:Fallback>
            </mc:AlternateContent>
          </a:graphicData>
        </a:graphic>
      </p:graphicFrame>
    </p:spTree>
    <p:extLst>
      <p:ext uri="{BB962C8B-B14F-4D97-AF65-F5344CB8AC3E}">
        <p14:creationId xmlns:p14="http://schemas.microsoft.com/office/powerpoint/2010/main" val="41834874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083"/>
            <a:ext cx="9144000" cy="755473"/>
          </a:xfrm>
        </p:spPr>
        <p:txBody>
          <a:bodyPr>
            <a:normAutofit/>
          </a:bodyPr>
          <a:lstStyle/>
          <a:p>
            <a:r>
              <a:rPr lang="en-US" sz="3600" dirty="0">
                <a:solidFill>
                  <a:srgbClr val="C0504D"/>
                </a:solidFill>
              </a:rPr>
              <a:t>Does this view of the vacuum makes sense?</a:t>
            </a:r>
            <a:r>
              <a:rPr lang="en-US" sz="3600" dirty="0" smtClean="0">
                <a:solidFill>
                  <a:srgbClr val="C0504D"/>
                </a:solidFill>
                <a:effectLst/>
              </a:rPr>
              <a:t> </a:t>
            </a:r>
            <a:endParaRPr lang="en-US" sz="3600" dirty="0">
              <a:solidFill>
                <a:srgbClr val="C0504D"/>
              </a:solidFill>
            </a:endParaRPr>
          </a:p>
        </p:txBody>
      </p:sp>
      <p:sp>
        <p:nvSpPr>
          <p:cNvPr id="3" name="Content Placeholder 2"/>
          <p:cNvSpPr>
            <a:spLocks noGrp="1"/>
          </p:cNvSpPr>
          <p:nvPr>
            <p:ph idx="1"/>
          </p:nvPr>
        </p:nvSpPr>
        <p:spPr>
          <a:xfrm>
            <a:off x="0" y="860778"/>
            <a:ext cx="9144000" cy="5997221"/>
          </a:xfrm>
        </p:spPr>
        <p:txBody>
          <a:bodyPr>
            <a:normAutofit/>
          </a:bodyPr>
          <a:lstStyle/>
          <a:p>
            <a:pPr lvl="0"/>
            <a:r>
              <a:rPr lang="en-US" sz="2000" b="1" dirty="0"/>
              <a:t>Sparking of the </a:t>
            </a:r>
            <a:r>
              <a:rPr lang="en-US" sz="2000" b="1" dirty="0" smtClean="0"/>
              <a:t>vacuum</a:t>
            </a:r>
            <a:r>
              <a:rPr lang="en-US" sz="2000" dirty="0" smtClean="0"/>
              <a:t>. Consider </a:t>
            </a:r>
            <a:r>
              <a:rPr lang="en-US" sz="2000" dirty="0"/>
              <a:t>a region </a:t>
            </a:r>
            <a:endParaRPr lang="en-US" sz="2000" dirty="0" smtClean="0"/>
          </a:p>
          <a:p>
            <a:pPr marL="400050" lvl="1" indent="0">
              <a:buNone/>
            </a:pPr>
            <a:r>
              <a:rPr lang="en-US" sz="2000" dirty="0" smtClean="0"/>
              <a:t>of </a:t>
            </a:r>
            <a:r>
              <a:rPr lang="en-US" sz="2000" dirty="0"/>
              <a:t>extremely strong </a:t>
            </a:r>
            <a:r>
              <a:rPr lang="en-US" sz="2000" dirty="0" smtClean="0"/>
              <a:t>electric </a:t>
            </a:r>
            <a:r>
              <a:rPr lang="en-US" sz="2000" dirty="0"/>
              <a:t>field. If there is </a:t>
            </a:r>
            <a:r>
              <a:rPr lang="en-US" sz="2000" dirty="0" smtClean="0"/>
              <a:t>any</a:t>
            </a:r>
          </a:p>
          <a:p>
            <a:pPr marL="400050" lvl="1" indent="0">
              <a:buNone/>
            </a:pPr>
            <a:r>
              <a:rPr lang="en-US" sz="2000" dirty="0" smtClean="0"/>
              <a:t> </a:t>
            </a:r>
            <a:r>
              <a:rPr lang="en-US" sz="2000" dirty="0"/>
              <a:t>residual </a:t>
            </a:r>
            <a:r>
              <a:rPr lang="en-US" sz="2000" dirty="0" smtClean="0"/>
              <a:t>gas  </a:t>
            </a:r>
            <a:r>
              <a:rPr lang="en-US" sz="2000" dirty="0"/>
              <a:t>in the gap, one is likely to get a spark.  Suppose we have </a:t>
            </a:r>
            <a:r>
              <a:rPr lang="en-US" sz="2000" dirty="0">
                <a:solidFill>
                  <a:srgbClr val="C0504D"/>
                </a:solidFill>
              </a:rPr>
              <a:t>a perfect vacuum</a:t>
            </a:r>
            <a:r>
              <a:rPr lang="en-US" sz="2000" dirty="0"/>
              <a:t>. The vacuum isn’t empty, so if there is enough energy stored in the field, that energy can be transferred to the virtual pairs, making them real.  The required electric field is </a:t>
            </a:r>
            <a:r>
              <a:rPr lang="en-US" sz="2000" dirty="0" smtClean="0"/>
              <a:t>enormous. This </a:t>
            </a:r>
            <a:r>
              <a:rPr lang="en-US" sz="2000" dirty="0"/>
              <a:t>effect has only been seen in the electric field near super-heavy nuclei (Z ~ 180)</a:t>
            </a:r>
          </a:p>
          <a:p>
            <a:pPr lvl="0"/>
            <a:r>
              <a:rPr lang="en-US" sz="2000" b="1" dirty="0"/>
              <a:t>The </a:t>
            </a:r>
            <a:r>
              <a:rPr lang="en-US" sz="2000" b="1" dirty="0" err="1"/>
              <a:t>Casimir</a:t>
            </a:r>
            <a:r>
              <a:rPr lang="en-US" sz="2000" b="1" dirty="0"/>
              <a:t> </a:t>
            </a:r>
            <a:r>
              <a:rPr lang="en-US" sz="2000" b="1" dirty="0" smtClean="0"/>
              <a:t>force</a:t>
            </a:r>
            <a:r>
              <a:rPr lang="en-US" sz="2000" dirty="0" smtClean="0"/>
              <a:t>: Take </a:t>
            </a:r>
            <a:r>
              <a:rPr lang="en-US" sz="2000" dirty="0"/>
              <a:t>two plates of metal near each other. They do not allow any long-wavelength E-M excitations in between. The lost excitations have positive energy. As the plates get closer, they eliminate more positive vacuum energy. Hence closer means lower net energy- so any two good conductors </a:t>
            </a:r>
            <a:r>
              <a:rPr lang="en-US" sz="2000" i="1" dirty="0"/>
              <a:t>attract</a:t>
            </a:r>
            <a:r>
              <a:rPr lang="en-US" sz="2000" dirty="0"/>
              <a:t>  when they are nearby. (repeatedly measured, to fairly good precision</a:t>
            </a:r>
            <a:r>
              <a:rPr lang="en-US" sz="2000" dirty="0" smtClean="0"/>
              <a:t>)</a:t>
            </a:r>
          </a:p>
          <a:p>
            <a:pPr lvl="0"/>
            <a:r>
              <a:rPr lang="en-US" sz="2000" b="1" dirty="0"/>
              <a:t>Hawking radiation</a:t>
            </a:r>
            <a:r>
              <a:rPr lang="en-US" sz="2000" dirty="0"/>
              <a:t>. </a:t>
            </a:r>
            <a:r>
              <a:rPr lang="en-US" sz="2000" dirty="0" smtClean="0"/>
              <a:t>Near </a:t>
            </a:r>
            <a:r>
              <a:rPr lang="en-US" sz="2000" dirty="0"/>
              <a:t>black holes, the gravitational field is very strong, and the energy stored in the field can be converted into particle pairs in a similar way.  By this mechanism, black holes are predicted to “evaporate.” (The evaporation time for a solar mass BH is longer than the age of the universe.) (no experiments yet!)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211233" y="944033"/>
            <a:ext cx="1600200" cy="749300"/>
          </a:xfrm>
          <a:prstGeom prst="rect">
            <a:avLst/>
          </a:prstGeom>
          <a:noFill/>
          <a:ln>
            <a:noFill/>
          </a:ln>
        </p:spPr>
      </p:pic>
    </p:spTree>
    <p:extLst>
      <p:ext uri="{BB962C8B-B14F-4D97-AF65-F5344CB8AC3E}">
        <p14:creationId xmlns:p14="http://schemas.microsoft.com/office/powerpoint/2010/main" val="42773705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74889"/>
          </a:xfrm>
        </p:spPr>
        <p:txBody>
          <a:bodyPr>
            <a:normAutofit/>
          </a:bodyPr>
          <a:lstStyle/>
          <a:p>
            <a:r>
              <a:rPr lang="en-US" sz="3600" dirty="0">
                <a:solidFill>
                  <a:schemeClr val="accent2"/>
                </a:solidFill>
              </a:rPr>
              <a:t>So empty space isn't. </a:t>
            </a:r>
          </a:p>
        </p:txBody>
      </p:sp>
      <p:sp>
        <p:nvSpPr>
          <p:cNvPr id="3" name="Content Placeholder 2"/>
          <p:cNvSpPr>
            <a:spLocks noGrp="1"/>
          </p:cNvSpPr>
          <p:nvPr>
            <p:ph idx="1"/>
          </p:nvPr>
        </p:nvSpPr>
        <p:spPr>
          <a:xfrm>
            <a:off x="0" y="1016000"/>
            <a:ext cx="9144000" cy="5842000"/>
          </a:xfrm>
        </p:spPr>
        <p:txBody>
          <a:bodyPr>
            <a:normAutofit fontScale="47500" lnSpcReduction="20000"/>
          </a:bodyPr>
          <a:lstStyle/>
          <a:p>
            <a:r>
              <a:rPr lang="en-US" sz="4200" dirty="0"/>
              <a:t>Combining SR and QM requires that the number of particles of some type be represented by a quantum field. It is therefore subject to uncertainty relations. We treat the vacuum as if it were filled with a sea of </a:t>
            </a:r>
            <a:r>
              <a:rPr lang="en-US" sz="4200" dirty="0" smtClean="0"/>
              <a:t>potentially existing particle</a:t>
            </a:r>
            <a:r>
              <a:rPr lang="en-US" sz="4200" dirty="0"/>
              <a:t>-antiparticle </a:t>
            </a:r>
            <a:r>
              <a:rPr lang="en-US" sz="4200" dirty="0" smtClean="0"/>
              <a:t>pairs, </a:t>
            </a:r>
            <a:r>
              <a:rPr lang="en-US" sz="4200" dirty="0"/>
              <a:t>giving a "zero-point energy", like the (measured) zero-point energies of SHO's. </a:t>
            </a:r>
          </a:p>
          <a:p>
            <a:r>
              <a:rPr lang="en-US" sz="4200" dirty="0"/>
              <a:t>This treatment is not just hypothetical. The  vacuum energy in the E-M field depends on confinement by conductors. Therefore a force is exerted on the conductors (the </a:t>
            </a:r>
            <a:r>
              <a:rPr lang="en-US" sz="4200" dirty="0" err="1"/>
              <a:t>Casimir</a:t>
            </a:r>
            <a:r>
              <a:rPr lang="en-US" sz="4200" dirty="0"/>
              <a:t> force). It's measurable, rather precisely.</a:t>
            </a:r>
          </a:p>
          <a:p>
            <a:r>
              <a:rPr lang="en-US" sz="4200" dirty="0" smtClean="0"/>
              <a:t>A force </a:t>
            </a:r>
            <a:r>
              <a:rPr lang="en-US" sz="4200" dirty="0"/>
              <a:t>depends on differences in energy as a function of position. So measuring the </a:t>
            </a:r>
            <a:r>
              <a:rPr lang="en-US" sz="4200" dirty="0" err="1"/>
              <a:t>Casimir</a:t>
            </a:r>
            <a:r>
              <a:rPr lang="en-US" sz="4200" dirty="0"/>
              <a:t> </a:t>
            </a:r>
            <a:r>
              <a:rPr lang="en-US" sz="4200" dirty="0" smtClean="0"/>
              <a:t>force </a:t>
            </a:r>
            <a:r>
              <a:rPr lang="en-US" sz="4200" dirty="0"/>
              <a:t>does not tell you the energy density of empty space, only how it changes when pieces of </a:t>
            </a:r>
            <a:r>
              <a:rPr lang="en-US" sz="4200" dirty="0" smtClean="0"/>
              <a:t>metal </a:t>
            </a:r>
            <a:r>
              <a:rPr lang="en-US" sz="4200" dirty="0"/>
              <a:t>are moved around in it.   </a:t>
            </a:r>
          </a:p>
          <a:p>
            <a:r>
              <a:rPr lang="en-US" sz="4200" dirty="0"/>
              <a:t>Absolute energies (as opposed to differences) enter into physics as the masses which give rise to gravity.  So we have to ask whether we can calculate the energy density in space that serves as a source of gravitational effects simply by adding up the sorts of background energies that give the </a:t>
            </a:r>
            <a:r>
              <a:rPr lang="en-US" sz="4200" dirty="0" err="1"/>
              <a:t>Casimir</a:t>
            </a:r>
            <a:r>
              <a:rPr lang="en-US" sz="4200" dirty="0"/>
              <a:t> effect. </a:t>
            </a:r>
          </a:p>
          <a:p>
            <a:r>
              <a:rPr lang="en-US" sz="4200" u="sng" dirty="0"/>
              <a:t>If we do so, we end up with an infinite energy density</a:t>
            </a:r>
            <a:r>
              <a:rPr lang="en-US" sz="4200" dirty="0"/>
              <a:t>, just like in the old black-body radiation problem. That should be rather noticeable- e.g. in its effect on cosmology!</a:t>
            </a:r>
          </a:p>
          <a:p>
            <a:r>
              <a:rPr lang="en-US" sz="4200" u="sng" dirty="0" smtClean="0"/>
              <a:t>Something is missing </a:t>
            </a:r>
            <a:r>
              <a:rPr lang="en-US" sz="4200" dirty="0" smtClean="0"/>
              <a:t>in </a:t>
            </a:r>
            <a:r>
              <a:rPr lang="en-US" sz="4200" dirty="0"/>
              <a:t>our understanding of how to treat this problem.    </a:t>
            </a:r>
          </a:p>
          <a:p>
            <a:endParaRPr lang="en-US" dirty="0"/>
          </a:p>
        </p:txBody>
      </p:sp>
    </p:spTree>
    <p:extLst>
      <p:ext uri="{BB962C8B-B14F-4D97-AF65-F5344CB8AC3E}">
        <p14:creationId xmlns:p14="http://schemas.microsoft.com/office/powerpoint/2010/main" val="10252677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911</TotalTime>
  <Words>2849</Words>
  <Application>Microsoft Macintosh PowerPoint</Application>
  <PresentationFormat>On-screen Show (4:3)</PresentationFormat>
  <Paragraphs>140</Paragraphs>
  <Slides>19</Slides>
  <Notes>0</Notes>
  <HiddenSlides>2</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Office Theme</vt:lpstr>
      <vt:lpstr>Picture</vt:lpstr>
      <vt:lpstr>Equation</vt:lpstr>
      <vt:lpstr>Today:  Combining relativity and quantum mechanics</vt:lpstr>
      <vt:lpstr>PowerPoint Presentation</vt:lpstr>
      <vt:lpstr>Quantum mechanics and special relativity </vt:lpstr>
      <vt:lpstr>Matter and antimatter can annihilate </vt:lpstr>
      <vt:lpstr>Building Blocks of matter? </vt:lpstr>
      <vt:lpstr>Carrying the SHO analogy farther</vt:lpstr>
      <vt:lpstr>Toy Pictures of the Vacuum</vt:lpstr>
      <vt:lpstr>Does this view of the vacuum makes sense? </vt:lpstr>
      <vt:lpstr>So empty space isn't. </vt:lpstr>
      <vt:lpstr>A problem in Cosmology </vt:lpstr>
      <vt:lpstr>Gravity acting on Fixed-Density</vt:lpstr>
      <vt:lpstr>Unification of forces</vt:lpstr>
      <vt:lpstr>Unification:  present and future</vt:lpstr>
      <vt:lpstr>Dis-Unification: the E-M example</vt:lpstr>
      <vt:lpstr>Forces and Particles</vt:lpstr>
      <vt:lpstr>Forces and Particles</vt:lpstr>
      <vt:lpstr>More unification</vt:lpstr>
      <vt:lpstr>What about quantum gravity, i.e. QM +GR? </vt:lpstr>
      <vt:lpstr>QM + GR: not just inconsistent </vt:lpstr>
    </vt:vector>
  </TitlesOfParts>
  <Company>UIUC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Weissman</dc:creator>
  <cp:lastModifiedBy>David Ceperley</cp:lastModifiedBy>
  <cp:revision>36</cp:revision>
  <dcterms:created xsi:type="dcterms:W3CDTF">2013-11-06T19:30:43Z</dcterms:created>
  <dcterms:modified xsi:type="dcterms:W3CDTF">2015-04-16T14:21:20Z</dcterms:modified>
</cp:coreProperties>
</file>