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sldIdLst>
    <p:sldId id="256" r:id="rId2"/>
    <p:sldId id="257" r:id="rId3"/>
    <p:sldId id="273" r:id="rId4"/>
    <p:sldId id="275" r:id="rId5"/>
    <p:sldId id="276" r:id="rId6"/>
    <p:sldId id="277" r:id="rId7"/>
    <p:sldId id="274" r:id="rId8"/>
    <p:sldId id="261" r:id="rId9"/>
    <p:sldId id="263" r:id="rId10"/>
    <p:sldId id="262" r:id="rId11"/>
    <p:sldId id="260" r:id="rId12"/>
    <p:sldId id="259" r:id="rId13"/>
    <p:sldId id="258" r:id="rId14"/>
    <p:sldId id="264" r:id="rId15"/>
    <p:sldId id="265" r:id="rId16"/>
    <p:sldId id="266" r:id="rId17"/>
    <p:sldId id="267" r:id="rId18"/>
    <p:sldId id="268" r:id="rId19"/>
    <p:sldId id="269" r:id="rId20"/>
    <p:sldId id="278" r:id="rId21"/>
    <p:sldId id="271" r:id="rId22"/>
    <p:sldId id="272"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6" d="100"/>
          <a:sy n="96" d="100"/>
        </p:scale>
        <p:origin x="-120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A3F29C-BD26-C449-9BE3-3457C8F75A8E}" type="datetimeFigureOut">
              <a:rPr lang="en-US" smtClean="0"/>
              <a:t>4/21/15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9A928AD-0973-D543-BDC9-63A5D26345B3}" type="slidenum">
              <a:rPr lang="en-US" smtClean="0"/>
              <a:t>‹#›</a:t>
            </a:fld>
            <a:endParaRPr lang="en-US"/>
          </a:p>
        </p:txBody>
      </p:sp>
    </p:spTree>
    <p:extLst>
      <p:ext uri="{BB962C8B-B14F-4D97-AF65-F5344CB8AC3E}">
        <p14:creationId xmlns:p14="http://schemas.microsoft.com/office/powerpoint/2010/main" val="7267950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9156DFB-54BB-3A40-9873-2D1A77635B03}" type="datetimeFigureOut">
              <a:rPr lang="en-US" smtClean="0"/>
              <a:t>4/21/15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D624DE-DA12-A74A-94F7-53F70FC3EBD9}" type="slidenum">
              <a:rPr lang="en-US" smtClean="0"/>
              <a:t>‹#›</a:t>
            </a:fld>
            <a:endParaRPr lang="en-US"/>
          </a:p>
        </p:txBody>
      </p:sp>
    </p:spTree>
    <p:extLst>
      <p:ext uri="{BB962C8B-B14F-4D97-AF65-F5344CB8AC3E}">
        <p14:creationId xmlns:p14="http://schemas.microsoft.com/office/powerpoint/2010/main" val="1712877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156DFB-54BB-3A40-9873-2D1A77635B03}" type="datetimeFigureOut">
              <a:rPr lang="en-US" smtClean="0"/>
              <a:t>4/21/15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D624DE-DA12-A74A-94F7-53F70FC3EBD9}" type="slidenum">
              <a:rPr lang="en-US" smtClean="0"/>
              <a:t>‹#›</a:t>
            </a:fld>
            <a:endParaRPr lang="en-US"/>
          </a:p>
        </p:txBody>
      </p:sp>
    </p:spTree>
    <p:extLst>
      <p:ext uri="{BB962C8B-B14F-4D97-AF65-F5344CB8AC3E}">
        <p14:creationId xmlns:p14="http://schemas.microsoft.com/office/powerpoint/2010/main" val="1458618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156DFB-54BB-3A40-9873-2D1A77635B03}" type="datetimeFigureOut">
              <a:rPr lang="en-US" smtClean="0"/>
              <a:t>4/21/15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D624DE-DA12-A74A-94F7-53F70FC3EBD9}" type="slidenum">
              <a:rPr lang="en-US" smtClean="0"/>
              <a:t>‹#›</a:t>
            </a:fld>
            <a:endParaRPr lang="en-US"/>
          </a:p>
        </p:txBody>
      </p:sp>
    </p:spTree>
    <p:extLst>
      <p:ext uri="{BB962C8B-B14F-4D97-AF65-F5344CB8AC3E}">
        <p14:creationId xmlns:p14="http://schemas.microsoft.com/office/powerpoint/2010/main" val="1642897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156DFB-54BB-3A40-9873-2D1A77635B03}" type="datetimeFigureOut">
              <a:rPr lang="en-US" smtClean="0"/>
              <a:t>4/21/15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D624DE-DA12-A74A-94F7-53F70FC3EBD9}" type="slidenum">
              <a:rPr lang="en-US" smtClean="0"/>
              <a:t>‹#›</a:t>
            </a:fld>
            <a:endParaRPr lang="en-US"/>
          </a:p>
        </p:txBody>
      </p:sp>
    </p:spTree>
    <p:extLst>
      <p:ext uri="{BB962C8B-B14F-4D97-AF65-F5344CB8AC3E}">
        <p14:creationId xmlns:p14="http://schemas.microsoft.com/office/powerpoint/2010/main" val="1041255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9156DFB-54BB-3A40-9873-2D1A77635B03}" type="datetimeFigureOut">
              <a:rPr lang="en-US" smtClean="0"/>
              <a:t>4/21/15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D624DE-DA12-A74A-94F7-53F70FC3EBD9}" type="slidenum">
              <a:rPr lang="en-US" smtClean="0"/>
              <a:t>‹#›</a:t>
            </a:fld>
            <a:endParaRPr lang="en-US"/>
          </a:p>
        </p:txBody>
      </p:sp>
    </p:spTree>
    <p:extLst>
      <p:ext uri="{BB962C8B-B14F-4D97-AF65-F5344CB8AC3E}">
        <p14:creationId xmlns:p14="http://schemas.microsoft.com/office/powerpoint/2010/main" val="3866229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9156DFB-54BB-3A40-9873-2D1A77635B03}" type="datetimeFigureOut">
              <a:rPr lang="en-US" smtClean="0"/>
              <a:t>4/21/15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D624DE-DA12-A74A-94F7-53F70FC3EBD9}" type="slidenum">
              <a:rPr lang="en-US" smtClean="0"/>
              <a:t>‹#›</a:t>
            </a:fld>
            <a:endParaRPr lang="en-US"/>
          </a:p>
        </p:txBody>
      </p:sp>
    </p:spTree>
    <p:extLst>
      <p:ext uri="{BB962C8B-B14F-4D97-AF65-F5344CB8AC3E}">
        <p14:creationId xmlns:p14="http://schemas.microsoft.com/office/powerpoint/2010/main" val="802403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9156DFB-54BB-3A40-9873-2D1A77635B03}" type="datetimeFigureOut">
              <a:rPr lang="en-US" smtClean="0"/>
              <a:t>4/21/15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D624DE-DA12-A74A-94F7-53F70FC3EBD9}" type="slidenum">
              <a:rPr lang="en-US" smtClean="0"/>
              <a:t>‹#›</a:t>
            </a:fld>
            <a:endParaRPr lang="en-US"/>
          </a:p>
        </p:txBody>
      </p:sp>
    </p:spTree>
    <p:extLst>
      <p:ext uri="{BB962C8B-B14F-4D97-AF65-F5344CB8AC3E}">
        <p14:creationId xmlns:p14="http://schemas.microsoft.com/office/powerpoint/2010/main" val="4140404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9156DFB-54BB-3A40-9873-2D1A77635B03}" type="datetimeFigureOut">
              <a:rPr lang="en-US" smtClean="0"/>
              <a:t>4/21/15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D624DE-DA12-A74A-94F7-53F70FC3EBD9}" type="slidenum">
              <a:rPr lang="en-US" smtClean="0"/>
              <a:t>‹#›</a:t>
            </a:fld>
            <a:endParaRPr lang="en-US"/>
          </a:p>
        </p:txBody>
      </p:sp>
    </p:spTree>
    <p:extLst>
      <p:ext uri="{BB962C8B-B14F-4D97-AF65-F5344CB8AC3E}">
        <p14:creationId xmlns:p14="http://schemas.microsoft.com/office/powerpoint/2010/main" val="1421215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156DFB-54BB-3A40-9873-2D1A77635B03}" type="datetimeFigureOut">
              <a:rPr lang="en-US" smtClean="0"/>
              <a:t>4/21/15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D624DE-DA12-A74A-94F7-53F70FC3EBD9}" type="slidenum">
              <a:rPr lang="en-US" smtClean="0"/>
              <a:t>‹#›</a:t>
            </a:fld>
            <a:endParaRPr lang="en-US"/>
          </a:p>
        </p:txBody>
      </p:sp>
    </p:spTree>
    <p:extLst>
      <p:ext uri="{BB962C8B-B14F-4D97-AF65-F5344CB8AC3E}">
        <p14:creationId xmlns:p14="http://schemas.microsoft.com/office/powerpoint/2010/main" val="3438819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156DFB-54BB-3A40-9873-2D1A77635B03}" type="datetimeFigureOut">
              <a:rPr lang="en-US" smtClean="0"/>
              <a:t>4/21/15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D624DE-DA12-A74A-94F7-53F70FC3EBD9}" type="slidenum">
              <a:rPr lang="en-US" smtClean="0"/>
              <a:t>‹#›</a:t>
            </a:fld>
            <a:endParaRPr lang="en-US"/>
          </a:p>
        </p:txBody>
      </p:sp>
    </p:spTree>
    <p:extLst>
      <p:ext uri="{BB962C8B-B14F-4D97-AF65-F5344CB8AC3E}">
        <p14:creationId xmlns:p14="http://schemas.microsoft.com/office/powerpoint/2010/main" val="1742262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156DFB-54BB-3A40-9873-2D1A77635B03}" type="datetimeFigureOut">
              <a:rPr lang="en-US" smtClean="0"/>
              <a:t>4/21/15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D624DE-DA12-A74A-94F7-53F70FC3EBD9}" type="slidenum">
              <a:rPr lang="en-US" smtClean="0"/>
              <a:t>‹#›</a:t>
            </a:fld>
            <a:endParaRPr lang="en-US"/>
          </a:p>
        </p:txBody>
      </p:sp>
    </p:spTree>
    <p:extLst>
      <p:ext uri="{BB962C8B-B14F-4D97-AF65-F5344CB8AC3E}">
        <p14:creationId xmlns:p14="http://schemas.microsoft.com/office/powerpoint/2010/main" val="409974590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156DFB-54BB-3A40-9873-2D1A77635B03}" type="datetimeFigureOut">
              <a:rPr lang="en-US" smtClean="0"/>
              <a:t>4/21/15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D624DE-DA12-A74A-94F7-53F70FC3EBD9}" type="slidenum">
              <a:rPr lang="en-US" smtClean="0"/>
              <a:t>‹#›</a:t>
            </a:fld>
            <a:endParaRPr lang="en-US"/>
          </a:p>
        </p:txBody>
      </p:sp>
    </p:spTree>
    <p:extLst>
      <p:ext uri="{BB962C8B-B14F-4D97-AF65-F5344CB8AC3E}">
        <p14:creationId xmlns:p14="http://schemas.microsoft.com/office/powerpoint/2010/main" val="8630008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91565" y="412189"/>
            <a:ext cx="7772400" cy="1470025"/>
          </a:xfrm>
        </p:spPr>
        <p:txBody>
          <a:bodyPr>
            <a:normAutofit/>
          </a:bodyPr>
          <a:lstStyle/>
          <a:p>
            <a:r>
              <a:rPr lang="en-US" sz="4000" dirty="0" smtClean="0">
                <a:solidFill>
                  <a:srgbClr val="C0504D"/>
                </a:solidFill>
              </a:rPr>
              <a:t>Arrows of Time</a:t>
            </a:r>
            <a:endParaRPr lang="en-US" sz="4000" dirty="0">
              <a:solidFill>
                <a:srgbClr val="C0504D"/>
              </a:solidFill>
            </a:endParaRPr>
          </a:p>
        </p:txBody>
      </p:sp>
      <p:sp>
        <p:nvSpPr>
          <p:cNvPr id="3" name="Subtitle 2"/>
          <p:cNvSpPr>
            <a:spLocks noGrp="1"/>
          </p:cNvSpPr>
          <p:nvPr>
            <p:ph type="subTitle" idx="1"/>
          </p:nvPr>
        </p:nvSpPr>
        <p:spPr>
          <a:xfrm>
            <a:off x="612588" y="2332318"/>
            <a:ext cx="7651377" cy="1752600"/>
          </a:xfrm>
        </p:spPr>
        <p:txBody>
          <a:bodyPr/>
          <a:lstStyle/>
          <a:p>
            <a:r>
              <a:rPr lang="en-US" dirty="0" smtClean="0">
                <a:solidFill>
                  <a:schemeClr val="tx1"/>
                </a:solidFill>
              </a:rPr>
              <a:t>Term paper drafts due today!</a:t>
            </a:r>
            <a:endParaRPr lang="en-US" dirty="0" smtClean="0">
              <a:solidFill>
                <a:schemeClr val="tx1"/>
              </a:solidFill>
            </a:endParaRPr>
          </a:p>
        </p:txBody>
      </p:sp>
    </p:spTree>
    <p:extLst>
      <p:ext uri="{BB962C8B-B14F-4D97-AF65-F5344CB8AC3E}">
        <p14:creationId xmlns:p14="http://schemas.microsoft.com/office/powerpoint/2010/main" val="46784990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85333"/>
          </a:xfrm>
        </p:spPr>
        <p:txBody>
          <a:bodyPr>
            <a:normAutofit/>
          </a:bodyPr>
          <a:lstStyle/>
          <a:p>
            <a:r>
              <a:rPr lang="en-US" sz="3600" u="sng" dirty="0">
                <a:solidFill>
                  <a:srgbClr val="C0504D"/>
                </a:solidFill>
              </a:rPr>
              <a:t>Psychology and quantum measurement</a:t>
            </a:r>
            <a:r>
              <a:rPr lang="en-US" sz="3600" dirty="0">
                <a:solidFill>
                  <a:srgbClr val="C0504D"/>
                </a:solidFill>
              </a:rPr>
              <a:t>. </a:t>
            </a:r>
          </a:p>
        </p:txBody>
      </p:sp>
      <p:sp>
        <p:nvSpPr>
          <p:cNvPr id="3" name="Content Placeholder 2"/>
          <p:cNvSpPr>
            <a:spLocks noGrp="1"/>
          </p:cNvSpPr>
          <p:nvPr>
            <p:ph idx="1"/>
          </p:nvPr>
        </p:nvSpPr>
        <p:spPr>
          <a:xfrm>
            <a:off x="0" y="1064860"/>
            <a:ext cx="9144000" cy="5793140"/>
          </a:xfrm>
        </p:spPr>
        <p:style>
          <a:lnRef idx="2">
            <a:schemeClr val="accent2"/>
          </a:lnRef>
          <a:fillRef idx="1">
            <a:schemeClr val="lt1"/>
          </a:fillRef>
          <a:effectRef idx="0">
            <a:schemeClr val="accent2"/>
          </a:effectRef>
          <a:fontRef idx="minor">
            <a:schemeClr val="dk1"/>
          </a:fontRef>
        </p:style>
        <p:txBody>
          <a:bodyPr>
            <a:noAutofit/>
          </a:bodyPr>
          <a:lstStyle/>
          <a:p>
            <a:r>
              <a:rPr lang="en-US" sz="2000" dirty="0"/>
              <a:t>Let's imagine a world in which reversed QM measurements occurred. The current physical state of every object, including our brains, would be a potential outcome of the evolution of any of a number of macroscopically distinct prior states, just as in our world it could evolve into any one of a number of macroscopically distinct subsequent states. </a:t>
            </a:r>
          </a:p>
          <a:p>
            <a:r>
              <a:rPr lang="en-US" sz="2000" dirty="0"/>
              <a:t>It would no more be possible to simply remember a unique past than it is now possible to accurately foresee a unique future in QM experiments (or anything else). In other words it would be impossible </a:t>
            </a:r>
            <a:r>
              <a:rPr lang="en-US" sz="2000" i="1" dirty="0" smtClean="0"/>
              <a:t>in principle </a:t>
            </a:r>
            <a:r>
              <a:rPr lang="en-US" sz="2000" dirty="0" smtClean="0"/>
              <a:t>to </a:t>
            </a:r>
            <a:r>
              <a:rPr lang="en-US" sz="2000" dirty="0"/>
              <a:t>tell if a time-reversed cat had been alive or dead previously! Both memories would be equally valid.</a:t>
            </a:r>
          </a:p>
          <a:p>
            <a:r>
              <a:rPr lang="en-US" sz="2000" dirty="0"/>
              <a:t>Philosophers would debate whether there really had been multiple distinct pasts, or if there were anti-collapses, in which the wave function acquired properties which looked just like those that would have been inherited from non-existent pasts.</a:t>
            </a:r>
          </a:p>
          <a:p>
            <a:r>
              <a:rPr lang="en-US" sz="2000" dirty="0" smtClean="0"/>
              <a:t>So the </a:t>
            </a:r>
            <a:r>
              <a:rPr lang="en-US" sz="2000" dirty="0"/>
              <a:t>psychological distinction between past and future is </a:t>
            </a:r>
            <a:r>
              <a:rPr lang="en-US" sz="2000" dirty="0" smtClean="0"/>
              <a:t>very similar to </a:t>
            </a:r>
            <a:r>
              <a:rPr lang="en-US" sz="2000" dirty="0"/>
              <a:t>the asymmetry of the QM measurement process. </a:t>
            </a:r>
          </a:p>
          <a:p>
            <a:r>
              <a:rPr lang="en-US" sz="2000" dirty="0"/>
              <a:t>It is unclear if, without some coherent memory, any mind could develop to the point of wondering about symmetries. I.e. the QM measurement asymmetry may be a prerequisite for consciousness.</a:t>
            </a:r>
          </a:p>
        </p:txBody>
      </p:sp>
    </p:spTree>
    <p:extLst>
      <p:ext uri="{BB962C8B-B14F-4D97-AF65-F5344CB8AC3E}">
        <p14:creationId xmlns:p14="http://schemas.microsoft.com/office/powerpoint/2010/main" val="289269066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a:solidFill>
                  <a:srgbClr val="C0504D"/>
                </a:solidFill>
              </a:rPr>
              <a:t>Entropy and Quantum Measurement</a:t>
            </a:r>
            <a:r>
              <a:rPr lang="en-US" dirty="0"/>
              <a:t/>
            </a:r>
            <a:br>
              <a:rPr lang="en-US" dirty="0"/>
            </a:br>
            <a:endParaRPr lang="en-US" dirty="0"/>
          </a:p>
        </p:txBody>
      </p:sp>
      <p:sp>
        <p:nvSpPr>
          <p:cNvPr id="3" name="Content Placeholder 2"/>
          <p:cNvSpPr>
            <a:spLocks noGrp="1"/>
          </p:cNvSpPr>
          <p:nvPr>
            <p:ph idx="1"/>
          </p:nvPr>
        </p:nvSpPr>
        <p:spPr>
          <a:xfrm>
            <a:off x="0" y="1247422"/>
            <a:ext cx="9144000" cy="4525963"/>
          </a:xfrm>
        </p:spPr>
        <p:txBody>
          <a:bodyPr>
            <a:noAutofit/>
          </a:bodyPr>
          <a:lstStyle/>
          <a:p>
            <a:r>
              <a:rPr lang="en-US" sz="2000" dirty="0" smtClean="0"/>
              <a:t>Actual </a:t>
            </a:r>
            <a:r>
              <a:rPr lang="en-US" sz="2000" dirty="0"/>
              <a:t>QM measurements often allow </a:t>
            </a:r>
            <a:r>
              <a:rPr lang="en-US" sz="2000" dirty="0" smtClean="0"/>
              <a:t>one</a:t>
            </a:r>
            <a:br>
              <a:rPr lang="en-US" sz="2000" dirty="0" smtClean="0"/>
            </a:br>
            <a:r>
              <a:rPr lang="en-US" sz="2000" dirty="0" smtClean="0"/>
              <a:t> </a:t>
            </a:r>
            <a:r>
              <a:rPr lang="en-US" sz="2000" dirty="0"/>
              <a:t>macroscopic world to evolve into any of </a:t>
            </a:r>
            <a:r>
              <a:rPr lang="en-US" sz="2000" dirty="0" smtClean="0"/>
              <a:t/>
            </a:r>
            <a:br>
              <a:rPr lang="en-US" sz="2000" dirty="0" smtClean="0"/>
            </a:br>
            <a:r>
              <a:rPr lang="en-US" sz="2000" dirty="0" smtClean="0"/>
              <a:t>several </a:t>
            </a:r>
            <a:r>
              <a:rPr lang="en-US" sz="2000" dirty="0"/>
              <a:t>possible distinct outcomes. </a:t>
            </a:r>
          </a:p>
          <a:p>
            <a:r>
              <a:rPr lang="en-US" sz="2000" dirty="0" smtClean="0"/>
              <a:t>The </a:t>
            </a:r>
            <a:r>
              <a:rPr lang="en-US" sz="2000" dirty="0"/>
              <a:t>reverse process is not observed.</a:t>
            </a:r>
          </a:p>
          <a:p>
            <a:r>
              <a:rPr lang="en-US" sz="2000" dirty="0"/>
              <a:t>Statistical mechanics describes events in </a:t>
            </a:r>
            <a:r>
              <a:rPr lang="en-US" sz="2000" dirty="0" smtClean="0"/>
              <a:t/>
            </a:r>
            <a:br>
              <a:rPr lang="en-US" sz="2000" dirty="0" smtClean="0"/>
            </a:br>
            <a:r>
              <a:rPr lang="en-US" sz="2000" dirty="0" smtClean="0"/>
              <a:t>which a </a:t>
            </a:r>
            <a:r>
              <a:rPr lang="en-US" sz="2000" dirty="0"/>
              <a:t>large number of distinct </a:t>
            </a:r>
            <a:r>
              <a:rPr lang="en-US" sz="2000" dirty="0" smtClean="0"/>
              <a:t/>
            </a:r>
            <a:br>
              <a:rPr lang="en-US" sz="2000" dirty="0" smtClean="0"/>
            </a:br>
            <a:r>
              <a:rPr lang="en-US" sz="2000" dirty="0" smtClean="0"/>
              <a:t>possibilities </a:t>
            </a:r>
            <a:r>
              <a:rPr lang="en-US" sz="2000" dirty="0"/>
              <a:t>evolve into results which are </a:t>
            </a:r>
            <a:r>
              <a:rPr lang="en-US" sz="2000" dirty="0" smtClean="0"/>
              <a:t/>
            </a:r>
            <a:br>
              <a:rPr lang="en-US" sz="2000" dirty="0" smtClean="0"/>
            </a:br>
            <a:r>
              <a:rPr lang="en-US" sz="2000" dirty="0" smtClean="0"/>
              <a:t>so </a:t>
            </a:r>
            <a:r>
              <a:rPr lang="en-US" sz="2000" dirty="0"/>
              <a:t>macroscopically similar as to be </a:t>
            </a:r>
            <a:r>
              <a:rPr lang="en-US" sz="2000" dirty="0" smtClean="0"/>
              <a:t/>
            </a:r>
            <a:br>
              <a:rPr lang="en-US" sz="2000" dirty="0" smtClean="0"/>
            </a:br>
            <a:r>
              <a:rPr lang="en-US" sz="2000" dirty="0" smtClean="0"/>
              <a:t>practically </a:t>
            </a:r>
            <a:r>
              <a:rPr lang="en-US" sz="2000" dirty="0"/>
              <a:t>indistinguishable. </a:t>
            </a:r>
          </a:p>
          <a:p>
            <a:pPr marL="0" indent="0">
              <a:buNone/>
            </a:pPr>
            <a:r>
              <a:rPr lang="en-US" sz="1400" dirty="0"/>
              <a:t/>
            </a:r>
            <a:br>
              <a:rPr lang="en-US" sz="1400" dirty="0"/>
            </a:br>
            <a:r>
              <a:rPr lang="en-US" sz="1400" dirty="0"/>
              <a:t/>
            </a:r>
            <a:br>
              <a:rPr lang="en-US" sz="1400" dirty="0"/>
            </a:br>
            <a:r>
              <a:rPr lang="en-US" sz="2000" dirty="0"/>
              <a:t>The result is that our world is consistent with only one past but many futures </a:t>
            </a:r>
            <a:r>
              <a:rPr lang="en-US" sz="2000" i="1" dirty="0"/>
              <a:t>in precise detail </a:t>
            </a:r>
            <a:r>
              <a:rPr lang="en-US" sz="2000" dirty="0"/>
              <a:t>(QM irreversibility) but macroscopic events are often consistent with a huge variety of </a:t>
            </a:r>
            <a:r>
              <a:rPr lang="en-US" sz="2000" i="1" dirty="0"/>
              <a:t>macroscopically</a:t>
            </a:r>
            <a:r>
              <a:rPr lang="en-US" sz="2000" dirty="0"/>
              <a:t> distinct predecessors, while often giving macroscopically unique consequences. This combined situation provides a possible arena for memory, i.e. detailed physical states which give information about the past which is not implicit in miscellaneous macroscopic events</a:t>
            </a:r>
            <a:r>
              <a:rPr lang="en-US" sz="2000" dirty="0" smtClean="0"/>
              <a:t>.</a:t>
            </a:r>
            <a:endParaRPr lang="en-US" sz="2000" dirty="0"/>
          </a:p>
        </p:txBody>
      </p:sp>
      <p:grpSp>
        <p:nvGrpSpPr>
          <p:cNvPr id="9" name="Group 8"/>
          <p:cNvGrpSpPr/>
          <p:nvPr/>
        </p:nvGrpSpPr>
        <p:grpSpPr>
          <a:xfrm>
            <a:off x="5036538" y="1523223"/>
            <a:ext cx="2926080" cy="809625"/>
            <a:chOff x="3108960" y="3024187"/>
            <a:chExt cx="2926080" cy="809625"/>
          </a:xfrm>
        </p:grpSpPr>
        <p:cxnSp>
          <p:nvCxnSpPr>
            <p:cNvPr id="4" name="Straight Connector 3"/>
            <p:cNvCxnSpPr>
              <a:cxnSpLocks noChangeShapeType="1"/>
            </p:cNvCxnSpPr>
            <p:nvPr/>
          </p:nvCxnSpPr>
          <p:spPr bwMode="auto">
            <a:xfrm flipV="1">
              <a:off x="4297680" y="3198177"/>
              <a:ext cx="548640" cy="18288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5" name="Straight Connector 4"/>
            <p:cNvCxnSpPr>
              <a:cxnSpLocks noChangeShapeType="1"/>
            </p:cNvCxnSpPr>
            <p:nvPr/>
          </p:nvCxnSpPr>
          <p:spPr bwMode="auto">
            <a:xfrm>
              <a:off x="4297680" y="3381057"/>
              <a:ext cx="548640" cy="18288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6" name="Text Box 33"/>
            <p:cNvSpPr txBox="1">
              <a:spLocks noChangeArrowheads="1"/>
            </p:cNvSpPr>
            <p:nvPr/>
          </p:nvSpPr>
          <p:spPr bwMode="auto">
            <a:xfrm>
              <a:off x="4846320" y="3468052"/>
              <a:ext cx="1188720" cy="36576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1800">
                  <a:effectLst/>
                  <a:latin typeface="Times"/>
                  <a:ea typeface="Times New Roman"/>
                  <a:cs typeface="Times New Roman"/>
                </a:rPr>
                <a:t>Dead cat</a:t>
              </a:r>
              <a:endParaRPr lang="en-US" sz="1200">
                <a:effectLst/>
                <a:latin typeface="Times"/>
                <a:ea typeface="Times New Roman"/>
                <a:cs typeface="Times New Roman"/>
              </a:endParaRPr>
            </a:p>
          </p:txBody>
        </p:sp>
        <p:sp>
          <p:nvSpPr>
            <p:cNvPr id="7" name="Text Box 37"/>
            <p:cNvSpPr txBox="1">
              <a:spLocks noChangeArrowheads="1"/>
            </p:cNvSpPr>
            <p:nvPr/>
          </p:nvSpPr>
          <p:spPr bwMode="auto">
            <a:xfrm>
              <a:off x="4846320" y="3024187"/>
              <a:ext cx="1188720" cy="36576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1800">
                  <a:effectLst/>
                  <a:latin typeface="Times"/>
                  <a:ea typeface="Times New Roman"/>
                  <a:cs typeface="Times New Roman"/>
                </a:rPr>
                <a:t>Live cat</a:t>
              </a:r>
              <a:endParaRPr lang="en-US" sz="1200">
                <a:effectLst/>
                <a:latin typeface="Times"/>
                <a:ea typeface="Times New Roman"/>
                <a:cs typeface="Times New Roman"/>
              </a:endParaRPr>
            </a:p>
          </p:txBody>
        </p:sp>
        <p:sp>
          <p:nvSpPr>
            <p:cNvPr id="8" name="Text Box 36"/>
            <p:cNvSpPr txBox="1">
              <a:spLocks noChangeArrowheads="1"/>
            </p:cNvSpPr>
            <p:nvPr/>
          </p:nvSpPr>
          <p:spPr bwMode="auto">
            <a:xfrm>
              <a:off x="3108960" y="3198177"/>
              <a:ext cx="1188720" cy="36576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1800">
                  <a:effectLst/>
                  <a:latin typeface="Times"/>
                  <a:ea typeface="Times New Roman"/>
                  <a:cs typeface="Times New Roman"/>
                </a:rPr>
                <a:t>Live cat</a:t>
              </a:r>
              <a:endParaRPr lang="en-US" sz="1200">
                <a:effectLst/>
                <a:latin typeface="Times"/>
                <a:ea typeface="Times New Roman"/>
                <a:cs typeface="Times New Roman"/>
              </a:endParaRPr>
            </a:p>
          </p:txBody>
        </p:sp>
      </p:grpSp>
      <p:grpSp>
        <p:nvGrpSpPr>
          <p:cNvPr id="15" name="Group 14"/>
          <p:cNvGrpSpPr/>
          <p:nvPr/>
        </p:nvGrpSpPr>
        <p:grpSpPr>
          <a:xfrm>
            <a:off x="4846320" y="2682240"/>
            <a:ext cx="3840480" cy="1097280"/>
            <a:chOff x="2651760" y="2880360"/>
            <a:chExt cx="3840480" cy="1097280"/>
          </a:xfrm>
        </p:grpSpPr>
        <p:sp>
          <p:nvSpPr>
            <p:cNvPr id="10" name="Text Box 1"/>
            <p:cNvSpPr txBox="1">
              <a:spLocks noChangeArrowheads="1"/>
            </p:cNvSpPr>
            <p:nvPr/>
          </p:nvSpPr>
          <p:spPr bwMode="auto">
            <a:xfrm>
              <a:off x="2651760" y="2880360"/>
              <a:ext cx="1737360" cy="36576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1800">
                  <a:effectLst/>
                  <a:latin typeface="Times"/>
                  <a:ea typeface="Times New Roman"/>
                  <a:cs typeface="Times New Roman"/>
                </a:rPr>
                <a:t>Ice statue of cat </a:t>
              </a:r>
              <a:endParaRPr lang="en-US" sz="1200">
                <a:effectLst/>
                <a:latin typeface="Times"/>
                <a:ea typeface="Times New Roman"/>
                <a:cs typeface="Times New Roman"/>
              </a:endParaRPr>
            </a:p>
          </p:txBody>
        </p:sp>
        <p:sp>
          <p:nvSpPr>
            <p:cNvPr id="11" name="Text Box 29"/>
            <p:cNvSpPr txBox="1">
              <a:spLocks noChangeArrowheads="1"/>
            </p:cNvSpPr>
            <p:nvPr/>
          </p:nvSpPr>
          <p:spPr bwMode="auto">
            <a:xfrm>
              <a:off x="2651760" y="3611880"/>
              <a:ext cx="1737360" cy="36576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1800">
                  <a:effectLst/>
                  <a:latin typeface="Times"/>
                  <a:ea typeface="Times New Roman"/>
                  <a:cs typeface="Times New Roman"/>
                </a:rPr>
                <a:t>Ice statue of dog </a:t>
              </a:r>
              <a:endParaRPr lang="en-US" sz="1200">
                <a:effectLst/>
                <a:latin typeface="Times"/>
                <a:ea typeface="Times New Roman"/>
                <a:cs typeface="Times New Roman"/>
              </a:endParaRPr>
            </a:p>
          </p:txBody>
        </p:sp>
        <p:sp>
          <p:nvSpPr>
            <p:cNvPr id="12" name="Text Box 30"/>
            <p:cNvSpPr txBox="1">
              <a:spLocks noChangeArrowheads="1"/>
            </p:cNvSpPr>
            <p:nvPr/>
          </p:nvSpPr>
          <p:spPr bwMode="auto">
            <a:xfrm>
              <a:off x="5669280" y="3337560"/>
              <a:ext cx="822960" cy="36576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1800">
                  <a:effectLst/>
                  <a:latin typeface="Times"/>
                  <a:ea typeface="Times New Roman"/>
                  <a:cs typeface="Times New Roman"/>
                </a:rPr>
                <a:t>puddle </a:t>
              </a:r>
              <a:endParaRPr lang="en-US" sz="1200">
                <a:effectLst/>
                <a:latin typeface="Times"/>
                <a:ea typeface="Times New Roman"/>
                <a:cs typeface="Times New Roman"/>
              </a:endParaRPr>
            </a:p>
          </p:txBody>
        </p:sp>
        <p:cxnSp>
          <p:nvCxnSpPr>
            <p:cNvPr id="13" name="Straight Connector 12"/>
            <p:cNvCxnSpPr>
              <a:cxnSpLocks noChangeShapeType="1"/>
            </p:cNvCxnSpPr>
            <p:nvPr/>
          </p:nvCxnSpPr>
          <p:spPr bwMode="auto">
            <a:xfrm>
              <a:off x="4389120" y="3063240"/>
              <a:ext cx="1188720" cy="36576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4" name="Straight Connector 13"/>
            <p:cNvCxnSpPr>
              <a:cxnSpLocks noChangeShapeType="1"/>
            </p:cNvCxnSpPr>
            <p:nvPr/>
          </p:nvCxnSpPr>
          <p:spPr bwMode="auto">
            <a:xfrm flipV="1">
              <a:off x="4389120" y="3520440"/>
              <a:ext cx="1188720" cy="27432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30247319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778" y="48860"/>
            <a:ext cx="8946444" cy="1143000"/>
          </a:xfrm>
        </p:spPr>
        <p:txBody>
          <a:bodyPr>
            <a:noAutofit/>
          </a:bodyPr>
          <a:lstStyle/>
          <a:p>
            <a:r>
              <a:rPr lang="en-US" sz="2800" dirty="0">
                <a:solidFill>
                  <a:srgbClr val="C0504D"/>
                </a:solidFill>
              </a:rPr>
              <a:t>What about the "collapse of the wave function"? </a:t>
            </a:r>
          </a:p>
        </p:txBody>
      </p:sp>
      <p:sp>
        <p:nvSpPr>
          <p:cNvPr id="3" name="Content Placeholder 2"/>
          <p:cNvSpPr>
            <a:spLocks noGrp="1"/>
          </p:cNvSpPr>
          <p:nvPr>
            <p:ph idx="1"/>
          </p:nvPr>
        </p:nvSpPr>
        <p:spPr>
          <a:xfrm>
            <a:off x="0" y="1072444"/>
            <a:ext cx="9144000" cy="5785556"/>
          </a:xfrm>
        </p:spPr>
        <p:txBody>
          <a:bodyPr>
            <a:noAutofit/>
          </a:bodyPr>
          <a:lstStyle/>
          <a:p>
            <a:r>
              <a:rPr lang="en-US" sz="2000" dirty="0" smtClean="0"/>
              <a:t>Its standard description </a:t>
            </a:r>
            <a:r>
              <a:rPr lang="en-US" sz="2000" u="sng" dirty="0"/>
              <a:t>sounds highly irreversible</a:t>
            </a:r>
            <a:r>
              <a:rPr lang="en-US" sz="2000" dirty="0" smtClean="0"/>
              <a:t>.</a:t>
            </a:r>
            <a:endParaRPr lang="en-US" sz="2000" dirty="0"/>
          </a:p>
          <a:p>
            <a:r>
              <a:rPr lang="en-US" sz="2000" dirty="0"/>
              <a:t>Let's assume that the collapse actually happens. That means that a system which was in a single quantum state, which could turn out to have (say) two macroscopically distinct outcomes ends up in a state corresponding to only one of those. It's still in a single quantum state, </a:t>
            </a:r>
            <a:r>
              <a:rPr lang="en-US" sz="2000" dirty="0" smtClean="0"/>
              <a:t/>
            </a:r>
            <a:br>
              <a:rPr lang="en-US" sz="2000" dirty="0" smtClean="0"/>
            </a:br>
            <a:r>
              <a:rPr lang="en-US" sz="2000" dirty="0" smtClean="0"/>
              <a:t>although </a:t>
            </a:r>
            <a:r>
              <a:rPr lang="en-US" sz="2000" dirty="0"/>
              <a:t>not in one that could have been predicted ahead of time</a:t>
            </a:r>
            <a:r>
              <a:rPr lang="en-US" sz="2000" dirty="0" smtClean="0"/>
              <a:t>.</a:t>
            </a:r>
            <a:endParaRPr lang="en-US" sz="2000" dirty="0"/>
          </a:p>
          <a:p>
            <a:r>
              <a:rPr lang="en-US" sz="2000" dirty="0"/>
              <a:t>In principle, the wave equation allows the following time-reversed situation: a system is found in a state which could have arisen from either of two macroscopically distinct predecessors. Then we could argue about whether both of those predecessors really existed (a reversed MW picture) or whether there had been a discontinuous change in a state to make it look just like one that could have arisen from another state (a time-reversed collapse picture)</a:t>
            </a:r>
            <a:r>
              <a:rPr lang="en-US" sz="2000" dirty="0" smtClean="0"/>
              <a:t>.</a:t>
            </a:r>
            <a:br>
              <a:rPr lang="en-US" sz="2000" dirty="0" smtClean="0"/>
            </a:br>
            <a:endParaRPr lang="en-US" sz="2000" dirty="0"/>
          </a:p>
          <a:p>
            <a:r>
              <a:rPr lang="en-US" sz="2000" u="sng" dirty="0"/>
              <a:t>No time-reversed-measurement process has ever been observed</a:t>
            </a:r>
            <a:r>
              <a:rPr lang="en-US" sz="2000" u="sng" dirty="0" smtClean="0"/>
              <a:t>.</a:t>
            </a:r>
            <a:endParaRPr lang="en-US" sz="2000" dirty="0"/>
          </a:p>
          <a:p>
            <a:r>
              <a:rPr lang="en-US" sz="2000" dirty="0"/>
              <a:t>Thus QM also has an observed "arrow of </a:t>
            </a:r>
            <a:r>
              <a:rPr lang="en-US" sz="2000" dirty="0" smtClean="0"/>
              <a:t>time”. </a:t>
            </a:r>
          </a:p>
        </p:txBody>
      </p:sp>
      <p:grpSp>
        <p:nvGrpSpPr>
          <p:cNvPr id="9" name="Group 8"/>
          <p:cNvGrpSpPr/>
          <p:nvPr/>
        </p:nvGrpSpPr>
        <p:grpSpPr>
          <a:xfrm>
            <a:off x="7704667" y="2398887"/>
            <a:ext cx="635001" cy="606782"/>
            <a:chOff x="7704667" y="2398887"/>
            <a:chExt cx="635001" cy="606782"/>
          </a:xfrm>
        </p:grpSpPr>
        <p:sp>
          <p:nvSpPr>
            <p:cNvPr id="4" name="Bent Arrow 3"/>
            <p:cNvSpPr/>
            <p:nvPr/>
          </p:nvSpPr>
          <p:spPr>
            <a:xfrm rot="16200000" flipV="1">
              <a:off x="7859889" y="2243666"/>
              <a:ext cx="324557" cy="635000"/>
            </a:xfrm>
            <a:prstGeom prst="ben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5" name="Bent Arrow 4"/>
            <p:cNvSpPr/>
            <p:nvPr/>
          </p:nvSpPr>
          <p:spPr>
            <a:xfrm rot="5400000">
              <a:off x="7859888" y="2525891"/>
              <a:ext cx="324557" cy="635000"/>
            </a:xfrm>
            <a:prstGeom prst="ben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grpSp>
      <p:grpSp>
        <p:nvGrpSpPr>
          <p:cNvPr id="10" name="Group 9"/>
          <p:cNvGrpSpPr/>
          <p:nvPr/>
        </p:nvGrpSpPr>
        <p:grpSpPr>
          <a:xfrm>
            <a:off x="7380110" y="4540955"/>
            <a:ext cx="451557" cy="677334"/>
            <a:chOff x="7380110" y="4540955"/>
            <a:chExt cx="451557" cy="677334"/>
          </a:xfrm>
        </p:grpSpPr>
        <p:sp>
          <p:nvSpPr>
            <p:cNvPr id="7" name="Bent Arrow 6"/>
            <p:cNvSpPr/>
            <p:nvPr/>
          </p:nvSpPr>
          <p:spPr>
            <a:xfrm>
              <a:off x="7380110" y="4766733"/>
              <a:ext cx="409223" cy="451556"/>
            </a:xfrm>
            <a:prstGeom prst="ben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8" name="Bent Arrow 7"/>
            <p:cNvSpPr/>
            <p:nvPr/>
          </p:nvSpPr>
          <p:spPr>
            <a:xfrm flipV="1">
              <a:off x="7380110" y="4540955"/>
              <a:ext cx="451557" cy="451556"/>
            </a:xfrm>
            <a:prstGeom prst="ben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grpSp>
    </p:spTree>
    <p:extLst>
      <p:ext uri="{BB962C8B-B14F-4D97-AF65-F5344CB8AC3E}">
        <p14:creationId xmlns:p14="http://schemas.microsoft.com/office/powerpoint/2010/main" val="48486978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000" y="20638"/>
            <a:ext cx="9017000" cy="783695"/>
          </a:xfrm>
        </p:spPr>
        <p:txBody>
          <a:bodyPr>
            <a:normAutofit/>
          </a:bodyPr>
          <a:lstStyle/>
          <a:p>
            <a:r>
              <a:rPr lang="en-US" sz="3200" dirty="0">
                <a:solidFill>
                  <a:srgbClr val="C0504D"/>
                </a:solidFill>
              </a:rPr>
              <a:t>The one known failure </a:t>
            </a:r>
            <a:r>
              <a:rPr lang="en-US" sz="3200" dirty="0" smtClean="0">
                <a:solidFill>
                  <a:srgbClr val="C0504D"/>
                </a:solidFill>
              </a:rPr>
              <a:t>of</a:t>
            </a:r>
            <a:r>
              <a:rPr lang="en-US" sz="3200" dirty="0">
                <a:solidFill>
                  <a:srgbClr val="C0504D"/>
                </a:solidFill>
              </a:rPr>
              <a:t> </a:t>
            </a:r>
            <a:r>
              <a:rPr lang="en-US" sz="3200" dirty="0" smtClean="0">
                <a:solidFill>
                  <a:srgbClr val="C0504D"/>
                </a:solidFill>
              </a:rPr>
              <a:t>microscopic </a:t>
            </a:r>
            <a:r>
              <a:rPr lang="en-US" sz="3200" dirty="0">
                <a:solidFill>
                  <a:srgbClr val="C0504D"/>
                </a:solidFill>
              </a:rPr>
              <a:t>time reversal </a:t>
            </a:r>
          </a:p>
        </p:txBody>
      </p:sp>
      <p:sp>
        <p:nvSpPr>
          <p:cNvPr id="3" name="Content Placeholder 2"/>
          <p:cNvSpPr>
            <a:spLocks noGrp="1"/>
          </p:cNvSpPr>
          <p:nvPr>
            <p:ph idx="1"/>
          </p:nvPr>
        </p:nvSpPr>
        <p:spPr>
          <a:xfrm>
            <a:off x="0" y="818444"/>
            <a:ext cx="8904111" cy="6039555"/>
          </a:xfrm>
        </p:spPr>
        <p:txBody>
          <a:bodyPr>
            <a:noAutofit/>
          </a:bodyPr>
          <a:lstStyle/>
          <a:p>
            <a:r>
              <a:rPr lang="en-US" sz="2000" dirty="0" smtClean="0"/>
              <a:t>Quantum </a:t>
            </a:r>
            <a:r>
              <a:rPr lang="en-US" sz="2000" dirty="0"/>
              <a:t>field theory says that CPT (Charge-Parity-Time) symmetry is obeyed.  This means if we film an </a:t>
            </a:r>
            <a:r>
              <a:rPr lang="en-US" sz="2000" dirty="0" smtClean="0"/>
              <a:t>antimatter world in a mirror, </a:t>
            </a:r>
            <a:r>
              <a:rPr lang="en-US" sz="2000" dirty="0"/>
              <a:t>then show it backward, it </a:t>
            </a:r>
            <a:r>
              <a:rPr lang="en-US" sz="2000" dirty="0" smtClean="0"/>
              <a:t>will obey all the rules for </a:t>
            </a:r>
            <a:r>
              <a:rPr lang="en-US" sz="2000" dirty="0"/>
              <a:t>a film of our own world running forward</a:t>
            </a:r>
            <a:r>
              <a:rPr lang="en-US" sz="2000" dirty="0" smtClean="0"/>
              <a:t>.</a:t>
            </a:r>
          </a:p>
          <a:p>
            <a:r>
              <a:rPr lang="en-US" sz="2000" dirty="0" smtClean="0"/>
              <a:t>In principle the </a:t>
            </a:r>
            <a:r>
              <a:rPr lang="en-US" sz="2000" i="1" dirty="0" smtClean="0"/>
              <a:t>separate</a:t>
            </a:r>
            <a:r>
              <a:rPr lang="en-US" sz="2000" dirty="0" smtClean="0"/>
              <a:t> symmetries (C, P, T) don’t have to work.</a:t>
            </a:r>
          </a:p>
          <a:p>
            <a:r>
              <a:rPr lang="en-US" sz="2000" dirty="0" smtClean="0"/>
              <a:t>If </a:t>
            </a:r>
            <a:r>
              <a:rPr lang="en-US" sz="2000" dirty="0"/>
              <a:t>time reversal invariance </a:t>
            </a:r>
            <a:r>
              <a:rPr lang="en-US" sz="2000" dirty="0" smtClean="0"/>
              <a:t>(T) holds</a:t>
            </a:r>
            <a:r>
              <a:rPr lang="en-US" sz="2000" dirty="0"/>
              <a:t>, then processes should run equally well forward and backward.</a:t>
            </a:r>
          </a:p>
          <a:p>
            <a:r>
              <a:rPr lang="en-US" sz="2000" dirty="0"/>
              <a:t>In elementary particle physics, there is a particle called the </a:t>
            </a:r>
            <a:r>
              <a:rPr lang="en-US" sz="2000" dirty="0" err="1"/>
              <a:t>K</a:t>
            </a:r>
            <a:r>
              <a:rPr lang="en-US" sz="2000" baseline="30000" dirty="0" err="1"/>
              <a:t>o</a:t>
            </a:r>
            <a:r>
              <a:rPr lang="en-US" sz="2000" dirty="0"/>
              <a:t> meson.  It has an antiparticle partner called the anti-</a:t>
            </a:r>
            <a:r>
              <a:rPr lang="en-US" sz="2000" dirty="0" err="1"/>
              <a:t>K</a:t>
            </a:r>
            <a:r>
              <a:rPr lang="en-US" sz="2000" baseline="30000" dirty="0" err="1"/>
              <a:t>o</a:t>
            </a:r>
            <a:r>
              <a:rPr lang="en-US" sz="2000" dirty="0"/>
              <a:t>. </a:t>
            </a:r>
            <a:r>
              <a:rPr lang="en-US" sz="2000" dirty="0" smtClean="0"/>
              <a:t>the </a:t>
            </a:r>
            <a:r>
              <a:rPr lang="en-US" sz="2000" dirty="0"/>
              <a:t>meson </a:t>
            </a:r>
            <a:r>
              <a:rPr lang="en-US" sz="2000" dirty="0" smtClean="0"/>
              <a:t>often decays: K    </a:t>
            </a:r>
            <a:r>
              <a:rPr lang="en-US" sz="2000" dirty="0" smtClean="0">
                <a:latin typeface="Symbol" charset="2"/>
                <a:cs typeface="Symbol" charset="2"/>
              </a:rPr>
              <a:t>pp</a:t>
            </a:r>
            <a:r>
              <a:rPr lang="en-US" sz="2000" dirty="0"/>
              <a:t>.  </a:t>
            </a:r>
            <a:r>
              <a:rPr lang="en-US" sz="2000" dirty="0" smtClean="0"/>
              <a:t/>
            </a:r>
            <a:br>
              <a:rPr lang="en-US" sz="2000" dirty="0" smtClean="0"/>
            </a:br>
            <a:r>
              <a:rPr lang="en-US" sz="2000" u="sng" dirty="0" smtClean="0"/>
              <a:t>The </a:t>
            </a:r>
            <a:r>
              <a:rPr lang="en-US" sz="2000" u="sng" dirty="0"/>
              <a:t>reverse process does not have the same rate</a:t>
            </a:r>
            <a:r>
              <a:rPr lang="en-US" sz="2000" dirty="0"/>
              <a:t>.  </a:t>
            </a:r>
            <a:r>
              <a:rPr lang="en-US" sz="2000" dirty="0" smtClean="0"/>
              <a:t>	</a:t>
            </a:r>
          </a:p>
          <a:p>
            <a:pPr lvl="1"/>
            <a:r>
              <a:rPr lang="en-US" sz="2000" dirty="0" smtClean="0"/>
              <a:t>For </a:t>
            </a:r>
            <a:r>
              <a:rPr lang="en-US" sz="2000" dirty="0"/>
              <a:t>practical </a:t>
            </a:r>
            <a:r>
              <a:rPr lang="en-US" sz="2000" dirty="0" smtClean="0"/>
              <a:t>reasons (other arrows of time!), </a:t>
            </a:r>
            <a:r>
              <a:rPr lang="en-US" sz="2000" dirty="0"/>
              <a:t>this is not what is </a:t>
            </a:r>
            <a:r>
              <a:rPr lang="en-US" sz="2000" dirty="0" smtClean="0"/>
              <a:t>measured.</a:t>
            </a:r>
          </a:p>
          <a:p>
            <a:pPr lvl="1"/>
            <a:r>
              <a:rPr lang="en-US" sz="2000" dirty="0" smtClean="0"/>
              <a:t>CPT is used to infer the reversed rate.</a:t>
            </a:r>
            <a:endParaRPr lang="en-US" sz="2000" dirty="0"/>
          </a:p>
          <a:p>
            <a:pPr lvl="1"/>
            <a:r>
              <a:rPr lang="en-US" sz="2000" dirty="0" smtClean="0"/>
              <a:t>Other processes involving the weak nuclear </a:t>
            </a:r>
            <a:br>
              <a:rPr lang="en-US" sz="2000" dirty="0" smtClean="0"/>
            </a:br>
            <a:r>
              <a:rPr lang="en-US" sz="2000" dirty="0" smtClean="0"/>
              <a:t>force show T-violation directly. </a:t>
            </a:r>
          </a:p>
          <a:p>
            <a:r>
              <a:rPr lang="en-US" sz="2000" dirty="0" smtClean="0"/>
              <a:t>The </a:t>
            </a:r>
            <a:r>
              <a:rPr lang="en-US" sz="2000" dirty="0"/>
              <a:t>one known microscopic asymmetry plays </a:t>
            </a:r>
            <a:r>
              <a:rPr lang="en-US" sz="2000" dirty="0" smtClean="0"/>
              <a:t/>
            </a:r>
            <a:br>
              <a:rPr lang="en-US" sz="2000" dirty="0" smtClean="0"/>
            </a:br>
            <a:r>
              <a:rPr lang="en-US" sz="2000" dirty="0" smtClean="0"/>
              <a:t>no </a:t>
            </a:r>
            <a:r>
              <a:rPr lang="en-US" sz="2000" dirty="0"/>
              <a:t>role in ordinary </a:t>
            </a:r>
            <a:r>
              <a:rPr lang="en-US" sz="2000" dirty="0" smtClean="0"/>
              <a:t>events, </a:t>
            </a:r>
            <a:br>
              <a:rPr lang="en-US" sz="2000" dirty="0" smtClean="0"/>
            </a:br>
            <a:r>
              <a:rPr lang="en-US" sz="2000" dirty="0"/>
              <a:t>but will be crucial to understanding the </a:t>
            </a:r>
            <a:r>
              <a:rPr lang="en-US" sz="2000" dirty="0" smtClean="0"/>
              <a:t/>
            </a:r>
            <a:br>
              <a:rPr lang="en-US" sz="2000" dirty="0" smtClean="0"/>
            </a:br>
            <a:r>
              <a:rPr lang="en-US" sz="2000" dirty="0" smtClean="0"/>
              <a:t>matter</a:t>
            </a:r>
            <a:r>
              <a:rPr lang="en-US" sz="2000" dirty="0"/>
              <a:t>-antimatter asymmetry of the universe</a:t>
            </a:r>
            <a:r>
              <a:rPr lang="en-US" sz="2000" dirty="0" smtClean="0"/>
              <a:t>.</a:t>
            </a:r>
            <a:endParaRPr lang="en-US" sz="2000" dirty="0"/>
          </a:p>
        </p:txBody>
      </p:sp>
      <p:cxnSp>
        <p:nvCxnSpPr>
          <p:cNvPr id="5" name="Straight Arrow Connector 4"/>
          <p:cNvCxnSpPr/>
          <p:nvPr/>
        </p:nvCxnSpPr>
        <p:spPr>
          <a:xfrm>
            <a:off x="7097890" y="3344335"/>
            <a:ext cx="26811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pic>
        <p:nvPicPr>
          <p:cNvPr id="10" name="Picture 9" descr="Screen Shot 2013-11-28 at 5.28.32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57961" y="4311127"/>
            <a:ext cx="3686040" cy="2363429"/>
          </a:xfrm>
          <a:prstGeom prst="rect">
            <a:avLst/>
          </a:prstGeom>
        </p:spPr>
      </p:pic>
    </p:spTree>
    <p:extLst>
      <p:ext uri="{BB962C8B-B14F-4D97-AF65-F5344CB8AC3E}">
        <p14:creationId xmlns:p14="http://schemas.microsoft.com/office/powerpoint/2010/main" val="325425679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u="sng" dirty="0">
                <a:solidFill>
                  <a:srgbClr val="C0504D"/>
                </a:solidFill>
              </a:rPr>
              <a:t>Cosmology and Black-Holes</a:t>
            </a:r>
            <a:r>
              <a:rPr lang="en-US" sz="3600" dirty="0">
                <a:solidFill>
                  <a:srgbClr val="C0504D"/>
                </a:solidFill>
              </a:rPr>
              <a:t> </a:t>
            </a:r>
          </a:p>
        </p:txBody>
      </p:sp>
      <p:sp>
        <p:nvSpPr>
          <p:cNvPr id="3" name="Content Placeholder 2"/>
          <p:cNvSpPr>
            <a:spLocks noGrp="1"/>
          </p:cNvSpPr>
          <p:nvPr>
            <p:ph idx="1"/>
          </p:nvPr>
        </p:nvSpPr>
        <p:spPr>
          <a:xfrm>
            <a:off x="0" y="1600200"/>
            <a:ext cx="9017000" cy="4525963"/>
          </a:xfrm>
        </p:spPr>
        <p:txBody>
          <a:bodyPr>
            <a:normAutofit/>
          </a:bodyPr>
          <a:lstStyle/>
          <a:p>
            <a:r>
              <a:rPr lang="en-US" sz="2000" dirty="0"/>
              <a:t>Various types of black holes (e.g. collapsed stars) follow naturally from the standard cosmological picture, together with the law of increasing entropy. There is no reason </a:t>
            </a:r>
            <a:r>
              <a:rPr lang="en-US" sz="2000" dirty="0" smtClean="0"/>
              <a:t>to </a:t>
            </a:r>
            <a:r>
              <a:rPr lang="en-US" sz="2000" dirty="0"/>
              <a:t>expect there to be any white-holes (time-reversed black holes, with ordinary matter pouring out). However, they are also solutions of the G-R (reversible) equations. So there is presumably some connection between their absence and the other </a:t>
            </a:r>
            <a:r>
              <a:rPr lang="en-US" sz="2000" dirty="0" err="1"/>
              <a:t>irreversibilities</a:t>
            </a:r>
            <a:r>
              <a:rPr lang="en-US" sz="2000" dirty="0"/>
              <a:t>, but it is not yet elucidated</a:t>
            </a:r>
            <a:r>
              <a:rPr lang="en-US" sz="2000" dirty="0" smtClean="0"/>
              <a:t>.</a:t>
            </a:r>
            <a:r>
              <a:rPr lang="en-US" sz="2000" dirty="0"/>
              <a:t> </a:t>
            </a:r>
          </a:p>
        </p:txBody>
      </p:sp>
    </p:spTree>
    <p:extLst>
      <p:ext uri="{BB962C8B-B14F-4D97-AF65-F5344CB8AC3E}">
        <p14:creationId xmlns:p14="http://schemas.microsoft.com/office/powerpoint/2010/main" val="312834482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749"/>
            <a:ext cx="8229600" cy="924807"/>
          </a:xfrm>
        </p:spPr>
        <p:txBody>
          <a:bodyPr>
            <a:normAutofit/>
          </a:bodyPr>
          <a:lstStyle/>
          <a:p>
            <a:r>
              <a:rPr lang="en-US" sz="3600" u="sng" dirty="0">
                <a:solidFill>
                  <a:srgbClr val="C0504D"/>
                </a:solidFill>
              </a:rPr>
              <a:t>Cosmology and entropy</a:t>
            </a:r>
            <a:r>
              <a:rPr lang="en-US" sz="3600" dirty="0">
                <a:solidFill>
                  <a:srgbClr val="C0504D"/>
                </a:solidFill>
              </a:rPr>
              <a:t> </a:t>
            </a:r>
          </a:p>
        </p:txBody>
      </p:sp>
      <p:sp>
        <p:nvSpPr>
          <p:cNvPr id="3" name="Content Placeholder 2"/>
          <p:cNvSpPr>
            <a:spLocks noGrp="1"/>
          </p:cNvSpPr>
          <p:nvPr>
            <p:ph idx="1"/>
          </p:nvPr>
        </p:nvSpPr>
        <p:spPr>
          <a:xfrm>
            <a:off x="0" y="959556"/>
            <a:ext cx="9144000" cy="5166607"/>
          </a:xfrm>
        </p:spPr>
        <p:txBody>
          <a:bodyPr>
            <a:normAutofit fontScale="92500"/>
          </a:bodyPr>
          <a:lstStyle/>
          <a:p>
            <a:r>
              <a:rPr lang="en-US" sz="2000" dirty="0"/>
              <a:t>If the increasing-entropy arrow of time is to be consistent, there must be no backward-in time loops in space-time geometry. Any such loops would prevent there from being ANY consistent global time-ordering for the whole space-time, as we noted when worrying about causality.</a:t>
            </a:r>
          </a:p>
          <a:p>
            <a:r>
              <a:rPr lang="en-US" sz="2000" dirty="0" smtClean="0"/>
              <a:t>There </a:t>
            </a:r>
            <a:r>
              <a:rPr lang="en-US" sz="2000" dirty="0"/>
              <a:t>have been many speculations that somehow the expansion of the universe and the increasing entropy are connected. Both at least affect all of the universe we know. </a:t>
            </a:r>
            <a:endParaRPr lang="en-US" sz="2000" dirty="0" smtClean="0"/>
          </a:p>
          <a:p>
            <a:r>
              <a:rPr lang="en-US" sz="2000" dirty="0" smtClean="0"/>
              <a:t>Would a </a:t>
            </a:r>
            <a:r>
              <a:rPr lang="en-US" sz="2000" dirty="0"/>
              <a:t>slowly contracting universe would obey different local laws than a slowly expanding one. If the universe were to someday start to contract, </a:t>
            </a:r>
            <a:r>
              <a:rPr lang="en-US" sz="2000" dirty="0" smtClean="0"/>
              <a:t>how would the </a:t>
            </a:r>
            <a:r>
              <a:rPr lang="en-US" sz="2000" dirty="0"/>
              <a:t>behavior of steam-engines, </a:t>
            </a:r>
            <a:r>
              <a:rPr lang="en-US" sz="2000" dirty="0" smtClean="0"/>
              <a:t>change?</a:t>
            </a:r>
          </a:p>
          <a:p>
            <a:r>
              <a:rPr lang="en-US" sz="2000" dirty="0"/>
              <a:t>Is irreversibility compatible with cyclic cosmologies?</a:t>
            </a:r>
          </a:p>
          <a:p>
            <a:pPr lvl="1"/>
            <a:r>
              <a:rPr lang="en-US" sz="2000" dirty="0"/>
              <a:t>In certain cases, it seems so.</a:t>
            </a:r>
          </a:p>
          <a:p>
            <a:pPr lvl="2"/>
            <a:r>
              <a:rPr lang="en-US" sz="2000" dirty="0"/>
              <a:t>Entropy associated with a given collection of matter goes up as it gets more entangled with other things.</a:t>
            </a:r>
          </a:p>
          <a:p>
            <a:pPr lvl="2"/>
            <a:r>
              <a:rPr lang="en-US" sz="2000" dirty="0"/>
              <a:t>Some re-start phenomena (collisions of infinite </a:t>
            </a:r>
            <a:r>
              <a:rPr lang="en-US" sz="2000" dirty="0" err="1"/>
              <a:t>branes</a:t>
            </a:r>
            <a:r>
              <a:rPr lang="en-US" sz="2000" dirty="0"/>
              <a:t>, birth of baby universes by quantum fluctuations) restarts some subset with low internal entropy/particle by increasing number of particles, not by entropy loss overall.</a:t>
            </a:r>
          </a:p>
          <a:p>
            <a:endParaRPr lang="en-US" sz="2000" dirty="0"/>
          </a:p>
          <a:p>
            <a:endParaRPr lang="en-US" dirty="0"/>
          </a:p>
        </p:txBody>
      </p:sp>
    </p:spTree>
    <p:extLst>
      <p:ext uri="{BB962C8B-B14F-4D97-AF65-F5344CB8AC3E}">
        <p14:creationId xmlns:p14="http://schemas.microsoft.com/office/powerpoint/2010/main" val="424597568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4749"/>
            <a:ext cx="9138356" cy="896584"/>
          </a:xfrm>
        </p:spPr>
        <p:txBody>
          <a:bodyPr>
            <a:noAutofit/>
          </a:bodyPr>
          <a:lstStyle/>
          <a:p>
            <a:r>
              <a:rPr lang="en-US" sz="2800" dirty="0" smtClean="0">
                <a:solidFill>
                  <a:srgbClr val="C0504D"/>
                </a:solidFill>
              </a:rPr>
              <a:t>Links </a:t>
            </a:r>
            <a:r>
              <a:rPr lang="en-US" sz="2800" dirty="0">
                <a:solidFill>
                  <a:srgbClr val="C0504D"/>
                </a:solidFill>
              </a:rPr>
              <a:t>between between measurement and entropy arrows?</a:t>
            </a:r>
          </a:p>
        </p:txBody>
      </p:sp>
      <p:sp>
        <p:nvSpPr>
          <p:cNvPr id="3" name="Content Placeholder 2"/>
          <p:cNvSpPr>
            <a:spLocks noGrp="1"/>
          </p:cNvSpPr>
          <p:nvPr>
            <p:ph idx="1"/>
          </p:nvPr>
        </p:nvSpPr>
        <p:spPr>
          <a:xfrm>
            <a:off x="5644" y="669749"/>
            <a:ext cx="9144000" cy="4525963"/>
          </a:xfrm>
        </p:spPr>
        <p:txBody>
          <a:bodyPr>
            <a:noAutofit/>
          </a:bodyPr>
          <a:lstStyle/>
          <a:p>
            <a:r>
              <a:rPr lang="en-US" sz="2000" dirty="0"/>
              <a:t>Start with collection of little distinct non-interacting beads in an isolated container. Place them all in a small region. Each one's </a:t>
            </a:r>
            <a:r>
              <a:rPr lang="en-US" sz="2000" dirty="0" err="1" smtClean="0">
                <a:latin typeface="Symbol" charset="2"/>
                <a:cs typeface="Symbol" charset="2"/>
              </a:rPr>
              <a:t>Ψ</a:t>
            </a:r>
            <a:r>
              <a:rPr lang="en-US" sz="2000" dirty="0" smtClean="0"/>
              <a:t> </a:t>
            </a:r>
            <a:r>
              <a:rPr lang="en-US" sz="2000" dirty="0"/>
              <a:t>spreads out. </a:t>
            </a:r>
            <a:r>
              <a:rPr lang="en-US" sz="2000" dirty="0" err="1"/>
              <a:t>Decoherence</a:t>
            </a:r>
            <a:r>
              <a:rPr lang="en-US" sz="2000" dirty="0"/>
              <a:t> (via “measurement” entanglement with other things) would then split these spread-out </a:t>
            </a:r>
            <a:r>
              <a:rPr lang="en-US" sz="2000" dirty="0">
                <a:latin typeface="Symbol" charset="2"/>
                <a:cs typeface="Symbol" charset="2"/>
              </a:rPr>
              <a:t>Ψ</a:t>
            </a:r>
            <a:r>
              <a:rPr lang="en-US" sz="2000" dirty="0" smtClean="0"/>
              <a:t>'s </a:t>
            </a:r>
            <a:r>
              <a:rPr lang="en-US" sz="2000" dirty="0"/>
              <a:t>into different "worlds". </a:t>
            </a:r>
            <a:r>
              <a:rPr lang="en-US" sz="2000" dirty="0" smtClean="0"/>
              <a:t>After </a:t>
            </a:r>
            <a:r>
              <a:rPr lang="en-US" sz="2000" dirty="0"/>
              <a:t>many repetitions of the process, the density of worlds </a:t>
            </a:r>
            <a:r>
              <a:rPr lang="en-US" sz="2000" dirty="0" smtClean="0"/>
              <a:t>(or potential worlds, if collapse happens) with </a:t>
            </a:r>
            <a:r>
              <a:rPr lang="en-US" sz="2000" dirty="0"/>
              <a:t>any particle near any position would become uniform. If you haven't opened the box (i.e. let it interact enough with your mind to know the contents) the best guess you can make about its contents is based on that uniform probability density- the same one that the entropy maximization rule says </a:t>
            </a:r>
            <a:r>
              <a:rPr lang="en-US" sz="2000" dirty="0" smtClean="0"/>
              <a:t>to </a:t>
            </a:r>
            <a:r>
              <a:rPr lang="en-US" sz="2000" dirty="0"/>
              <a:t>use. </a:t>
            </a:r>
          </a:p>
          <a:p>
            <a:r>
              <a:rPr lang="en-US" sz="2000" dirty="0" smtClean="0"/>
              <a:t>So </a:t>
            </a:r>
            <a:r>
              <a:rPr lang="en-US" sz="2000" dirty="0"/>
              <a:t>the arrow that says the universe starts with low entanglement between remote objects is </a:t>
            </a:r>
            <a:r>
              <a:rPr lang="en-US" sz="2000" dirty="0" smtClean="0"/>
              <a:t>the </a:t>
            </a:r>
            <a:r>
              <a:rPr lang="en-US" sz="2000" dirty="0"/>
              <a:t>same as the arrow </a:t>
            </a:r>
            <a:r>
              <a:rPr lang="en-US" sz="2000" dirty="0" smtClean="0"/>
              <a:t>that </a:t>
            </a:r>
            <a:r>
              <a:rPr lang="en-US" sz="2000" dirty="0"/>
              <a:t>ordinary local entropy terms start small.</a:t>
            </a:r>
          </a:p>
          <a:p>
            <a:r>
              <a:rPr lang="en-US" sz="2000" dirty="0"/>
              <a:t>If somehow the resolution of the measurement problem were to involve intrinsically non-linear irreversible violations of </a:t>
            </a:r>
            <a:r>
              <a:rPr lang="en-US" sz="2000" dirty="0" err="1"/>
              <a:t>Schroedinger</a:t>
            </a:r>
            <a:r>
              <a:rPr lang="en-US" sz="2000" dirty="0"/>
              <a:t> dynamics, that same fundamental irreversibility would also give the Second Law. That would get around the </a:t>
            </a:r>
            <a:r>
              <a:rPr lang="en-US" sz="2000" dirty="0" err="1"/>
              <a:t>Loschmidt</a:t>
            </a:r>
            <a:r>
              <a:rPr lang="en-US" sz="2000" dirty="0"/>
              <a:t> issue, of how to avoid the time-reversed version of Boltzmann’s argument. The</a:t>
            </a:r>
            <a:r>
              <a:rPr lang="en-US" sz="2000" u="sng" dirty="0"/>
              <a:t> </a:t>
            </a:r>
            <a:r>
              <a:rPr lang="en-US" sz="2000" dirty="0"/>
              <a:t>postulated hypothetical physical process would allow </a:t>
            </a:r>
            <a:r>
              <a:rPr lang="en-US" sz="2000" i="1" dirty="0"/>
              <a:t>only</a:t>
            </a:r>
            <a:r>
              <a:rPr lang="en-US" sz="2000" dirty="0"/>
              <a:t> probabilistic predictions, but would allow deterministic </a:t>
            </a:r>
            <a:r>
              <a:rPr lang="en-US" sz="2000" dirty="0" err="1"/>
              <a:t>retrodictions</a:t>
            </a:r>
            <a:r>
              <a:rPr lang="en-US" sz="2000" dirty="0"/>
              <a:t>. </a:t>
            </a:r>
          </a:p>
        </p:txBody>
      </p:sp>
    </p:spTree>
    <p:extLst>
      <p:ext uri="{BB962C8B-B14F-4D97-AF65-F5344CB8AC3E}">
        <p14:creationId xmlns:p14="http://schemas.microsoft.com/office/powerpoint/2010/main" val="1891506960"/>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u="sng" dirty="0">
                <a:solidFill>
                  <a:srgbClr val="C0504D"/>
                </a:solidFill>
              </a:rPr>
              <a:t>M</a:t>
            </a:r>
            <a:r>
              <a:rPr lang="en-US" sz="4000" u="sng" dirty="0" smtClean="0">
                <a:solidFill>
                  <a:srgbClr val="C0504D"/>
                </a:solidFill>
              </a:rPr>
              <a:t>ore </a:t>
            </a:r>
            <a:r>
              <a:rPr lang="en-US" sz="4000" u="sng" dirty="0">
                <a:solidFill>
                  <a:srgbClr val="C0504D"/>
                </a:solidFill>
              </a:rPr>
              <a:t>speculative connections </a:t>
            </a:r>
            <a:endParaRPr lang="en-US" sz="4000" dirty="0">
              <a:solidFill>
                <a:srgbClr val="C0504D"/>
              </a:solidFill>
            </a:endParaRPr>
          </a:p>
        </p:txBody>
      </p:sp>
      <p:sp>
        <p:nvSpPr>
          <p:cNvPr id="3" name="Content Placeholder 2"/>
          <p:cNvSpPr>
            <a:spLocks noGrp="1"/>
          </p:cNvSpPr>
          <p:nvPr>
            <p:ph idx="1"/>
          </p:nvPr>
        </p:nvSpPr>
        <p:spPr>
          <a:xfrm>
            <a:off x="0" y="1298222"/>
            <a:ext cx="8918222" cy="4827941"/>
          </a:xfrm>
        </p:spPr>
        <p:txBody>
          <a:bodyPr>
            <a:normAutofit/>
          </a:bodyPr>
          <a:lstStyle/>
          <a:p>
            <a:pPr marL="0" indent="0">
              <a:buNone/>
            </a:pPr>
            <a:r>
              <a:rPr lang="en-US" sz="2000" dirty="0"/>
              <a:t>The point of these speculations is not to provide reliable</a:t>
            </a:r>
            <a:r>
              <a:rPr lang="en-US" sz="2000" u="sng" dirty="0"/>
              <a:t> </a:t>
            </a:r>
            <a:r>
              <a:rPr lang="en-US" sz="2000" dirty="0"/>
              <a:t>information, but rather to suggest how different aspects of these problems might tie together to form somewhat testable hypotheses in the future.</a:t>
            </a:r>
          </a:p>
          <a:p>
            <a:r>
              <a:rPr lang="en-US" sz="2000" dirty="0"/>
              <a:t>If some many-world picture holds, configuration space must expand if it is not to acquire a significant density of "worlds"- i.e. distinct blobs of wave-function. If it does acquire an increasing density of worlds, re-coherence processes start to become common. Then memory becomes impossible. </a:t>
            </a:r>
          </a:p>
          <a:p>
            <a:pPr marL="0" indent="0">
              <a:buNone/>
            </a:pPr>
            <a:endParaRPr lang="en-US" sz="2000" dirty="0"/>
          </a:p>
          <a:p>
            <a:r>
              <a:rPr lang="en-US" sz="2000" dirty="0"/>
              <a:t>Why would configuration space expand? Perhaps because space is expanding. So </a:t>
            </a:r>
            <a:r>
              <a:rPr lang="en-US" sz="2000" i="1" dirty="0"/>
              <a:t>if</a:t>
            </a:r>
            <a:r>
              <a:rPr lang="en-US" sz="2000" dirty="0"/>
              <a:t> many-worlds holds, the cosmological expansion may have to </a:t>
            </a:r>
            <a:r>
              <a:rPr lang="en-US" sz="2000" dirty="0" smtClean="0"/>
              <a:t>connect</a:t>
            </a:r>
            <a:r>
              <a:rPr lang="en-US" sz="2000" dirty="0"/>
              <a:t>, at least in the long run, </a:t>
            </a:r>
            <a:r>
              <a:rPr lang="en-US" sz="2000" dirty="0" smtClean="0"/>
              <a:t> </a:t>
            </a:r>
            <a:r>
              <a:rPr lang="en-US" sz="2000" dirty="0"/>
              <a:t>to the arrow of quantum </a:t>
            </a:r>
            <a:r>
              <a:rPr lang="en-US" sz="2000" dirty="0" smtClean="0"/>
              <a:t>measurement, which </a:t>
            </a:r>
            <a:r>
              <a:rPr lang="en-US" sz="2000" dirty="0"/>
              <a:t>in turn connects to the psychological arrow.</a:t>
            </a:r>
          </a:p>
          <a:p>
            <a:endParaRPr lang="en-US" sz="2800" dirty="0"/>
          </a:p>
        </p:txBody>
      </p:sp>
    </p:spTree>
    <p:extLst>
      <p:ext uri="{BB962C8B-B14F-4D97-AF65-F5344CB8AC3E}">
        <p14:creationId xmlns:p14="http://schemas.microsoft.com/office/powerpoint/2010/main" val="328305144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27"/>
            <a:ext cx="8229600" cy="882473"/>
          </a:xfrm>
        </p:spPr>
        <p:txBody>
          <a:bodyPr>
            <a:normAutofit/>
          </a:bodyPr>
          <a:lstStyle/>
          <a:p>
            <a:r>
              <a:rPr lang="en-US" sz="3600" dirty="0" smtClean="0">
                <a:solidFill>
                  <a:srgbClr val="C0504D"/>
                </a:solidFill>
              </a:rPr>
              <a:t>Why is there so much matter?</a:t>
            </a:r>
            <a:endParaRPr lang="en-US" sz="3600" dirty="0">
              <a:solidFill>
                <a:srgbClr val="C0504D"/>
              </a:solidFill>
            </a:endParaRPr>
          </a:p>
        </p:txBody>
      </p:sp>
      <p:sp>
        <p:nvSpPr>
          <p:cNvPr id="3" name="Content Placeholder 2"/>
          <p:cNvSpPr>
            <a:spLocks noGrp="1"/>
          </p:cNvSpPr>
          <p:nvPr>
            <p:ph idx="1"/>
          </p:nvPr>
        </p:nvSpPr>
        <p:spPr>
          <a:xfrm>
            <a:off x="0" y="1100668"/>
            <a:ext cx="9144000" cy="5025496"/>
          </a:xfrm>
        </p:spPr>
        <p:txBody>
          <a:bodyPr>
            <a:normAutofit/>
          </a:bodyPr>
          <a:lstStyle/>
          <a:p>
            <a:r>
              <a:rPr lang="en-US" sz="2000" dirty="0" smtClean="0"/>
              <a:t>In the hot early universe, there should have been very near matter-antimatter symmetry, constant pair creation-annihilation.</a:t>
            </a:r>
          </a:p>
          <a:p>
            <a:r>
              <a:rPr lang="en-US" sz="2000" dirty="0" smtClean="0"/>
              <a:t>Why was there an excess of matter on cooling? What broke the symmetry? </a:t>
            </a:r>
          </a:p>
          <a:p>
            <a:r>
              <a:rPr lang="en-US" sz="2000" dirty="0" smtClean="0"/>
              <a:t>Cosmological history is strongly T-asymmetric.</a:t>
            </a:r>
          </a:p>
          <a:p>
            <a:r>
              <a:rPr lang="en-US" sz="2000" dirty="0" smtClean="0"/>
              <a:t>There apparently was a point in one of the early phase transitions (very asymmetric in time) at which the asymmetrical T history generated a CP-asymmetric state. (Sakharov’s idea)</a:t>
            </a:r>
          </a:p>
        </p:txBody>
      </p:sp>
    </p:spTree>
    <p:extLst>
      <p:ext uri="{BB962C8B-B14F-4D97-AF65-F5344CB8AC3E}">
        <p14:creationId xmlns:p14="http://schemas.microsoft.com/office/powerpoint/2010/main" val="2733312678"/>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03111"/>
          </a:xfrm>
        </p:spPr>
        <p:txBody>
          <a:bodyPr>
            <a:noAutofit/>
          </a:bodyPr>
          <a:lstStyle/>
          <a:p>
            <a:r>
              <a:rPr lang="en-US" sz="3200" dirty="0" smtClean="0">
                <a:solidFill>
                  <a:srgbClr val="C0504D"/>
                </a:solidFill>
              </a:rPr>
              <a:t>But why about the same amount (~5.5x) dark matter?</a:t>
            </a:r>
            <a:endParaRPr lang="en-US" sz="3200" dirty="0">
              <a:solidFill>
                <a:srgbClr val="C0504D"/>
              </a:solidFill>
            </a:endParaRPr>
          </a:p>
        </p:txBody>
      </p:sp>
      <p:sp>
        <p:nvSpPr>
          <p:cNvPr id="3" name="Content Placeholder 2"/>
          <p:cNvSpPr>
            <a:spLocks noGrp="1"/>
          </p:cNvSpPr>
          <p:nvPr>
            <p:ph idx="1"/>
          </p:nvPr>
        </p:nvSpPr>
        <p:spPr>
          <a:xfrm>
            <a:off x="0" y="1185333"/>
            <a:ext cx="9144000" cy="4940831"/>
          </a:xfrm>
        </p:spPr>
        <p:txBody>
          <a:bodyPr>
            <a:normAutofit/>
          </a:bodyPr>
          <a:lstStyle/>
          <a:p>
            <a:r>
              <a:rPr lang="en-US" sz="2000" dirty="0" smtClean="0"/>
              <a:t>The Sakharov account may give a number for the ordinary matter density.</a:t>
            </a:r>
          </a:p>
          <a:p>
            <a:r>
              <a:rPr lang="en-US" sz="2000" dirty="0" smtClean="0"/>
              <a:t>It doesn’t directly give any prediction for the dark matter density.</a:t>
            </a:r>
          </a:p>
          <a:p>
            <a:r>
              <a:rPr lang="en-US" sz="2000" dirty="0" smtClean="0"/>
              <a:t>Why not much more or much less dark matter?</a:t>
            </a:r>
          </a:p>
          <a:p>
            <a:r>
              <a:rPr lang="en-US" sz="2000" dirty="0" smtClean="0"/>
              <a:t>Possible reasons</a:t>
            </a:r>
          </a:p>
          <a:p>
            <a:pPr lvl="1"/>
            <a:r>
              <a:rPr lang="en-US" sz="2000" dirty="0" smtClean="0"/>
              <a:t>Anthropic constraint? </a:t>
            </a:r>
          </a:p>
          <a:p>
            <a:pPr lvl="2"/>
            <a:r>
              <a:rPr lang="en-US" sz="2000" dirty="0" smtClean="0"/>
              <a:t> I’m told that our usual excuse allows a large range of ratios, probably not tight enough for an explanation even if you accept anthropic arguments.</a:t>
            </a:r>
          </a:p>
          <a:p>
            <a:pPr lvl="1"/>
            <a:r>
              <a:rPr lang="en-US" sz="2000" dirty="0" smtClean="0"/>
              <a:t>Some leakage between ordinary and dark matter (via the weak interaction)</a:t>
            </a:r>
          </a:p>
          <a:p>
            <a:pPr lvl="2"/>
            <a:r>
              <a:rPr lang="en-US" sz="2000" dirty="0" smtClean="0"/>
              <a:t>But that would imply that it should be possible to detect dark matter particles via the same processes.</a:t>
            </a:r>
          </a:p>
          <a:p>
            <a:pPr lvl="2"/>
            <a:r>
              <a:rPr lang="en-US" sz="2000" dirty="0" smtClean="0"/>
              <a:t>So far, searches haven’t turned up any.</a:t>
            </a:r>
          </a:p>
          <a:p>
            <a:pPr lvl="2"/>
            <a:r>
              <a:rPr lang="en-US" sz="2000" dirty="0" smtClean="0"/>
              <a:t>But there’s still room in allowed parameter space for some dark matter WIMPs.</a:t>
            </a:r>
          </a:p>
        </p:txBody>
      </p:sp>
    </p:spTree>
    <p:extLst>
      <p:ext uri="{BB962C8B-B14F-4D97-AF65-F5344CB8AC3E}">
        <p14:creationId xmlns:p14="http://schemas.microsoft.com/office/powerpoint/2010/main" val="428676348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2556"/>
          </a:xfrm>
        </p:spPr>
        <p:txBody>
          <a:bodyPr>
            <a:normAutofit/>
          </a:bodyPr>
          <a:lstStyle/>
          <a:p>
            <a:r>
              <a:rPr lang="en-US" sz="3600" dirty="0" smtClean="0">
                <a:solidFill>
                  <a:srgbClr val="C0504D"/>
                </a:solidFill>
              </a:rPr>
              <a:t>Main Arrows of Time</a:t>
            </a:r>
            <a:endParaRPr lang="en-US" sz="3600" dirty="0">
              <a:solidFill>
                <a:srgbClr val="C0504D"/>
              </a:solidFill>
            </a:endParaRPr>
          </a:p>
        </p:txBody>
      </p:sp>
      <p:sp>
        <p:nvSpPr>
          <p:cNvPr id="3" name="Content Placeholder 2"/>
          <p:cNvSpPr>
            <a:spLocks noGrp="1"/>
          </p:cNvSpPr>
          <p:nvPr>
            <p:ph idx="1"/>
          </p:nvPr>
        </p:nvSpPr>
        <p:spPr>
          <a:xfrm>
            <a:off x="0" y="832556"/>
            <a:ext cx="9144000" cy="4708525"/>
          </a:xfrm>
        </p:spPr>
        <p:txBody>
          <a:bodyPr>
            <a:noAutofit/>
          </a:bodyPr>
          <a:lstStyle/>
          <a:p>
            <a:pPr lvl="0"/>
            <a:r>
              <a:rPr lang="en-US" sz="2000" b="1" dirty="0" smtClean="0"/>
              <a:t>Psychology</a:t>
            </a:r>
            <a:r>
              <a:rPr lang="en-US" sz="2000" dirty="0"/>
              <a:t>: </a:t>
            </a:r>
            <a:r>
              <a:rPr lang="en-US" sz="2000" dirty="0" smtClean="0"/>
              <a:t>we </a:t>
            </a:r>
            <a:r>
              <a:rPr lang="en-US" sz="2000" dirty="0"/>
              <a:t>remember the past, but we calculate the future.</a:t>
            </a:r>
          </a:p>
          <a:p>
            <a:pPr lvl="0"/>
            <a:r>
              <a:rPr lang="en-US" sz="2000" b="1" dirty="0"/>
              <a:t>Entropy</a:t>
            </a:r>
            <a:r>
              <a:rPr lang="en-US" sz="2000" dirty="0"/>
              <a:t>: </a:t>
            </a:r>
            <a:r>
              <a:rPr lang="en-US" sz="2000" dirty="0" smtClean="0"/>
              <a:t>always increases</a:t>
            </a:r>
            <a:r>
              <a:rPr lang="en-US" sz="2000" dirty="0"/>
              <a:t> </a:t>
            </a:r>
            <a:r>
              <a:rPr lang="en-US" sz="2000" dirty="0" smtClean="0"/>
              <a:t>(2</a:t>
            </a:r>
            <a:r>
              <a:rPr lang="en-US" sz="2000" baseline="30000" dirty="0" smtClean="0"/>
              <a:t>nd</a:t>
            </a:r>
            <a:r>
              <a:rPr lang="en-US" sz="2000" dirty="0" smtClean="0"/>
              <a:t> Law)</a:t>
            </a:r>
            <a:endParaRPr lang="en-US" sz="2000" dirty="0"/>
          </a:p>
          <a:p>
            <a:pPr lvl="0"/>
            <a:r>
              <a:rPr lang="en-US" sz="2000" b="1" dirty="0"/>
              <a:t>Quantum measurement</a:t>
            </a:r>
            <a:r>
              <a:rPr lang="en-US" sz="2000" dirty="0"/>
              <a:t>: </a:t>
            </a:r>
            <a:r>
              <a:rPr lang="en-US" sz="2000" dirty="0" smtClean="0"/>
              <a:t>the </a:t>
            </a:r>
            <a:r>
              <a:rPr lang="en-US" sz="2000" dirty="0"/>
              <a:t>ambiguity in practice always concerns future states, not past ones.</a:t>
            </a:r>
          </a:p>
          <a:p>
            <a:pPr lvl="0"/>
            <a:r>
              <a:rPr lang="en-US" sz="2000" b="1" dirty="0"/>
              <a:t>Cosmology</a:t>
            </a:r>
            <a:r>
              <a:rPr lang="en-US" sz="2000" dirty="0"/>
              <a:t>: </a:t>
            </a:r>
            <a:r>
              <a:rPr lang="en-US" sz="2000" dirty="0" smtClean="0"/>
              <a:t>the </a:t>
            </a:r>
            <a:r>
              <a:rPr lang="en-US" sz="2000" dirty="0"/>
              <a:t>universe is expanding, maybe forever.</a:t>
            </a:r>
          </a:p>
          <a:p>
            <a:pPr lvl="0"/>
            <a:r>
              <a:rPr lang="en-US" sz="2000" b="1" dirty="0"/>
              <a:t>Black holes</a:t>
            </a:r>
            <a:r>
              <a:rPr lang="en-US" sz="2000" dirty="0"/>
              <a:t>: </a:t>
            </a:r>
            <a:r>
              <a:rPr lang="en-US" sz="2000" dirty="0" smtClean="0"/>
              <a:t>the </a:t>
            </a:r>
            <a:r>
              <a:rPr lang="en-US" sz="2000" dirty="0"/>
              <a:t>reversed object, a white hole, has never been found.</a:t>
            </a:r>
          </a:p>
          <a:p>
            <a:pPr lvl="0"/>
            <a:r>
              <a:rPr lang="en-US" sz="2000" b="1" dirty="0"/>
              <a:t>Radiation</a:t>
            </a:r>
            <a:r>
              <a:rPr lang="en-US" sz="2000" dirty="0"/>
              <a:t>: </a:t>
            </a:r>
            <a:r>
              <a:rPr lang="en-US" sz="2000" dirty="0" smtClean="0"/>
              <a:t>the </a:t>
            </a:r>
            <a:r>
              <a:rPr lang="en-US" sz="2000" dirty="0"/>
              <a:t>E-M radiation field is determined by the sources it comes from, not the places it's going to. </a:t>
            </a:r>
          </a:p>
          <a:p>
            <a:r>
              <a:rPr lang="en-US" sz="2000" b="1" dirty="0" smtClean="0"/>
              <a:t>The weak nuclear force </a:t>
            </a:r>
            <a:r>
              <a:rPr lang="en-US" sz="2000" dirty="0" smtClean="0"/>
              <a:t>is not reversible.</a:t>
            </a:r>
            <a:endParaRPr lang="en-US" sz="2000" dirty="0"/>
          </a:p>
        </p:txBody>
      </p:sp>
    </p:spTree>
    <p:extLst>
      <p:ext uri="{BB962C8B-B14F-4D97-AF65-F5344CB8AC3E}">
        <p14:creationId xmlns:p14="http://schemas.microsoft.com/office/powerpoint/2010/main" val="94760976"/>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2556"/>
          </a:xfrm>
        </p:spPr>
        <p:txBody>
          <a:bodyPr>
            <a:normAutofit/>
          </a:bodyPr>
          <a:lstStyle/>
          <a:p>
            <a:r>
              <a:rPr lang="en-US" sz="3600" dirty="0" smtClean="0">
                <a:solidFill>
                  <a:srgbClr val="C0504D"/>
                </a:solidFill>
              </a:rPr>
              <a:t>Main Arrows of Time</a:t>
            </a:r>
            <a:endParaRPr lang="en-US" sz="3600" dirty="0">
              <a:solidFill>
                <a:srgbClr val="C0504D"/>
              </a:solidFill>
            </a:endParaRPr>
          </a:p>
        </p:txBody>
      </p:sp>
      <p:sp>
        <p:nvSpPr>
          <p:cNvPr id="3" name="Content Placeholder 2"/>
          <p:cNvSpPr>
            <a:spLocks noGrp="1"/>
          </p:cNvSpPr>
          <p:nvPr>
            <p:ph idx="1"/>
          </p:nvPr>
        </p:nvSpPr>
        <p:spPr>
          <a:xfrm>
            <a:off x="0" y="832556"/>
            <a:ext cx="9144000" cy="4708525"/>
          </a:xfrm>
        </p:spPr>
        <p:txBody>
          <a:bodyPr>
            <a:noAutofit/>
          </a:bodyPr>
          <a:lstStyle/>
          <a:p>
            <a:pPr lvl="0"/>
            <a:r>
              <a:rPr lang="en-US" sz="2000" b="1" dirty="0" smtClean="0"/>
              <a:t>Psychology</a:t>
            </a:r>
            <a:r>
              <a:rPr lang="en-US" sz="2000" dirty="0"/>
              <a:t>: </a:t>
            </a:r>
            <a:r>
              <a:rPr lang="en-US" sz="2000" dirty="0" smtClean="0"/>
              <a:t>we </a:t>
            </a:r>
            <a:r>
              <a:rPr lang="en-US" sz="2000" dirty="0"/>
              <a:t>remember the past, but we calculate the future.</a:t>
            </a:r>
          </a:p>
          <a:p>
            <a:pPr lvl="0"/>
            <a:r>
              <a:rPr lang="en-US" sz="2000" b="1" dirty="0"/>
              <a:t>Entropy</a:t>
            </a:r>
            <a:r>
              <a:rPr lang="en-US" sz="2000" dirty="0"/>
              <a:t>: </a:t>
            </a:r>
            <a:r>
              <a:rPr lang="en-US" sz="2000" dirty="0" smtClean="0"/>
              <a:t>always increases</a:t>
            </a:r>
            <a:r>
              <a:rPr lang="en-US" sz="2000" dirty="0"/>
              <a:t> </a:t>
            </a:r>
            <a:r>
              <a:rPr lang="en-US" sz="2000" dirty="0" smtClean="0"/>
              <a:t>(2</a:t>
            </a:r>
            <a:r>
              <a:rPr lang="en-US" sz="2000" baseline="30000" dirty="0" smtClean="0"/>
              <a:t>nd</a:t>
            </a:r>
            <a:r>
              <a:rPr lang="en-US" sz="2000" dirty="0" smtClean="0"/>
              <a:t> Law)</a:t>
            </a:r>
            <a:endParaRPr lang="en-US" sz="2000" dirty="0"/>
          </a:p>
          <a:p>
            <a:pPr lvl="0"/>
            <a:r>
              <a:rPr lang="en-US" sz="2000" b="1" dirty="0"/>
              <a:t>Quantum measurement</a:t>
            </a:r>
            <a:r>
              <a:rPr lang="en-US" sz="2000" dirty="0"/>
              <a:t>: </a:t>
            </a:r>
            <a:r>
              <a:rPr lang="en-US" sz="2000" dirty="0" smtClean="0"/>
              <a:t>the </a:t>
            </a:r>
            <a:r>
              <a:rPr lang="en-US" sz="2000" dirty="0"/>
              <a:t>ambiguity in practice always concerns future states, not past ones.</a:t>
            </a:r>
          </a:p>
          <a:p>
            <a:pPr lvl="0"/>
            <a:r>
              <a:rPr lang="en-US" sz="2000" b="1" dirty="0" smtClean="0"/>
              <a:t>Black </a:t>
            </a:r>
            <a:r>
              <a:rPr lang="en-US" sz="2000" b="1" dirty="0"/>
              <a:t>holes</a:t>
            </a:r>
            <a:r>
              <a:rPr lang="en-US" sz="2000" dirty="0"/>
              <a:t>: </a:t>
            </a:r>
            <a:r>
              <a:rPr lang="en-US" sz="2000" dirty="0" smtClean="0"/>
              <a:t>the </a:t>
            </a:r>
            <a:r>
              <a:rPr lang="en-US" sz="2000" dirty="0"/>
              <a:t>reversed object, a white hole, has never been found.</a:t>
            </a:r>
          </a:p>
          <a:p>
            <a:pPr lvl="0"/>
            <a:r>
              <a:rPr lang="en-US" sz="2000" b="1" dirty="0"/>
              <a:t>Radiation</a:t>
            </a:r>
            <a:r>
              <a:rPr lang="en-US" sz="2000" dirty="0"/>
              <a:t>: </a:t>
            </a:r>
            <a:r>
              <a:rPr lang="en-US" sz="2000" dirty="0" smtClean="0"/>
              <a:t>the </a:t>
            </a:r>
            <a:r>
              <a:rPr lang="en-US" sz="2000" dirty="0"/>
              <a:t>E-M radiation field is determined by the sources it comes from, not the places it's going to. </a:t>
            </a:r>
          </a:p>
          <a:p>
            <a:pPr lvl="0"/>
            <a:r>
              <a:rPr lang="en-US" sz="2000" b="1" dirty="0" smtClean="0"/>
              <a:t>The weak nuclear force </a:t>
            </a:r>
            <a:r>
              <a:rPr lang="en-US" sz="2000" dirty="0" smtClean="0"/>
              <a:t>is not reversible</a:t>
            </a:r>
            <a:r>
              <a:rPr lang="en-US" sz="2000" dirty="0" smtClean="0"/>
              <a:t>.</a:t>
            </a:r>
            <a:r>
              <a:rPr lang="en-US" sz="2000" b="1" dirty="0"/>
              <a:t> </a:t>
            </a:r>
            <a:endParaRPr lang="en-US" sz="2000" b="1" dirty="0" smtClean="0"/>
          </a:p>
          <a:p>
            <a:pPr lvl="0"/>
            <a:endParaRPr lang="en-US" sz="2000" b="1" dirty="0" smtClean="0"/>
          </a:p>
          <a:p>
            <a:pPr marL="0" lvl="0" indent="0">
              <a:buNone/>
            </a:pPr>
            <a:r>
              <a:rPr lang="en-US" sz="2000" b="1" dirty="0" smtClean="0"/>
              <a:t>    </a:t>
            </a:r>
            <a:r>
              <a:rPr lang="en-US" sz="2400" b="1" dirty="0" smtClean="0">
                <a:solidFill>
                  <a:srgbClr val="FF0000"/>
                </a:solidFill>
              </a:rPr>
              <a:t>All of these arrows can be related to the cosmological arrow</a:t>
            </a:r>
          </a:p>
          <a:p>
            <a:pPr marL="0" lvl="0" indent="0">
              <a:buNone/>
            </a:pPr>
            <a:endParaRPr lang="en-US" sz="2400" b="1" dirty="0">
              <a:solidFill>
                <a:srgbClr val="FF0000"/>
              </a:solidFill>
            </a:endParaRPr>
          </a:p>
          <a:p>
            <a:pPr lvl="0"/>
            <a:r>
              <a:rPr lang="en-US" sz="2000" b="1" dirty="0" smtClean="0"/>
              <a:t>Cosmology</a:t>
            </a:r>
            <a:r>
              <a:rPr lang="en-US" sz="2000" dirty="0"/>
              <a:t>: the universe is expanding, maybe forever.</a:t>
            </a:r>
          </a:p>
          <a:p>
            <a:endParaRPr lang="en-US" sz="2000" dirty="0"/>
          </a:p>
        </p:txBody>
      </p:sp>
    </p:spTree>
    <p:extLst>
      <p:ext uri="{BB962C8B-B14F-4D97-AF65-F5344CB8AC3E}">
        <p14:creationId xmlns:p14="http://schemas.microsoft.com/office/powerpoint/2010/main" val="20068894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01889"/>
          </a:xfrm>
        </p:spPr>
        <p:txBody>
          <a:bodyPr>
            <a:normAutofit/>
          </a:bodyPr>
          <a:lstStyle/>
          <a:p>
            <a:r>
              <a:rPr lang="en-US" sz="4000" dirty="0" smtClean="0">
                <a:solidFill>
                  <a:srgbClr val="C0504D"/>
                </a:solidFill>
              </a:rPr>
              <a:t>New Topic: Infinities</a:t>
            </a:r>
            <a:endParaRPr lang="en-US" sz="4000" dirty="0">
              <a:solidFill>
                <a:srgbClr val="C0504D"/>
              </a:solidFill>
            </a:endParaRPr>
          </a:p>
        </p:txBody>
      </p:sp>
      <p:sp>
        <p:nvSpPr>
          <p:cNvPr id="3" name="Content Placeholder 2"/>
          <p:cNvSpPr>
            <a:spLocks noGrp="1"/>
          </p:cNvSpPr>
          <p:nvPr>
            <p:ph idx="1"/>
          </p:nvPr>
        </p:nvSpPr>
        <p:spPr>
          <a:xfrm>
            <a:off x="-1" y="1001889"/>
            <a:ext cx="9031111" cy="4926719"/>
          </a:xfrm>
        </p:spPr>
        <p:txBody>
          <a:bodyPr>
            <a:normAutofit/>
          </a:bodyPr>
          <a:lstStyle/>
          <a:p>
            <a:pPr marL="0" indent="0">
              <a:buNone/>
            </a:pPr>
            <a:r>
              <a:rPr lang="en-US" sz="2000" dirty="0" smtClean="0"/>
              <a:t>We’ve used the idea of infinity a lot. How do we make sense of it?</a:t>
            </a:r>
          </a:p>
          <a:p>
            <a:pPr marL="0" indent="0">
              <a:buNone/>
            </a:pPr>
            <a:r>
              <a:rPr lang="en-US" sz="2000" dirty="0" smtClean="0"/>
              <a:t>How can we compare infinities? Are there different </a:t>
            </a:r>
            <a:r>
              <a:rPr lang="en-US" sz="2000" dirty="0"/>
              <a:t>orders of </a:t>
            </a:r>
            <a:r>
              <a:rPr lang="en-US" sz="2000" dirty="0" smtClean="0"/>
              <a:t>infinity?</a:t>
            </a:r>
            <a:endParaRPr lang="en-US" sz="2000" dirty="0"/>
          </a:p>
          <a:p>
            <a:pPr marL="0" indent="0">
              <a:buNone/>
            </a:pPr>
            <a:r>
              <a:rPr lang="en-US" sz="2000" dirty="0"/>
              <a:t> </a:t>
            </a:r>
          </a:p>
          <a:p>
            <a:r>
              <a:rPr lang="en-US" sz="2000" dirty="0" smtClean="0"/>
              <a:t>What we mean by two numbers being the same:</a:t>
            </a:r>
          </a:p>
          <a:p>
            <a:pPr lvl="1"/>
            <a:r>
              <a:rPr lang="en-US" sz="2000" dirty="0" smtClean="0"/>
              <a:t>Sets </a:t>
            </a:r>
            <a:r>
              <a:rPr lang="en-US" sz="2000" dirty="0"/>
              <a:t>A and B are the same size </a:t>
            </a:r>
            <a:r>
              <a:rPr lang="en-US" sz="2000" dirty="0" err="1"/>
              <a:t>iff</a:t>
            </a:r>
            <a:r>
              <a:rPr lang="en-US" sz="2000" dirty="0"/>
              <a:t> there's a one-to-one map from A onto B. </a:t>
            </a:r>
            <a:r>
              <a:rPr lang="en-US" sz="2000" dirty="0" smtClean="0"/>
              <a:t/>
            </a:r>
            <a:br>
              <a:rPr lang="en-US" sz="2000" dirty="0" smtClean="0"/>
            </a:br>
            <a:r>
              <a:rPr lang="en-US" sz="2000" dirty="0" smtClean="0"/>
              <a:t>I.e</a:t>
            </a:r>
            <a:r>
              <a:rPr lang="en-US" sz="2000" dirty="0"/>
              <a:t>. if you can match up their elements one-to-one</a:t>
            </a:r>
            <a:r>
              <a:rPr lang="en-US" sz="2000" dirty="0" smtClean="0"/>
              <a:t>.</a:t>
            </a:r>
          </a:p>
          <a:p>
            <a:r>
              <a:rPr lang="en-US" sz="2000" dirty="0"/>
              <a:t>There are different orders of infinity.</a:t>
            </a:r>
          </a:p>
          <a:p>
            <a:pPr lvl="1"/>
            <a:r>
              <a:rPr lang="en-US" sz="2000" dirty="0"/>
              <a:t>i</a:t>
            </a:r>
            <a:r>
              <a:rPr lang="en-US" sz="2000" dirty="0" smtClean="0"/>
              <a:t>ntegers</a:t>
            </a:r>
            <a:r>
              <a:rPr lang="en-US" sz="2000" dirty="0"/>
              <a:t>, </a:t>
            </a:r>
            <a:r>
              <a:rPr lang="en-US" sz="2000" dirty="0" err="1"/>
              <a:t>r</a:t>
            </a:r>
            <a:r>
              <a:rPr lang="en-US" sz="2000" dirty="0" err="1" smtClean="0"/>
              <a:t>eals</a:t>
            </a:r>
            <a:r>
              <a:rPr lang="en-US" sz="2000" dirty="0"/>
              <a:t>, subsets of </a:t>
            </a:r>
            <a:r>
              <a:rPr lang="en-US" sz="2000" dirty="0" err="1"/>
              <a:t>reals</a:t>
            </a:r>
            <a:r>
              <a:rPr lang="en-US" sz="2000" dirty="0"/>
              <a:t>, …</a:t>
            </a:r>
            <a:r>
              <a:rPr lang="en-US" sz="2000" dirty="0" smtClean="0"/>
              <a:t>…</a:t>
            </a:r>
          </a:p>
          <a:p>
            <a:pPr lvl="1"/>
            <a:r>
              <a:rPr lang="en-US" sz="2000" dirty="0" smtClean="0"/>
              <a:t>It’s easy to show #(integers)=#(even integers), etc. </a:t>
            </a:r>
          </a:p>
          <a:p>
            <a:pPr lvl="1"/>
            <a:r>
              <a:rPr lang="en-US" sz="2000" dirty="0" smtClean="0"/>
              <a:t>Also #(integers)=#(</a:t>
            </a:r>
            <a:r>
              <a:rPr lang="en-US" sz="2000" dirty="0" err="1" smtClean="0"/>
              <a:t>rationals</a:t>
            </a:r>
            <a:r>
              <a:rPr lang="en-US" sz="2000" dirty="0" smtClean="0"/>
              <a:t>) &lt; #(</a:t>
            </a:r>
            <a:r>
              <a:rPr lang="en-US" sz="2000" dirty="0" err="1" smtClean="0"/>
              <a:t>reals</a:t>
            </a:r>
            <a:r>
              <a:rPr lang="en-US" sz="2000" dirty="0" smtClean="0"/>
              <a:t>)  etc.</a:t>
            </a:r>
            <a:endParaRPr lang="en-US" sz="2000" dirty="0"/>
          </a:p>
          <a:p>
            <a:pPr lvl="1"/>
            <a:r>
              <a:rPr lang="en-US" sz="2000" dirty="0" smtClean="0"/>
              <a:t>How far does that go?</a:t>
            </a:r>
            <a:endParaRPr lang="en-US" sz="2000" dirty="0"/>
          </a:p>
          <a:p>
            <a:r>
              <a:rPr lang="en-US" sz="2000" dirty="0" smtClean="0"/>
              <a:t>Even </a:t>
            </a:r>
            <a:r>
              <a:rPr lang="en-US" sz="2000" dirty="0"/>
              <a:t>for infinite sets, the set of all subsets has more elements than the set itself. Thus an infinite number of infinities exist</a:t>
            </a:r>
            <a:r>
              <a:rPr lang="en-US" sz="2000" dirty="0" smtClean="0"/>
              <a:t>.  See proof on next page.</a:t>
            </a:r>
            <a:endParaRPr lang="en-US" sz="2000" dirty="0"/>
          </a:p>
          <a:p>
            <a:endParaRPr lang="en-US" sz="2000" dirty="0"/>
          </a:p>
        </p:txBody>
      </p:sp>
    </p:spTree>
    <p:extLst>
      <p:ext uri="{BB962C8B-B14F-4D97-AF65-F5344CB8AC3E}">
        <p14:creationId xmlns:p14="http://schemas.microsoft.com/office/powerpoint/2010/main" val="362994325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31333"/>
          </a:xfrm>
        </p:spPr>
        <p:txBody>
          <a:bodyPr>
            <a:normAutofit/>
          </a:bodyPr>
          <a:lstStyle/>
          <a:p>
            <a:r>
              <a:rPr lang="en-US" sz="4000" dirty="0" smtClean="0">
                <a:solidFill>
                  <a:srgbClr val="C0504D"/>
                </a:solidFill>
              </a:rPr>
              <a:t>Infinite Number of Infinities</a:t>
            </a:r>
            <a:endParaRPr lang="en-US" sz="4000" dirty="0">
              <a:solidFill>
                <a:srgbClr val="C0504D"/>
              </a:solidFill>
            </a:endParaRPr>
          </a:p>
        </p:txBody>
      </p:sp>
      <p:pic>
        <p:nvPicPr>
          <p:cNvPr id="4" name="Content Placeholder 3"/>
          <p:cNvPicPr>
            <a:picLocks noGrp="1" noChangeAspect="1"/>
          </p:cNvPicPr>
          <p:nvPr>
            <p:ph idx="1"/>
          </p:nvPr>
        </p:nvPicPr>
        <p:blipFill>
          <a:blip r:embed="rId2"/>
          <a:srcRect t="1076" b="1076"/>
          <a:stretch>
            <a:fillRect/>
          </a:stretch>
        </p:blipFill>
        <p:spPr>
          <a:xfrm>
            <a:off x="856003" y="1684868"/>
            <a:ext cx="5583260" cy="3070578"/>
          </a:xfrm>
        </p:spPr>
      </p:pic>
      <p:sp>
        <p:nvSpPr>
          <p:cNvPr id="5" name="TextBox 4"/>
          <p:cNvSpPr txBox="1"/>
          <p:nvPr/>
        </p:nvSpPr>
        <p:spPr>
          <a:xfrm>
            <a:off x="965201" y="931333"/>
            <a:ext cx="5601062" cy="984885"/>
          </a:xfrm>
          <a:prstGeom prst="rect">
            <a:avLst/>
          </a:prstGeom>
          <a:noFill/>
        </p:spPr>
        <p:txBody>
          <a:bodyPr wrap="none" rtlCol="0">
            <a:spAutoFit/>
          </a:bodyPr>
          <a:lstStyle/>
          <a:p>
            <a:r>
              <a:rPr lang="en-US" sz="2000" dirty="0"/>
              <a:t>Let A be any set, let B={all subsets of A}. </a:t>
            </a:r>
            <a:r>
              <a:rPr lang="en-US" sz="2000" dirty="0" smtClean="0"/>
              <a:t/>
            </a:r>
            <a:br>
              <a:rPr lang="en-US" sz="2000" dirty="0" smtClean="0"/>
            </a:br>
            <a:r>
              <a:rPr lang="en-US" sz="2000" dirty="0" smtClean="0"/>
              <a:t>Let's </a:t>
            </a:r>
            <a:r>
              <a:rPr lang="en-US" sz="2000" dirty="0"/>
              <a:t>assume A and B have the same cardinality, i.e.:</a:t>
            </a:r>
          </a:p>
          <a:p>
            <a:endParaRPr lang="en-US" dirty="0"/>
          </a:p>
        </p:txBody>
      </p:sp>
      <p:sp>
        <p:nvSpPr>
          <p:cNvPr id="6" name="TextBox 5"/>
          <p:cNvSpPr txBox="1"/>
          <p:nvPr/>
        </p:nvSpPr>
        <p:spPr>
          <a:xfrm>
            <a:off x="0" y="4885342"/>
            <a:ext cx="9143999" cy="1631216"/>
          </a:xfrm>
          <a:prstGeom prst="rect">
            <a:avLst/>
          </a:prstGeom>
          <a:noFill/>
        </p:spPr>
        <p:txBody>
          <a:bodyPr wrap="square" rtlCol="0">
            <a:spAutoFit/>
          </a:bodyPr>
          <a:lstStyle/>
          <a:p>
            <a:r>
              <a:rPr lang="en-US" sz="2000" dirty="0"/>
              <a:t>So even for infinite sets, the set of all subsets has more elements than the set itself. Thus an infinite number of infinities exist</a:t>
            </a:r>
            <a:r>
              <a:rPr lang="en-US" sz="2000" dirty="0" smtClean="0"/>
              <a:t>.</a:t>
            </a:r>
          </a:p>
          <a:p>
            <a:endParaRPr lang="en-US" sz="2000" dirty="0"/>
          </a:p>
          <a:p>
            <a:r>
              <a:rPr lang="en-US" sz="2000" dirty="0" smtClean="0"/>
              <a:t>Have we missed any?</a:t>
            </a:r>
          </a:p>
          <a:p>
            <a:r>
              <a:rPr lang="en-US" sz="2000" dirty="0" smtClean="0"/>
              <a:t>Is </a:t>
            </a:r>
            <a:r>
              <a:rPr lang="en-US" sz="2000" dirty="0"/>
              <a:t>there any order of infinity in between that of the integers and that of the </a:t>
            </a:r>
            <a:r>
              <a:rPr lang="en-US" sz="2000" dirty="0" err="1"/>
              <a:t>reals</a:t>
            </a:r>
            <a:r>
              <a:rPr lang="en-US" sz="2000" dirty="0" smtClean="0"/>
              <a:t>?</a:t>
            </a:r>
            <a:endParaRPr lang="en-US" sz="2000" dirty="0"/>
          </a:p>
        </p:txBody>
      </p:sp>
    </p:spTree>
    <p:extLst>
      <p:ext uri="{BB962C8B-B14F-4D97-AF65-F5344CB8AC3E}">
        <p14:creationId xmlns:p14="http://schemas.microsoft.com/office/powerpoint/2010/main" val="382463266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4072"/>
            <a:ext cx="8229600" cy="1143000"/>
          </a:xfrm>
        </p:spPr>
        <p:txBody>
          <a:bodyPr>
            <a:normAutofit/>
          </a:bodyPr>
          <a:lstStyle/>
          <a:p>
            <a:r>
              <a:rPr lang="en-US" sz="3600" dirty="0" smtClean="0">
                <a:solidFill>
                  <a:schemeClr val="accent2"/>
                </a:solidFill>
              </a:rPr>
              <a:t>Psychological impressions of times arrow</a:t>
            </a:r>
            <a:endParaRPr lang="en-US" sz="3600" dirty="0">
              <a:solidFill>
                <a:schemeClr val="accent2"/>
              </a:solidFill>
            </a:endParaRPr>
          </a:p>
        </p:txBody>
      </p:sp>
      <p:sp>
        <p:nvSpPr>
          <p:cNvPr id="3" name="Content Placeholder 2"/>
          <p:cNvSpPr>
            <a:spLocks noGrp="1"/>
          </p:cNvSpPr>
          <p:nvPr>
            <p:ph idx="1"/>
          </p:nvPr>
        </p:nvSpPr>
        <p:spPr>
          <a:xfrm>
            <a:off x="457200" y="1474587"/>
            <a:ext cx="8229600" cy="4525963"/>
          </a:xfrm>
        </p:spPr>
        <p:txBody>
          <a:bodyPr>
            <a:normAutofit/>
          </a:bodyPr>
          <a:lstStyle/>
          <a:p>
            <a:r>
              <a:rPr lang="en-US" sz="2400" b="1" dirty="0" smtClean="0"/>
              <a:t>Intuitive</a:t>
            </a:r>
            <a:r>
              <a:rPr lang="en-US" sz="2400" dirty="0" smtClean="0"/>
              <a:t>: time moves forward</a:t>
            </a:r>
          </a:p>
          <a:p>
            <a:r>
              <a:rPr lang="en-US" sz="2400" b="1" dirty="0" smtClean="0"/>
              <a:t>Knowledge of past and future</a:t>
            </a:r>
            <a:r>
              <a:rPr lang="en-US" sz="2400" dirty="0" smtClean="0"/>
              <a:t>: we remember the past we guess the future</a:t>
            </a:r>
          </a:p>
          <a:p>
            <a:r>
              <a:rPr lang="en-US" sz="2400" b="1" dirty="0" smtClean="0"/>
              <a:t>Existence:</a:t>
            </a:r>
            <a:r>
              <a:rPr lang="en-US" sz="2400" dirty="0" smtClean="0"/>
              <a:t> things in the past are objective; things in the future do not yet exist.   How does relativity change this?</a:t>
            </a:r>
          </a:p>
          <a:p>
            <a:r>
              <a:rPr lang="en-US" sz="2400" b="1" dirty="0" smtClean="0"/>
              <a:t>Possibility</a:t>
            </a:r>
            <a:r>
              <a:rPr lang="en-US" sz="2400" dirty="0" smtClean="0"/>
              <a:t>: the past is unchangeable, one has a choice about the future (free will)</a:t>
            </a:r>
          </a:p>
          <a:p>
            <a:r>
              <a:rPr lang="en-US" sz="2400" b="1" dirty="0" smtClean="0"/>
              <a:t>Causation</a:t>
            </a:r>
            <a:r>
              <a:rPr lang="en-US" sz="2400" dirty="0" smtClean="0"/>
              <a:t>: the past conditions influence the future not the other way around.</a:t>
            </a:r>
          </a:p>
          <a:p>
            <a:r>
              <a:rPr lang="en-US" sz="2400" b="1" dirty="0" smtClean="0"/>
              <a:t>Concern</a:t>
            </a:r>
            <a:r>
              <a:rPr lang="en-US" sz="2400" dirty="0" smtClean="0"/>
              <a:t>:  Our death concerns us, not our birth.    </a:t>
            </a:r>
            <a:endParaRPr lang="en-US" sz="2400" dirty="0"/>
          </a:p>
        </p:txBody>
      </p:sp>
    </p:spTree>
    <p:extLst>
      <p:ext uri="{BB962C8B-B14F-4D97-AF65-F5344CB8AC3E}">
        <p14:creationId xmlns:p14="http://schemas.microsoft.com/office/powerpoint/2010/main" val="213042446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563562"/>
          </a:xfrm>
        </p:spPr>
        <p:txBody>
          <a:bodyPr>
            <a:noAutofit/>
          </a:bodyPr>
          <a:lstStyle/>
          <a:p>
            <a:r>
              <a:rPr lang="en-US" sz="3600" dirty="0" smtClean="0">
                <a:solidFill>
                  <a:schemeClr val="accent2"/>
                </a:solidFill>
              </a:rPr>
              <a:t>Space-time diagrams</a:t>
            </a:r>
            <a:endParaRPr lang="en-US" sz="3600" dirty="0">
              <a:solidFill>
                <a:schemeClr val="accent2"/>
              </a:solidFill>
            </a:endParaRPr>
          </a:p>
        </p:txBody>
      </p:sp>
      <p:cxnSp>
        <p:nvCxnSpPr>
          <p:cNvPr id="7" name="Straight Arrow Connector 6"/>
          <p:cNvCxnSpPr/>
          <p:nvPr/>
        </p:nvCxnSpPr>
        <p:spPr>
          <a:xfrm>
            <a:off x="609600" y="3505200"/>
            <a:ext cx="6858000" cy="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7391400" y="3200400"/>
            <a:ext cx="2057400" cy="369332"/>
          </a:xfrm>
          <a:prstGeom prst="rect">
            <a:avLst/>
          </a:prstGeom>
          <a:noFill/>
        </p:spPr>
        <p:txBody>
          <a:bodyPr wrap="square" rtlCol="0">
            <a:spAutoFit/>
          </a:bodyPr>
          <a:lstStyle/>
          <a:p>
            <a:r>
              <a:rPr lang="en-US" dirty="0" smtClean="0"/>
              <a:t>  space (present)</a:t>
            </a:r>
            <a:endParaRPr lang="en-US" dirty="0"/>
          </a:p>
        </p:txBody>
      </p:sp>
      <p:sp>
        <p:nvSpPr>
          <p:cNvPr id="12" name="TextBox 11"/>
          <p:cNvSpPr txBox="1"/>
          <p:nvPr/>
        </p:nvSpPr>
        <p:spPr>
          <a:xfrm>
            <a:off x="3657600" y="849868"/>
            <a:ext cx="2057400" cy="369332"/>
          </a:xfrm>
          <a:prstGeom prst="rect">
            <a:avLst/>
          </a:prstGeom>
          <a:noFill/>
        </p:spPr>
        <p:txBody>
          <a:bodyPr wrap="square" rtlCol="0">
            <a:spAutoFit/>
          </a:bodyPr>
          <a:lstStyle/>
          <a:p>
            <a:r>
              <a:rPr lang="en-US" dirty="0" smtClean="0"/>
              <a:t>Future (here)</a:t>
            </a:r>
            <a:endParaRPr lang="en-US" dirty="0"/>
          </a:p>
        </p:txBody>
      </p:sp>
      <p:cxnSp>
        <p:nvCxnSpPr>
          <p:cNvPr id="14" name="Straight Arrow Connector 13"/>
          <p:cNvCxnSpPr/>
          <p:nvPr/>
        </p:nvCxnSpPr>
        <p:spPr>
          <a:xfrm>
            <a:off x="4267200" y="1219200"/>
            <a:ext cx="0" cy="457200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4343400" y="1143000"/>
            <a:ext cx="1905000" cy="369332"/>
          </a:xfrm>
          <a:prstGeom prst="rect">
            <a:avLst/>
          </a:prstGeom>
          <a:noFill/>
        </p:spPr>
        <p:txBody>
          <a:bodyPr wrap="square" rtlCol="0">
            <a:spAutoFit/>
          </a:bodyPr>
          <a:lstStyle/>
          <a:p>
            <a:r>
              <a:rPr lang="en-US" dirty="0" smtClean="0"/>
              <a:t>time</a:t>
            </a:r>
            <a:endParaRPr lang="en-US" dirty="0"/>
          </a:p>
        </p:txBody>
      </p:sp>
      <p:sp>
        <p:nvSpPr>
          <p:cNvPr id="16" name="TextBox 15"/>
          <p:cNvSpPr txBox="1"/>
          <p:nvPr/>
        </p:nvSpPr>
        <p:spPr>
          <a:xfrm>
            <a:off x="3733800" y="5879068"/>
            <a:ext cx="1219200" cy="369332"/>
          </a:xfrm>
          <a:prstGeom prst="rect">
            <a:avLst/>
          </a:prstGeom>
          <a:noFill/>
        </p:spPr>
        <p:txBody>
          <a:bodyPr wrap="square" rtlCol="0">
            <a:spAutoFit/>
          </a:bodyPr>
          <a:lstStyle/>
          <a:p>
            <a:r>
              <a:rPr lang="en-US" dirty="0" smtClean="0"/>
              <a:t>Past (here)</a:t>
            </a:r>
            <a:endParaRPr lang="en-US" dirty="0"/>
          </a:p>
        </p:txBody>
      </p:sp>
      <p:sp>
        <p:nvSpPr>
          <p:cNvPr id="11" name="TextBox 10"/>
          <p:cNvSpPr txBox="1"/>
          <p:nvPr/>
        </p:nvSpPr>
        <p:spPr>
          <a:xfrm>
            <a:off x="5867400" y="1219200"/>
            <a:ext cx="1524000" cy="369332"/>
          </a:xfrm>
          <a:prstGeom prst="rect">
            <a:avLst/>
          </a:prstGeom>
          <a:noFill/>
        </p:spPr>
        <p:txBody>
          <a:bodyPr wrap="square" rtlCol="0">
            <a:spAutoFit/>
          </a:bodyPr>
          <a:lstStyle/>
          <a:p>
            <a:r>
              <a:rPr lang="en-US" dirty="0" smtClean="0"/>
              <a:t>Light cone</a:t>
            </a:r>
            <a:endParaRPr lang="en-US" dirty="0"/>
          </a:p>
        </p:txBody>
      </p:sp>
      <p:sp>
        <p:nvSpPr>
          <p:cNvPr id="21" name="TextBox 20"/>
          <p:cNvSpPr txBox="1"/>
          <p:nvPr/>
        </p:nvSpPr>
        <p:spPr>
          <a:xfrm>
            <a:off x="3505200" y="1828800"/>
            <a:ext cx="1524000" cy="646331"/>
          </a:xfrm>
          <a:prstGeom prst="rect">
            <a:avLst/>
          </a:prstGeom>
          <a:noFill/>
        </p:spPr>
        <p:txBody>
          <a:bodyPr wrap="square" rtlCol="0">
            <a:spAutoFit/>
          </a:bodyPr>
          <a:lstStyle/>
          <a:p>
            <a:r>
              <a:rPr lang="en-US" dirty="0" smtClean="0"/>
              <a:t>Can reach</a:t>
            </a:r>
          </a:p>
          <a:p>
            <a:r>
              <a:rPr lang="en-US" i="1" dirty="0" err="1" smtClean="0"/>
              <a:t>timelike</a:t>
            </a:r>
            <a:endParaRPr lang="en-US" i="1" dirty="0"/>
          </a:p>
        </p:txBody>
      </p:sp>
      <p:sp>
        <p:nvSpPr>
          <p:cNvPr id="22" name="TextBox 21"/>
          <p:cNvSpPr txBox="1"/>
          <p:nvPr/>
        </p:nvSpPr>
        <p:spPr>
          <a:xfrm>
            <a:off x="3657600" y="4953000"/>
            <a:ext cx="1295400" cy="369332"/>
          </a:xfrm>
          <a:prstGeom prst="rect">
            <a:avLst/>
          </a:prstGeom>
          <a:noFill/>
        </p:spPr>
        <p:txBody>
          <a:bodyPr wrap="square" rtlCol="0">
            <a:spAutoFit/>
          </a:bodyPr>
          <a:lstStyle/>
          <a:p>
            <a:r>
              <a:rPr lang="en-US" dirty="0" smtClean="0"/>
              <a:t>Can detect</a:t>
            </a:r>
            <a:endParaRPr lang="en-US" dirty="0"/>
          </a:p>
        </p:txBody>
      </p:sp>
      <p:sp>
        <p:nvSpPr>
          <p:cNvPr id="23" name="TextBox 22"/>
          <p:cNvSpPr txBox="1"/>
          <p:nvPr/>
        </p:nvSpPr>
        <p:spPr>
          <a:xfrm>
            <a:off x="914400" y="2362200"/>
            <a:ext cx="1600200" cy="923330"/>
          </a:xfrm>
          <a:prstGeom prst="rect">
            <a:avLst/>
          </a:prstGeom>
          <a:noFill/>
        </p:spPr>
        <p:txBody>
          <a:bodyPr wrap="square" rtlCol="0">
            <a:spAutoFit/>
          </a:bodyPr>
          <a:lstStyle/>
          <a:p>
            <a:r>
              <a:rPr lang="en-US" i="1" dirty="0" err="1" smtClean="0"/>
              <a:t>Spacelike</a:t>
            </a:r>
            <a:endParaRPr lang="en-US" i="1" dirty="0" smtClean="0"/>
          </a:p>
          <a:p>
            <a:endParaRPr lang="en-US" dirty="0"/>
          </a:p>
          <a:p>
            <a:r>
              <a:rPr lang="en-US" dirty="0" smtClean="0"/>
              <a:t>inaccessible</a:t>
            </a:r>
            <a:endParaRPr lang="en-US" dirty="0"/>
          </a:p>
        </p:txBody>
      </p:sp>
      <p:sp>
        <p:nvSpPr>
          <p:cNvPr id="26" name="Collate 25"/>
          <p:cNvSpPr/>
          <p:nvPr/>
        </p:nvSpPr>
        <p:spPr>
          <a:xfrm>
            <a:off x="2438400" y="1143000"/>
            <a:ext cx="3733800" cy="4724400"/>
          </a:xfrm>
          <a:prstGeom prst="flowChartCollate">
            <a:avLst/>
          </a:prstGeom>
          <a:solidFill>
            <a:srgbClr val="FFFF00">
              <a:alpha val="15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73280911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563562"/>
          </a:xfrm>
        </p:spPr>
        <p:txBody>
          <a:bodyPr>
            <a:noAutofit/>
          </a:bodyPr>
          <a:lstStyle/>
          <a:p>
            <a:r>
              <a:rPr lang="en-US" sz="3600" dirty="0" err="1" smtClean="0">
                <a:solidFill>
                  <a:schemeClr val="accent2"/>
                </a:solidFill>
              </a:rPr>
              <a:t>Spacetime</a:t>
            </a:r>
            <a:r>
              <a:rPr lang="en-US" sz="3600" dirty="0" smtClean="0">
                <a:solidFill>
                  <a:schemeClr val="accent2"/>
                </a:solidFill>
              </a:rPr>
              <a:t> from rocket</a:t>
            </a:r>
            <a:endParaRPr lang="en-US" sz="3600" dirty="0">
              <a:solidFill>
                <a:schemeClr val="accent2"/>
              </a:solidFill>
            </a:endParaRPr>
          </a:p>
        </p:txBody>
      </p:sp>
      <p:cxnSp>
        <p:nvCxnSpPr>
          <p:cNvPr id="7" name="Straight Arrow Connector 6"/>
          <p:cNvCxnSpPr/>
          <p:nvPr/>
        </p:nvCxnSpPr>
        <p:spPr>
          <a:xfrm flipV="1">
            <a:off x="685800" y="2895600"/>
            <a:ext cx="6858000" cy="129540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7467600" y="2667000"/>
            <a:ext cx="2057400" cy="369332"/>
          </a:xfrm>
          <a:prstGeom prst="rect">
            <a:avLst/>
          </a:prstGeom>
          <a:noFill/>
        </p:spPr>
        <p:txBody>
          <a:bodyPr wrap="square" rtlCol="0">
            <a:spAutoFit/>
          </a:bodyPr>
          <a:lstStyle/>
          <a:p>
            <a:r>
              <a:rPr lang="en-US" dirty="0" smtClean="0"/>
              <a:t>  space (present)</a:t>
            </a:r>
            <a:endParaRPr lang="en-US" dirty="0"/>
          </a:p>
        </p:txBody>
      </p:sp>
      <p:sp>
        <p:nvSpPr>
          <p:cNvPr id="12" name="TextBox 11"/>
          <p:cNvSpPr txBox="1"/>
          <p:nvPr/>
        </p:nvSpPr>
        <p:spPr>
          <a:xfrm>
            <a:off x="4495800" y="849868"/>
            <a:ext cx="2057400" cy="369332"/>
          </a:xfrm>
          <a:prstGeom prst="rect">
            <a:avLst/>
          </a:prstGeom>
          <a:noFill/>
        </p:spPr>
        <p:txBody>
          <a:bodyPr wrap="square" rtlCol="0">
            <a:spAutoFit/>
          </a:bodyPr>
          <a:lstStyle/>
          <a:p>
            <a:r>
              <a:rPr lang="en-US" dirty="0" smtClean="0"/>
              <a:t>Future (here)</a:t>
            </a:r>
            <a:endParaRPr lang="en-US" dirty="0"/>
          </a:p>
        </p:txBody>
      </p:sp>
      <p:cxnSp>
        <p:nvCxnSpPr>
          <p:cNvPr id="14" name="Straight Arrow Connector 13"/>
          <p:cNvCxnSpPr/>
          <p:nvPr/>
        </p:nvCxnSpPr>
        <p:spPr>
          <a:xfrm flipH="1">
            <a:off x="3505200" y="1143000"/>
            <a:ext cx="1676400" cy="457200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4343400" y="1143000"/>
            <a:ext cx="1905000" cy="369332"/>
          </a:xfrm>
          <a:prstGeom prst="rect">
            <a:avLst/>
          </a:prstGeom>
          <a:noFill/>
        </p:spPr>
        <p:txBody>
          <a:bodyPr wrap="square" rtlCol="0">
            <a:spAutoFit/>
          </a:bodyPr>
          <a:lstStyle/>
          <a:p>
            <a:r>
              <a:rPr lang="en-US" dirty="0" smtClean="0"/>
              <a:t>time</a:t>
            </a:r>
            <a:endParaRPr lang="en-US" dirty="0"/>
          </a:p>
        </p:txBody>
      </p:sp>
      <p:sp>
        <p:nvSpPr>
          <p:cNvPr id="16" name="TextBox 15"/>
          <p:cNvSpPr txBox="1"/>
          <p:nvPr/>
        </p:nvSpPr>
        <p:spPr>
          <a:xfrm>
            <a:off x="2819400" y="5879068"/>
            <a:ext cx="1219200" cy="369332"/>
          </a:xfrm>
          <a:prstGeom prst="rect">
            <a:avLst/>
          </a:prstGeom>
          <a:noFill/>
        </p:spPr>
        <p:txBody>
          <a:bodyPr wrap="square" rtlCol="0">
            <a:spAutoFit/>
          </a:bodyPr>
          <a:lstStyle/>
          <a:p>
            <a:r>
              <a:rPr lang="en-US" dirty="0" smtClean="0"/>
              <a:t>Past (here)</a:t>
            </a:r>
            <a:endParaRPr lang="en-US" dirty="0"/>
          </a:p>
        </p:txBody>
      </p:sp>
      <p:sp>
        <p:nvSpPr>
          <p:cNvPr id="11" name="TextBox 10"/>
          <p:cNvSpPr txBox="1"/>
          <p:nvPr/>
        </p:nvSpPr>
        <p:spPr>
          <a:xfrm>
            <a:off x="5867400" y="1219200"/>
            <a:ext cx="1524000" cy="369332"/>
          </a:xfrm>
          <a:prstGeom prst="rect">
            <a:avLst/>
          </a:prstGeom>
          <a:noFill/>
        </p:spPr>
        <p:txBody>
          <a:bodyPr wrap="square" rtlCol="0">
            <a:spAutoFit/>
          </a:bodyPr>
          <a:lstStyle/>
          <a:p>
            <a:r>
              <a:rPr lang="en-US" dirty="0" smtClean="0"/>
              <a:t>Light cone</a:t>
            </a:r>
            <a:endParaRPr lang="en-US" dirty="0"/>
          </a:p>
        </p:txBody>
      </p:sp>
      <p:sp>
        <p:nvSpPr>
          <p:cNvPr id="21" name="TextBox 20"/>
          <p:cNvSpPr txBox="1"/>
          <p:nvPr/>
        </p:nvSpPr>
        <p:spPr>
          <a:xfrm>
            <a:off x="3505200" y="1828800"/>
            <a:ext cx="1524000" cy="646331"/>
          </a:xfrm>
          <a:prstGeom prst="rect">
            <a:avLst/>
          </a:prstGeom>
          <a:noFill/>
        </p:spPr>
        <p:txBody>
          <a:bodyPr wrap="square" rtlCol="0">
            <a:spAutoFit/>
          </a:bodyPr>
          <a:lstStyle/>
          <a:p>
            <a:r>
              <a:rPr lang="en-US" dirty="0" smtClean="0"/>
              <a:t>Can reach</a:t>
            </a:r>
          </a:p>
          <a:p>
            <a:r>
              <a:rPr lang="en-US" i="1" dirty="0" err="1" smtClean="0"/>
              <a:t>timelike</a:t>
            </a:r>
            <a:endParaRPr lang="en-US" i="1" dirty="0"/>
          </a:p>
        </p:txBody>
      </p:sp>
      <p:sp>
        <p:nvSpPr>
          <p:cNvPr id="22" name="TextBox 21"/>
          <p:cNvSpPr txBox="1"/>
          <p:nvPr/>
        </p:nvSpPr>
        <p:spPr>
          <a:xfrm>
            <a:off x="3657600" y="4953000"/>
            <a:ext cx="1295400" cy="369332"/>
          </a:xfrm>
          <a:prstGeom prst="rect">
            <a:avLst/>
          </a:prstGeom>
          <a:noFill/>
        </p:spPr>
        <p:txBody>
          <a:bodyPr wrap="square" rtlCol="0">
            <a:spAutoFit/>
          </a:bodyPr>
          <a:lstStyle/>
          <a:p>
            <a:r>
              <a:rPr lang="en-US" dirty="0" smtClean="0"/>
              <a:t>Can detect</a:t>
            </a:r>
            <a:endParaRPr lang="en-US" dirty="0"/>
          </a:p>
        </p:txBody>
      </p:sp>
      <p:sp>
        <p:nvSpPr>
          <p:cNvPr id="23" name="TextBox 22"/>
          <p:cNvSpPr txBox="1"/>
          <p:nvPr/>
        </p:nvSpPr>
        <p:spPr>
          <a:xfrm>
            <a:off x="914400" y="2362200"/>
            <a:ext cx="1600200" cy="923330"/>
          </a:xfrm>
          <a:prstGeom prst="rect">
            <a:avLst/>
          </a:prstGeom>
          <a:noFill/>
        </p:spPr>
        <p:txBody>
          <a:bodyPr wrap="square" rtlCol="0">
            <a:spAutoFit/>
          </a:bodyPr>
          <a:lstStyle/>
          <a:p>
            <a:r>
              <a:rPr lang="en-US" i="1" dirty="0" err="1" smtClean="0"/>
              <a:t>Spacelike</a:t>
            </a:r>
            <a:endParaRPr lang="en-US" i="1" dirty="0" smtClean="0"/>
          </a:p>
          <a:p>
            <a:endParaRPr lang="en-US" dirty="0"/>
          </a:p>
          <a:p>
            <a:r>
              <a:rPr lang="en-US" dirty="0" smtClean="0"/>
              <a:t>inaccessible</a:t>
            </a:r>
            <a:endParaRPr lang="en-US" dirty="0"/>
          </a:p>
        </p:txBody>
      </p:sp>
      <p:sp>
        <p:nvSpPr>
          <p:cNvPr id="26" name="Collate 25"/>
          <p:cNvSpPr/>
          <p:nvPr/>
        </p:nvSpPr>
        <p:spPr>
          <a:xfrm>
            <a:off x="2438400" y="1143000"/>
            <a:ext cx="3733800" cy="4724400"/>
          </a:xfrm>
          <a:prstGeom prst="flowChartCollate">
            <a:avLst/>
          </a:prstGeom>
          <a:solidFill>
            <a:srgbClr val="FFFF00">
              <a:alpha val="15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56158641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563562"/>
          </a:xfrm>
        </p:spPr>
        <p:txBody>
          <a:bodyPr>
            <a:noAutofit/>
          </a:bodyPr>
          <a:lstStyle/>
          <a:p>
            <a:r>
              <a:rPr lang="en-US" sz="3600" dirty="0" smtClean="0">
                <a:solidFill>
                  <a:schemeClr val="accent2"/>
                </a:solidFill>
              </a:rPr>
              <a:t>Space-time diagrams</a:t>
            </a:r>
            <a:endParaRPr lang="en-US" sz="3600" dirty="0">
              <a:solidFill>
                <a:schemeClr val="accent2"/>
              </a:solidFill>
            </a:endParaRPr>
          </a:p>
        </p:txBody>
      </p:sp>
      <p:cxnSp>
        <p:nvCxnSpPr>
          <p:cNvPr id="7" name="Straight Arrow Connector 6"/>
          <p:cNvCxnSpPr/>
          <p:nvPr/>
        </p:nvCxnSpPr>
        <p:spPr>
          <a:xfrm>
            <a:off x="609600" y="3505200"/>
            <a:ext cx="6858000" cy="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7391400" y="3200400"/>
            <a:ext cx="2057400" cy="369332"/>
          </a:xfrm>
          <a:prstGeom prst="rect">
            <a:avLst/>
          </a:prstGeom>
          <a:noFill/>
        </p:spPr>
        <p:txBody>
          <a:bodyPr wrap="square" rtlCol="0">
            <a:spAutoFit/>
          </a:bodyPr>
          <a:lstStyle/>
          <a:p>
            <a:r>
              <a:rPr lang="en-US" dirty="0" smtClean="0"/>
              <a:t>  space (present)</a:t>
            </a:r>
            <a:endParaRPr lang="en-US" dirty="0"/>
          </a:p>
        </p:txBody>
      </p:sp>
      <p:sp>
        <p:nvSpPr>
          <p:cNvPr id="12" name="TextBox 11"/>
          <p:cNvSpPr txBox="1"/>
          <p:nvPr/>
        </p:nvSpPr>
        <p:spPr>
          <a:xfrm>
            <a:off x="3657600" y="849868"/>
            <a:ext cx="2057400" cy="369332"/>
          </a:xfrm>
          <a:prstGeom prst="rect">
            <a:avLst/>
          </a:prstGeom>
          <a:noFill/>
        </p:spPr>
        <p:txBody>
          <a:bodyPr wrap="square" rtlCol="0">
            <a:spAutoFit/>
          </a:bodyPr>
          <a:lstStyle/>
          <a:p>
            <a:r>
              <a:rPr lang="en-US" dirty="0" smtClean="0"/>
              <a:t>Future (here)</a:t>
            </a:r>
            <a:endParaRPr lang="en-US" dirty="0"/>
          </a:p>
        </p:txBody>
      </p:sp>
      <p:cxnSp>
        <p:nvCxnSpPr>
          <p:cNvPr id="14" name="Straight Arrow Connector 13"/>
          <p:cNvCxnSpPr/>
          <p:nvPr/>
        </p:nvCxnSpPr>
        <p:spPr>
          <a:xfrm>
            <a:off x="4267200" y="1219200"/>
            <a:ext cx="0" cy="457200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4343400" y="1143000"/>
            <a:ext cx="1905000" cy="369332"/>
          </a:xfrm>
          <a:prstGeom prst="rect">
            <a:avLst/>
          </a:prstGeom>
          <a:noFill/>
        </p:spPr>
        <p:txBody>
          <a:bodyPr wrap="square" rtlCol="0">
            <a:spAutoFit/>
          </a:bodyPr>
          <a:lstStyle/>
          <a:p>
            <a:r>
              <a:rPr lang="en-US" dirty="0" smtClean="0"/>
              <a:t>time</a:t>
            </a:r>
            <a:endParaRPr lang="en-US" dirty="0"/>
          </a:p>
        </p:txBody>
      </p:sp>
      <p:sp>
        <p:nvSpPr>
          <p:cNvPr id="16" name="TextBox 15"/>
          <p:cNvSpPr txBox="1"/>
          <p:nvPr/>
        </p:nvSpPr>
        <p:spPr>
          <a:xfrm>
            <a:off x="3733800" y="5879068"/>
            <a:ext cx="1219200" cy="369332"/>
          </a:xfrm>
          <a:prstGeom prst="rect">
            <a:avLst/>
          </a:prstGeom>
          <a:noFill/>
        </p:spPr>
        <p:txBody>
          <a:bodyPr wrap="square" rtlCol="0">
            <a:spAutoFit/>
          </a:bodyPr>
          <a:lstStyle/>
          <a:p>
            <a:r>
              <a:rPr lang="en-US" dirty="0" smtClean="0"/>
              <a:t>Past (here)</a:t>
            </a:r>
            <a:endParaRPr lang="en-US" dirty="0"/>
          </a:p>
        </p:txBody>
      </p:sp>
      <p:sp>
        <p:nvSpPr>
          <p:cNvPr id="11" name="TextBox 10"/>
          <p:cNvSpPr txBox="1"/>
          <p:nvPr/>
        </p:nvSpPr>
        <p:spPr>
          <a:xfrm>
            <a:off x="5867400" y="1219200"/>
            <a:ext cx="1524000" cy="369332"/>
          </a:xfrm>
          <a:prstGeom prst="rect">
            <a:avLst/>
          </a:prstGeom>
          <a:noFill/>
        </p:spPr>
        <p:txBody>
          <a:bodyPr wrap="square" rtlCol="0">
            <a:spAutoFit/>
          </a:bodyPr>
          <a:lstStyle/>
          <a:p>
            <a:r>
              <a:rPr lang="en-US" dirty="0" smtClean="0"/>
              <a:t>Light cone</a:t>
            </a:r>
            <a:endParaRPr lang="en-US" dirty="0"/>
          </a:p>
        </p:txBody>
      </p:sp>
      <p:sp>
        <p:nvSpPr>
          <p:cNvPr id="21" name="TextBox 20"/>
          <p:cNvSpPr txBox="1"/>
          <p:nvPr/>
        </p:nvSpPr>
        <p:spPr>
          <a:xfrm>
            <a:off x="3505200" y="1828800"/>
            <a:ext cx="1524000" cy="646331"/>
          </a:xfrm>
          <a:prstGeom prst="rect">
            <a:avLst/>
          </a:prstGeom>
          <a:noFill/>
        </p:spPr>
        <p:txBody>
          <a:bodyPr wrap="square" rtlCol="0">
            <a:spAutoFit/>
          </a:bodyPr>
          <a:lstStyle/>
          <a:p>
            <a:r>
              <a:rPr lang="en-US" dirty="0" smtClean="0"/>
              <a:t>Can reach</a:t>
            </a:r>
          </a:p>
          <a:p>
            <a:r>
              <a:rPr lang="en-US" i="1" dirty="0" err="1" smtClean="0"/>
              <a:t>timelike</a:t>
            </a:r>
            <a:endParaRPr lang="en-US" i="1" dirty="0"/>
          </a:p>
        </p:txBody>
      </p:sp>
      <p:sp>
        <p:nvSpPr>
          <p:cNvPr id="22" name="TextBox 21"/>
          <p:cNvSpPr txBox="1"/>
          <p:nvPr/>
        </p:nvSpPr>
        <p:spPr>
          <a:xfrm>
            <a:off x="3657600" y="4953000"/>
            <a:ext cx="1295400" cy="369332"/>
          </a:xfrm>
          <a:prstGeom prst="rect">
            <a:avLst/>
          </a:prstGeom>
          <a:noFill/>
        </p:spPr>
        <p:txBody>
          <a:bodyPr wrap="square" rtlCol="0">
            <a:spAutoFit/>
          </a:bodyPr>
          <a:lstStyle/>
          <a:p>
            <a:r>
              <a:rPr lang="en-US" dirty="0" smtClean="0"/>
              <a:t>Can detect</a:t>
            </a:r>
            <a:endParaRPr lang="en-US" dirty="0"/>
          </a:p>
        </p:txBody>
      </p:sp>
      <p:sp>
        <p:nvSpPr>
          <p:cNvPr id="23" name="TextBox 22"/>
          <p:cNvSpPr txBox="1"/>
          <p:nvPr/>
        </p:nvSpPr>
        <p:spPr>
          <a:xfrm>
            <a:off x="914400" y="2362200"/>
            <a:ext cx="1600200" cy="923330"/>
          </a:xfrm>
          <a:prstGeom prst="rect">
            <a:avLst/>
          </a:prstGeom>
          <a:noFill/>
        </p:spPr>
        <p:txBody>
          <a:bodyPr wrap="square" rtlCol="0">
            <a:spAutoFit/>
          </a:bodyPr>
          <a:lstStyle/>
          <a:p>
            <a:r>
              <a:rPr lang="en-US" i="1" dirty="0" err="1" smtClean="0"/>
              <a:t>Spacelike</a:t>
            </a:r>
            <a:endParaRPr lang="en-US" i="1" dirty="0" smtClean="0"/>
          </a:p>
          <a:p>
            <a:endParaRPr lang="en-US" dirty="0"/>
          </a:p>
          <a:p>
            <a:r>
              <a:rPr lang="en-US" dirty="0" smtClean="0"/>
              <a:t>inaccessible</a:t>
            </a:r>
            <a:endParaRPr lang="en-US" dirty="0"/>
          </a:p>
        </p:txBody>
      </p:sp>
      <p:sp>
        <p:nvSpPr>
          <p:cNvPr id="26" name="Collate 25"/>
          <p:cNvSpPr/>
          <p:nvPr/>
        </p:nvSpPr>
        <p:spPr>
          <a:xfrm>
            <a:off x="2438400" y="1143000"/>
            <a:ext cx="3733800" cy="4724400"/>
          </a:xfrm>
          <a:prstGeom prst="flowChartCollate">
            <a:avLst/>
          </a:prstGeom>
          <a:solidFill>
            <a:srgbClr val="FFFF00">
              <a:alpha val="15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9" name="Freeform 8"/>
          <p:cNvSpPr/>
          <p:nvPr/>
        </p:nvSpPr>
        <p:spPr>
          <a:xfrm>
            <a:off x="3473886" y="1016000"/>
            <a:ext cx="1633368" cy="4844143"/>
          </a:xfrm>
          <a:custGeom>
            <a:avLst/>
            <a:gdLst>
              <a:gd name="connsiteX0" fmla="*/ 9543 w 1633368"/>
              <a:gd name="connsiteY0" fmla="*/ 4844143 h 4844143"/>
              <a:gd name="connsiteX1" fmla="*/ 9543 w 1633368"/>
              <a:gd name="connsiteY1" fmla="*/ 4535714 h 4844143"/>
              <a:gd name="connsiteX2" fmla="*/ 54900 w 1633368"/>
              <a:gd name="connsiteY2" fmla="*/ 4454071 h 4844143"/>
              <a:gd name="connsiteX3" fmla="*/ 109328 w 1633368"/>
              <a:gd name="connsiteY3" fmla="*/ 4399643 h 4844143"/>
              <a:gd name="connsiteX4" fmla="*/ 145614 w 1633368"/>
              <a:gd name="connsiteY4" fmla="*/ 4336143 h 4844143"/>
              <a:gd name="connsiteX5" fmla="*/ 154685 w 1633368"/>
              <a:gd name="connsiteY5" fmla="*/ 4308929 h 4844143"/>
              <a:gd name="connsiteX6" fmla="*/ 190971 w 1633368"/>
              <a:gd name="connsiteY6" fmla="*/ 4254500 h 4844143"/>
              <a:gd name="connsiteX7" fmla="*/ 209114 w 1633368"/>
              <a:gd name="connsiteY7" fmla="*/ 4227286 h 4844143"/>
              <a:gd name="connsiteX8" fmla="*/ 227257 w 1633368"/>
              <a:gd name="connsiteY8" fmla="*/ 4200071 h 4844143"/>
              <a:gd name="connsiteX9" fmla="*/ 254471 w 1633368"/>
              <a:gd name="connsiteY9" fmla="*/ 4172857 h 4844143"/>
              <a:gd name="connsiteX10" fmla="*/ 281685 w 1633368"/>
              <a:gd name="connsiteY10" fmla="*/ 4118429 h 4844143"/>
              <a:gd name="connsiteX11" fmla="*/ 336114 w 1633368"/>
              <a:gd name="connsiteY11" fmla="*/ 4082143 h 4844143"/>
              <a:gd name="connsiteX12" fmla="*/ 363328 w 1633368"/>
              <a:gd name="connsiteY12" fmla="*/ 4064000 h 4844143"/>
              <a:gd name="connsiteX13" fmla="*/ 390543 w 1633368"/>
              <a:gd name="connsiteY13" fmla="*/ 4036786 h 4844143"/>
              <a:gd name="connsiteX14" fmla="*/ 444971 w 1633368"/>
              <a:gd name="connsiteY14" fmla="*/ 3964214 h 4844143"/>
              <a:gd name="connsiteX15" fmla="*/ 472185 w 1633368"/>
              <a:gd name="connsiteY15" fmla="*/ 3937000 h 4844143"/>
              <a:gd name="connsiteX16" fmla="*/ 535685 w 1633368"/>
              <a:gd name="connsiteY16" fmla="*/ 3828143 h 4844143"/>
              <a:gd name="connsiteX17" fmla="*/ 571971 w 1633368"/>
              <a:gd name="connsiteY17" fmla="*/ 3773714 h 4844143"/>
              <a:gd name="connsiteX18" fmla="*/ 599185 w 1633368"/>
              <a:gd name="connsiteY18" fmla="*/ 3683000 h 4844143"/>
              <a:gd name="connsiteX19" fmla="*/ 626400 w 1633368"/>
              <a:gd name="connsiteY19" fmla="*/ 3492500 h 4844143"/>
              <a:gd name="connsiteX20" fmla="*/ 644543 w 1633368"/>
              <a:gd name="connsiteY20" fmla="*/ 3392714 h 4844143"/>
              <a:gd name="connsiteX21" fmla="*/ 680828 w 1633368"/>
              <a:gd name="connsiteY21" fmla="*/ 3320143 h 4844143"/>
              <a:gd name="connsiteX22" fmla="*/ 689900 w 1633368"/>
              <a:gd name="connsiteY22" fmla="*/ 3283857 h 4844143"/>
              <a:gd name="connsiteX23" fmla="*/ 726185 w 1633368"/>
              <a:gd name="connsiteY23" fmla="*/ 3229429 h 4844143"/>
              <a:gd name="connsiteX24" fmla="*/ 744328 w 1633368"/>
              <a:gd name="connsiteY24" fmla="*/ 3202214 h 4844143"/>
              <a:gd name="connsiteX25" fmla="*/ 780614 w 1633368"/>
              <a:gd name="connsiteY25" fmla="*/ 3138714 h 4844143"/>
              <a:gd name="connsiteX26" fmla="*/ 816900 w 1633368"/>
              <a:gd name="connsiteY26" fmla="*/ 3084286 h 4844143"/>
              <a:gd name="connsiteX27" fmla="*/ 835043 w 1633368"/>
              <a:gd name="connsiteY27" fmla="*/ 3011714 h 4844143"/>
              <a:gd name="connsiteX28" fmla="*/ 853185 w 1633368"/>
              <a:gd name="connsiteY28" fmla="*/ 2957286 h 4844143"/>
              <a:gd name="connsiteX29" fmla="*/ 871328 w 1633368"/>
              <a:gd name="connsiteY29" fmla="*/ 2712357 h 4844143"/>
              <a:gd name="connsiteX30" fmla="*/ 880400 w 1633368"/>
              <a:gd name="connsiteY30" fmla="*/ 2648857 h 4844143"/>
              <a:gd name="connsiteX31" fmla="*/ 889471 w 1633368"/>
              <a:gd name="connsiteY31" fmla="*/ 2549071 h 4844143"/>
              <a:gd name="connsiteX32" fmla="*/ 889471 w 1633368"/>
              <a:gd name="connsiteY32" fmla="*/ 2068286 h 4844143"/>
              <a:gd name="connsiteX33" fmla="*/ 907614 w 1633368"/>
              <a:gd name="connsiteY33" fmla="*/ 1995714 h 4844143"/>
              <a:gd name="connsiteX34" fmla="*/ 916685 w 1633368"/>
              <a:gd name="connsiteY34" fmla="*/ 1968500 h 4844143"/>
              <a:gd name="connsiteX35" fmla="*/ 962043 w 1633368"/>
              <a:gd name="connsiteY35" fmla="*/ 1914071 h 4844143"/>
              <a:gd name="connsiteX36" fmla="*/ 998328 w 1633368"/>
              <a:gd name="connsiteY36" fmla="*/ 1841500 h 4844143"/>
              <a:gd name="connsiteX37" fmla="*/ 1034614 w 1633368"/>
              <a:gd name="connsiteY37" fmla="*/ 1814286 h 4844143"/>
              <a:gd name="connsiteX38" fmla="*/ 1070900 w 1633368"/>
              <a:gd name="connsiteY38" fmla="*/ 1750786 h 4844143"/>
              <a:gd name="connsiteX39" fmla="*/ 1116257 w 1633368"/>
              <a:gd name="connsiteY39" fmla="*/ 1687286 h 4844143"/>
              <a:gd name="connsiteX40" fmla="*/ 1152543 w 1633368"/>
              <a:gd name="connsiteY40" fmla="*/ 1614714 h 4844143"/>
              <a:gd name="connsiteX41" fmla="*/ 1170685 w 1633368"/>
              <a:gd name="connsiteY41" fmla="*/ 1578429 h 4844143"/>
              <a:gd name="connsiteX42" fmla="*/ 1197900 w 1633368"/>
              <a:gd name="connsiteY42" fmla="*/ 1542143 h 4844143"/>
              <a:gd name="connsiteX43" fmla="*/ 1216043 w 1633368"/>
              <a:gd name="connsiteY43" fmla="*/ 1487714 h 4844143"/>
              <a:gd name="connsiteX44" fmla="*/ 1234185 w 1633368"/>
              <a:gd name="connsiteY44" fmla="*/ 1451429 h 4844143"/>
              <a:gd name="connsiteX45" fmla="*/ 1270471 w 1633368"/>
              <a:gd name="connsiteY45" fmla="*/ 1333500 h 4844143"/>
              <a:gd name="connsiteX46" fmla="*/ 1297685 w 1633368"/>
              <a:gd name="connsiteY46" fmla="*/ 1279071 h 4844143"/>
              <a:gd name="connsiteX47" fmla="*/ 1315828 w 1633368"/>
              <a:gd name="connsiteY47" fmla="*/ 1170214 h 4844143"/>
              <a:gd name="connsiteX48" fmla="*/ 1333971 w 1633368"/>
              <a:gd name="connsiteY48" fmla="*/ 1115786 h 4844143"/>
              <a:gd name="connsiteX49" fmla="*/ 1343043 w 1633368"/>
              <a:gd name="connsiteY49" fmla="*/ 1088571 h 4844143"/>
              <a:gd name="connsiteX50" fmla="*/ 1361185 w 1633368"/>
              <a:gd name="connsiteY50" fmla="*/ 1043214 h 4844143"/>
              <a:gd name="connsiteX51" fmla="*/ 1379328 w 1633368"/>
              <a:gd name="connsiteY51" fmla="*/ 970643 h 4844143"/>
              <a:gd name="connsiteX52" fmla="*/ 1397471 w 1633368"/>
              <a:gd name="connsiteY52" fmla="*/ 934357 h 4844143"/>
              <a:gd name="connsiteX53" fmla="*/ 1406543 w 1633368"/>
              <a:gd name="connsiteY53" fmla="*/ 898071 h 4844143"/>
              <a:gd name="connsiteX54" fmla="*/ 1424685 w 1633368"/>
              <a:gd name="connsiteY54" fmla="*/ 807357 h 4844143"/>
              <a:gd name="connsiteX55" fmla="*/ 1433757 w 1633368"/>
              <a:gd name="connsiteY55" fmla="*/ 771071 h 4844143"/>
              <a:gd name="connsiteX56" fmla="*/ 1451900 w 1633368"/>
              <a:gd name="connsiteY56" fmla="*/ 716643 h 4844143"/>
              <a:gd name="connsiteX57" fmla="*/ 1460971 w 1633368"/>
              <a:gd name="connsiteY57" fmla="*/ 680357 h 4844143"/>
              <a:gd name="connsiteX58" fmla="*/ 1488185 w 1633368"/>
              <a:gd name="connsiteY58" fmla="*/ 635000 h 4844143"/>
              <a:gd name="connsiteX59" fmla="*/ 1515400 w 1633368"/>
              <a:gd name="connsiteY59" fmla="*/ 580571 h 4844143"/>
              <a:gd name="connsiteX60" fmla="*/ 1533543 w 1633368"/>
              <a:gd name="connsiteY60" fmla="*/ 517071 h 4844143"/>
              <a:gd name="connsiteX61" fmla="*/ 1560757 w 1633368"/>
              <a:gd name="connsiteY61" fmla="*/ 453571 h 4844143"/>
              <a:gd name="connsiteX62" fmla="*/ 1569828 w 1633368"/>
              <a:gd name="connsiteY62" fmla="*/ 263071 h 4844143"/>
              <a:gd name="connsiteX63" fmla="*/ 1578900 w 1633368"/>
              <a:gd name="connsiteY63" fmla="*/ 163286 h 4844143"/>
              <a:gd name="connsiteX64" fmla="*/ 1587971 w 1633368"/>
              <a:gd name="connsiteY64" fmla="*/ 136071 h 4844143"/>
              <a:gd name="connsiteX65" fmla="*/ 1615185 w 1633368"/>
              <a:gd name="connsiteY65" fmla="*/ 117929 h 4844143"/>
              <a:gd name="connsiteX66" fmla="*/ 1633328 w 1633368"/>
              <a:gd name="connsiteY66" fmla="*/ 0 h 48441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1633368" h="4844143">
                <a:moveTo>
                  <a:pt x="9543" y="4844143"/>
                </a:moveTo>
                <a:cubicBezTo>
                  <a:pt x="3676" y="4703345"/>
                  <a:pt x="-8627" y="4653819"/>
                  <a:pt x="9543" y="4535714"/>
                </a:cubicBezTo>
                <a:cubicBezTo>
                  <a:pt x="13691" y="4508751"/>
                  <a:pt x="40260" y="4468711"/>
                  <a:pt x="54900" y="4454071"/>
                </a:cubicBezTo>
                <a:cubicBezTo>
                  <a:pt x="73043" y="4435928"/>
                  <a:pt x="95096" y="4420991"/>
                  <a:pt x="109328" y="4399643"/>
                </a:cubicBezTo>
                <a:cubicBezTo>
                  <a:pt x="127549" y="4372312"/>
                  <a:pt x="131803" y="4368369"/>
                  <a:pt x="145614" y="4336143"/>
                </a:cubicBezTo>
                <a:cubicBezTo>
                  <a:pt x="149381" y="4327354"/>
                  <a:pt x="150041" y="4317288"/>
                  <a:pt x="154685" y="4308929"/>
                </a:cubicBezTo>
                <a:cubicBezTo>
                  <a:pt x="165274" y="4289868"/>
                  <a:pt x="178876" y="4272643"/>
                  <a:pt x="190971" y="4254500"/>
                </a:cubicBezTo>
                <a:lnTo>
                  <a:pt x="209114" y="4227286"/>
                </a:lnTo>
                <a:cubicBezTo>
                  <a:pt x="215162" y="4218214"/>
                  <a:pt x="219548" y="4207780"/>
                  <a:pt x="227257" y="4200071"/>
                </a:cubicBezTo>
                <a:lnTo>
                  <a:pt x="254471" y="4172857"/>
                </a:lnTo>
                <a:cubicBezTo>
                  <a:pt x="260942" y="4153447"/>
                  <a:pt x="265136" y="4132909"/>
                  <a:pt x="281685" y="4118429"/>
                </a:cubicBezTo>
                <a:cubicBezTo>
                  <a:pt x="298095" y="4104070"/>
                  <a:pt x="317971" y="4094238"/>
                  <a:pt x="336114" y="4082143"/>
                </a:cubicBezTo>
                <a:cubicBezTo>
                  <a:pt x="345185" y="4076095"/>
                  <a:pt x="355619" y="4071709"/>
                  <a:pt x="363328" y="4064000"/>
                </a:cubicBezTo>
                <a:cubicBezTo>
                  <a:pt x="372400" y="4054929"/>
                  <a:pt x="382419" y="4046715"/>
                  <a:pt x="390543" y="4036786"/>
                </a:cubicBezTo>
                <a:cubicBezTo>
                  <a:pt x="409691" y="4013383"/>
                  <a:pt x="423589" y="3985596"/>
                  <a:pt x="444971" y="3964214"/>
                </a:cubicBezTo>
                <a:cubicBezTo>
                  <a:pt x="454042" y="3955143"/>
                  <a:pt x="464639" y="3947375"/>
                  <a:pt x="472185" y="3937000"/>
                </a:cubicBezTo>
                <a:cubicBezTo>
                  <a:pt x="558699" y="3818045"/>
                  <a:pt x="488674" y="3906496"/>
                  <a:pt x="535685" y="3828143"/>
                </a:cubicBezTo>
                <a:cubicBezTo>
                  <a:pt x="546904" y="3809445"/>
                  <a:pt x="565075" y="3794400"/>
                  <a:pt x="571971" y="3773714"/>
                </a:cubicBezTo>
                <a:cubicBezTo>
                  <a:pt x="579500" y="3751127"/>
                  <a:pt x="594966" y="3709371"/>
                  <a:pt x="599185" y="3683000"/>
                </a:cubicBezTo>
                <a:cubicBezTo>
                  <a:pt x="609319" y="3619661"/>
                  <a:pt x="617328" y="3556000"/>
                  <a:pt x="626400" y="3492500"/>
                </a:cubicBezTo>
                <a:cubicBezTo>
                  <a:pt x="628731" y="3476183"/>
                  <a:pt x="635243" y="3415034"/>
                  <a:pt x="644543" y="3392714"/>
                </a:cubicBezTo>
                <a:cubicBezTo>
                  <a:pt x="654945" y="3367749"/>
                  <a:pt x="674268" y="3346381"/>
                  <a:pt x="680828" y="3320143"/>
                </a:cubicBezTo>
                <a:cubicBezTo>
                  <a:pt x="683852" y="3308048"/>
                  <a:pt x="684324" y="3295008"/>
                  <a:pt x="689900" y="3283857"/>
                </a:cubicBezTo>
                <a:cubicBezTo>
                  <a:pt x="699651" y="3264354"/>
                  <a:pt x="714090" y="3247572"/>
                  <a:pt x="726185" y="3229429"/>
                </a:cubicBezTo>
                <a:lnTo>
                  <a:pt x="744328" y="3202214"/>
                </a:lnTo>
                <a:cubicBezTo>
                  <a:pt x="807099" y="3108058"/>
                  <a:pt x="711545" y="3253828"/>
                  <a:pt x="780614" y="3138714"/>
                </a:cubicBezTo>
                <a:cubicBezTo>
                  <a:pt x="791833" y="3120017"/>
                  <a:pt x="816900" y="3084286"/>
                  <a:pt x="816900" y="3084286"/>
                </a:cubicBezTo>
                <a:cubicBezTo>
                  <a:pt x="822948" y="3060095"/>
                  <a:pt x="827158" y="3035370"/>
                  <a:pt x="835043" y="3011714"/>
                </a:cubicBezTo>
                <a:lnTo>
                  <a:pt x="853185" y="2957286"/>
                </a:lnTo>
                <a:cubicBezTo>
                  <a:pt x="857386" y="2894267"/>
                  <a:pt x="864323" y="2778899"/>
                  <a:pt x="871328" y="2712357"/>
                </a:cubicBezTo>
                <a:cubicBezTo>
                  <a:pt x="873566" y="2691093"/>
                  <a:pt x="878039" y="2670108"/>
                  <a:pt x="880400" y="2648857"/>
                </a:cubicBezTo>
                <a:cubicBezTo>
                  <a:pt x="884088" y="2615662"/>
                  <a:pt x="886447" y="2582333"/>
                  <a:pt x="889471" y="2549071"/>
                </a:cubicBezTo>
                <a:cubicBezTo>
                  <a:pt x="879743" y="2344776"/>
                  <a:pt x="872403" y="2295863"/>
                  <a:pt x="889471" y="2068286"/>
                </a:cubicBezTo>
                <a:cubicBezTo>
                  <a:pt x="891336" y="2043421"/>
                  <a:pt x="899729" y="2019370"/>
                  <a:pt x="907614" y="1995714"/>
                </a:cubicBezTo>
                <a:cubicBezTo>
                  <a:pt x="910638" y="1986643"/>
                  <a:pt x="912409" y="1977053"/>
                  <a:pt x="916685" y="1968500"/>
                </a:cubicBezTo>
                <a:cubicBezTo>
                  <a:pt x="933577" y="1934717"/>
                  <a:pt x="936966" y="1944164"/>
                  <a:pt x="962043" y="1914071"/>
                </a:cubicBezTo>
                <a:cubicBezTo>
                  <a:pt x="1058090" y="1798814"/>
                  <a:pt x="873268" y="2008244"/>
                  <a:pt x="998328" y="1841500"/>
                </a:cubicBezTo>
                <a:cubicBezTo>
                  <a:pt x="1007400" y="1829405"/>
                  <a:pt x="1022519" y="1823357"/>
                  <a:pt x="1034614" y="1814286"/>
                </a:cubicBezTo>
                <a:cubicBezTo>
                  <a:pt x="1046709" y="1793119"/>
                  <a:pt x="1057717" y="1771293"/>
                  <a:pt x="1070900" y="1750786"/>
                </a:cubicBezTo>
                <a:cubicBezTo>
                  <a:pt x="1084966" y="1728905"/>
                  <a:pt x="1102874" y="1709591"/>
                  <a:pt x="1116257" y="1687286"/>
                </a:cubicBezTo>
                <a:cubicBezTo>
                  <a:pt x="1130172" y="1664094"/>
                  <a:pt x="1140448" y="1638905"/>
                  <a:pt x="1152543" y="1614714"/>
                </a:cubicBezTo>
                <a:cubicBezTo>
                  <a:pt x="1158590" y="1602619"/>
                  <a:pt x="1162571" y="1589247"/>
                  <a:pt x="1170685" y="1578429"/>
                </a:cubicBezTo>
                <a:lnTo>
                  <a:pt x="1197900" y="1542143"/>
                </a:lnTo>
                <a:cubicBezTo>
                  <a:pt x="1203948" y="1524000"/>
                  <a:pt x="1207490" y="1504819"/>
                  <a:pt x="1216043" y="1487714"/>
                </a:cubicBezTo>
                <a:cubicBezTo>
                  <a:pt x="1222090" y="1475619"/>
                  <a:pt x="1229564" y="1464137"/>
                  <a:pt x="1234185" y="1451429"/>
                </a:cubicBezTo>
                <a:cubicBezTo>
                  <a:pt x="1258178" y="1385446"/>
                  <a:pt x="1244848" y="1394995"/>
                  <a:pt x="1270471" y="1333500"/>
                </a:cubicBezTo>
                <a:cubicBezTo>
                  <a:pt x="1278273" y="1314776"/>
                  <a:pt x="1288614" y="1297214"/>
                  <a:pt x="1297685" y="1279071"/>
                </a:cubicBezTo>
                <a:cubicBezTo>
                  <a:pt x="1303733" y="1242785"/>
                  <a:pt x="1304195" y="1205112"/>
                  <a:pt x="1315828" y="1170214"/>
                </a:cubicBezTo>
                <a:lnTo>
                  <a:pt x="1333971" y="1115786"/>
                </a:lnTo>
                <a:cubicBezTo>
                  <a:pt x="1336995" y="1106714"/>
                  <a:pt x="1339492" y="1097450"/>
                  <a:pt x="1343043" y="1088571"/>
                </a:cubicBezTo>
                <a:cubicBezTo>
                  <a:pt x="1349090" y="1073452"/>
                  <a:pt x="1356396" y="1058778"/>
                  <a:pt x="1361185" y="1043214"/>
                </a:cubicBezTo>
                <a:cubicBezTo>
                  <a:pt x="1368518" y="1019382"/>
                  <a:pt x="1371443" y="994298"/>
                  <a:pt x="1379328" y="970643"/>
                </a:cubicBezTo>
                <a:cubicBezTo>
                  <a:pt x="1383604" y="957814"/>
                  <a:pt x="1392723" y="947019"/>
                  <a:pt x="1397471" y="934357"/>
                </a:cubicBezTo>
                <a:cubicBezTo>
                  <a:pt x="1401849" y="922683"/>
                  <a:pt x="1403931" y="910262"/>
                  <a:pt x="1406543" y="898071"/>
                </a:cubicBezTo>
                <a:cubicBezTo>
                  <a:pt x="1413004" y="867919"/>
                  <a:pt x="1417206" y="837273"/>
                  <a:pt x="1424685" y="807357"/>
                </a:cubicBezTo>
                <a:cubicBezTo>
                  <a:pt x="1427709" y="795262"/>
                  <a:pt x="1430174" y="783013"/>
                  <a:pt x="1433757" y="771071"/>
                </a:cubicBezTo>
                <a:cubicBezTo>
                  <a:pt x="1439252" y="752753"/>
                  <a:pt x="1447262" y="735196"/>
                  <a:pt x="1451900" y="716643"/>
                </a:cubicBezTo>
                <a:cubicBezTo>
                  <a:pt x="1454924" y="704548"/>
                  <a:pt x="1455908" y="691750"/>
                  <a:pt x="1460971" y="680357"/>
                </a:cubicBezTo>
                <a:cubicBezTo>
                  <a:pt x="1468132" y="664245"/>
                  <a:pt x="1480300" y="650770"/>
                  <a:pt x="1488185" y="635000"/>
                </a:cubicBezTo>
                <a:cubicBezTo>
                  <a:pt x="1525743" y="559885"/>
                  <a:pt x="1463405" y="658565"/>
                  <a:pt x="1515400" y="580571"/>
                </a:cubicBezTo>
                <a:cubicBezTo>
                  <a:pt x="1520005" y="562152"/>
                  <a:pt x="1525733" y="535295"/>
                  <a:pt x="1533543" y="517071"/>
                </a:cubicBezTo>
                <a:cubicBezTo>
                  <a:pt x="1567172" y="438603"/>
                  <a:pt x="1539481" y="517396"/>
                  <a:pt x="1560757" y="453571"/>
                </a:cubicBezTo>
                <a:cubicBezTo>
                  <a:pt x="1563781" y="390071"/>
                  <a:pt x="1565862" y="326519"/>
                  <a:pt x="1569828" y="263071"/>
                </a:cubicBezTo>
                <a:cubicBezTo>
                  <a:pt x="1571911" y="229737"/>
                  <a:pt x="1574177" y="196349"/>
                  <a:pt x="1578900" y="163286"/>
                </a:cubicBezTo>
                <a:cubicBezTo>
                  <a:pt x="1580252" y="153820"/>
                  <a:pt x="1581998" y="143538"/>
                  <a:pt x="1587971" y="136071"/>
                </a:cubicBezTo>
                <a:cubicBezTo>
                  <a:pt x="1594782" y="127558"/>
                  <a:pt x="1606114" y="123976"/>
                  <a:pt x="1615185" y="117929"/>
                </a:cubicBezTo>
                <a:cubicBezTo>
                  <a:pt x="1635107" y="18319"/>
                  <a:pt x="1633328" y="58051"/>
                  <a:pt x="1633328" y="0"/>
                </a:cubicBezTo>
              </a:path>
            </a:pathLst>
          </a:custGeom>
          <a:ln>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 name="TextBox 9"/>
          <p:cNvSpPr txBox="1"/>
          <p:nvPr/>
        </p:nvSpPr>
        <p:spPr>
          <a:xfrm>
            <a:off x="5105400" y="762000"/>
            <a:ext cx="2514600" cy="369332"/>
          </a:xfrm>
          <a:prstGeom prst="rect">
            <a:avLst/>
          </a:prstGeom>
          <a:noFill/>
        </p:spPr>
        <p:txBody>
          <a:bodyPr wrap="square" rtlCol="0">
            <a:spAutoFit/>
          </a:bodyPr>
          <a:lstStyle/>
          <a:p>
            <a:r>
              <a:rPr lang="en-US" dirty="0" smtClean="0">
                <a:solidFill>
                  <a:srgbClr val="C0504D"/>
                </a:solidFill>
              </a:rPr>
              <a:t>Particle world line</a:t>
            </a:r>
            <a:endParaRPr lang="en-US" dirty="0">
              <a:solidFill>
                <a:srgbClr val="C0504D"/>
              </a:solidFill>
            </a:endParaRPr>
          </a:p>
        </p:txBody>
      </p:sp>
    </p:spTree>
    <p:extLst>
      <p:ext uri="{BB962C8B-B14F-4D97-AF65-F5344CB8AC3E}">
        <p14:creationId xmlns:p14="http://schemas.microsoft.com/office/powerpoint/2010/main" val="24237105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Relativity says there exists 3 categories of events relative to us (here and now):</a:t>
            </a:r>
          </a:p>
          <a:p>
            <a:r>
              <a:rPr lang="en-US" dirty="0" smtClean="0"/>
              <a:t>The past </a:t>
            </a:r>
            <a:r>
              <a:rPr lang="en-US" dirty="0" err="1" smtClean="0"/>
              <a:t>timelike</a:t>
            </a:r>
            <a:endParaRPr lang="en-US" dirty="0" smtClean="0"/>
          </a:p>
          <a:p>
            <a:r>
              <a:rPr lang="en-US" dirty="0" smtClean="0"/>
              <a:t>The future </a:t>
            </a:r>
            <a:r>
              <a:rPr lang="en-US" dirty="0" err="1" smtClean="0"/>
              <a:t>timelike</a:t>
            </a:r>
            <a:endParaRPr lang="en-US" dirty="0" smtClean="0"/>
          </a:p>
          <a:p>
            <a:r>
              <a:rPr lang="en-US" dirty="0" smtClean="0"/>
              <a:t>The present: </a:t>
            </a:r>
            <a:r>
              <a:rPr lang="en-US" dirty="0" err="1" smtClean="0"/>
              <a:t>spacelike</a:t>
            </a:r>
            <a:endParaRPr lang="en-US" dirty="0" smtClean="0"/>
          </a:p>
          <a:p>
            <a:pPr marL="0" indent="0">
              <a:buNone/>
            </a:pPr>
            <a:r>
              <a:rPr lang="en-US" dirty="0" smtClean="0"/>
              <a:t>Other observers will disagree.</a:t>
            </a:r>
          </a:p>
          <a:p>
            <a:pPr marL="0" indent="0">
              <a:buNone/>
            </a:pPr>
            <a:endParaRPr lang="en-US" dirty="0" smtClean="0"/>
          </a:p>
          <a:p>
            <a:pPr marL="0" indent="0">
              <a:buNone/>
            </a:pPr>
            <a:r>
              <a:rPr lang="en-US" dirty="0" smtClean="0"/>
              <a:t>Einstein:   All of space-time is already determined. There is no uncertain future. The flow of time is just psychological.</a:t>
            </a:r>
            <a:endParaRPr lang="en-US" dirty="0"/>
          </a:p>
        </p:txBody>
      </p:sp>
    </p:spTree>
    <p:extLst>
      <p:ext uri="{BB962C8B-B14F-4D97-AF65-F5344CB8AC3E}">
        <p14:creationId xmlns:p14="http://schemas.microsoft.com/office/powerpoint/2010/main" val="89789152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422" y="0"/>
            <a:ext cx="8229600" cy="1143000"/>
          </a:xfrm>
        </p:spPr>
        <p:txBody>
          <a:bodyPr>
            <a:normAutofit/>
          </a:bodyPr>
          <a:lstStyle/>
          <a:p>
            <a:r>
              <a:rPr lang="en-US" dirty="0"/>
              <a:t> </a:t>
            </a:r>
            <a:r>
              <a:rPr lang="en-US" sz="3600" u="sng" dirty="0">
                <a:solidFill>
                  <a:srgbClr val="C0504D"/>
                </a:solidFill>
              </a:rPr>
              <a:t>Psychology and entropy </a:t>
            </a:r>
            <a:r>
              <a:rPr lang="en-US" sz="3600" u="sng" dirty="0" smtClean="0">
                <a:solidFill>
                  <a:srgbClr val="C0504D"/>
                </a:solidFill>
              </a:rPr>
              <a:t/>
            </a:r>
            <a:br>
              <a:rPr lang="en-US" sz="3600" u="sng" dirty="0" smtClean="0">
                <a:solidFill>
                  <a:srgbClr val="C0504D"/>
                </a:solidFill>
              </a:rPr>
            </a:br>
            <a:r>
              <a:rPr lang="en-US" sz="2000" dirty="0"/>
              <a:t>(see </a:t>
            </a:r>
            <a:r>
              <a:rPr lang="en-US" sz="2000" dirty="0" err="1"/>
              <a:t>Sklar</a:t>
            </a:r>
            <a:r>
              <a:rPr lang="en-US" sz="2000" dirty="0"/>
              <a:t>, Hawking) </a:t>
            </a:r>
          </a:p>
        </p:txBody>
      </p:sp>
      <p:sp>
        <p:nvSpPr>
          <p:cNvPr id="3" name="Content Placeholder 2"/>
          <p:cNvSpPr>
            <a:spLocks noGrp="1"/>
          </p:cNvSpPr>
          <p:nvPr>
            <p:ph idx="1"/>
          </p:nvPr>
        </p:nvSpPr>
        <p:spPr>
          <a:xfrm>
            <a:off x="0" y="1143000"/>
            <a:ext cx="9144000" cy="4983163"/>
          </a:xfrm>
        </p:spPr>
        <p:txBody>
          <a:bodyPr>
            <a:normAutofit fontScale="62500" lnSpcReduction="20000"/>
          </a:bodyPr>
          <a:lstStyle/>
          <a:p>
            <a:r>
              <a:rPr lang="en-US" dirty="0" smtClean="0"/>
              <a:t>There is a </a:t>
            </a:r>
            <a:r>
              <a:rPr lang="en-US" dirty="0"/>
              <a:t>close connection between our mental asymmetry and the entropic asymmetry. For starters, in an equilibrated world (entropy already maximized, no entropic time asymmetry) there is no information (that's why Maxwell's demon can't function) so there could be no minds whatever. </a:t>
            </a:r>
          </a:p>
          <a:p>
            <a:r>
              <a:rPr lang="en-US" dirty="0"/>
              <a:t>The low-entropy property of the past is needed to allow some information about it to be conveyed with a relatively small number of bits. I.e. a photograph of some place tells you a lot about it, but a photograph of some equilibrated mush conveys essentially no information. When we find some highly ordered artifact, (say a fossil) we use it primarily to find out about the </a:t>
            </a:r>
            <a:r>
              <a:rPr lang="en-US" i="1" dirty="0"/>
              <a:t>past</a:t>
            </a:r>
            <a:r>
              <a:rPr lang="en-US" dirty="0"/>
              <a:t>, not the future. The ability of the past to leave informative records reflects its order. </a:t>
            </a:r>
          </a:p>
          <a:p>
            <a:r>
              <a:rPr lang="en-US" dirty="0"/>
              <a:t>Memories, like pictures, </a:t>
            </a:r>
            <a:r>
              <a:rPr lang="en-US" dirty="0" smtClean="0"/>
              <a:t>etc. </a:t>
            </a:r>
            <a:r>
              <a:rPr lang="en-US" dirty="0"/>
              <a:t>are also an informative record of the past, stored in a small fraction of the number of particles represented.  It is natural to informally associate the direction in time for which such mental records exist with the direction in time for which ordinary physical records exist. There is no formal proof that that direction is the same as the lower-entropy direction, since the near future is also very far from equilibrium and therefore in principle could also leave traces.  Still, if you accept that the asymmetry between evidence of past and future states flows from their entropic asymmetry, there is no reason to exclude mental evidence. Probably the psychological arrow flows from the entropic arrow.</a:t>
            </a:r>
          </a:p>
          <a:p>
            <a:endParaRPr lang="en-US" dirty="0"/>
          </a:p>
        </p:txBody>
      </p:sp>
    </p:spTree>
    <p:extLst>
      <p:ext uri="{BB962C8B-B14F-4D97-AF65-F5344CB8AC3E}">
        <p14:creationId xmlns:p14="http://schemas.microsoft.com/office/powerpoint/2010/main" val="396221331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422" y="20638"/>
            <a:ext cx="8229600" cy="1143000"/>
          </a:xfrm>
        </p:spPr>
        <p:txBody>
          <a:bodyPr/>
          <a:lstStyle/>
          <a:p>
            <a:r>
              <a:rPr lang="en-US" u="sng" dirty="0" smtClean="0">
                <a:solidFill>
                  <a:srgbClr val="C0504D"/>
                </a:solidFill>
              </a:rPr>
              <a:t>Electromagnetism?</a:t>
            </a:r>
            <a:endParaRPr lang="en-US" dirty="0">
              <a:solidFill>
                <a:srgbClr val="C0504D"/>
              </a:solidFill>
            </a:endParaRPr>
          </a:p>
        </p:txBody>
      </p:sp>
      <p:sp>
        <p:nvSpPr>
          <p:cNvPr id="3" name="Content Placeholder 2"/>
          <p:cNvSpPr>
            <a:spLocks noGrp="1"/>
          </p:cNvSpPr>
          <p:nvPr>
            <p:ph idx="1"/>
          </p:nvPr>
        </p:nvSpPr>
        <p:spPr>
          <a:xfrm>
            <a:off x="0" y="1298222"/>
            <a:ext cx="9144000" cy="4827941"/>
          </a:xfrm>
        </p:spPr>
        <p:txBody>
          <a:bodyPr>
            <a:normAutofit/>
          </a:bodyPr>
          <a:lstStyle/>
          <a:p>
            <a:r>
              <a:rPr lang="en-US" sz="2000" dirty="0" smtClean="0"/>
              <a:t>Maxwell’s </a:t>
            </a:r>
            <a:r>
              <a:rPr lang="en-US" sz="2000" dirty="0" err="1" smtClean="0"/>
              <a:t>Eqs</a:t>
            </a:r>
            <a:r>
              <a:rPr lang="en-US" sz="2000" dirty="0" smtClean="0"/>
              <a:t>. Are time reversal invariant if we change B to –B.</a:t>
            </a:r>
          </a:p>
          <a:p>
            <a:r>
              <a:rPr lang="en-US" sz="2000" dirty="0" smtClean="0"/>
              <a:t>The </a:t>
            </a:r>
            <a:r>
              <a:rPr lang="en-US" sz="2000" dirty="0"/>
              <a:t>radiation field in E-M is given as a function of the past positions, velocities, accelerations of charged particles. There is no reason in the formalism not to include future sources as well. Why the asymmetry?</a:t>
            </a:r>
          </a:p>
          <a:p>
            <a:r>
              <a:rPr lang="en-US" sz="2000" dirty="0" smtClean="0"/>
              <a:t>Actually</a:t>
            </a:r>
            <a:r>
              <a:rPr lang="en-US" sz="2000" dirty="0"/>
              <a:t>, a given radiation field </a:t>
            </a:r>
            <a:r>
              <a:rPr lang="en-US" sz="2000" i="1" dirty="0"/>
              <a:t>can</a:t>
            </a:r>
            <a:r>
              <a:rPr lang="en-US" sz="2000" dirty="0"/>
              <a:t> be described either way, in terms of where it's coming from </a:t>
            </a:r>
            <a:r>
              <a:rPr lang="en-US" sz="2000" i="1" dirty="0"/>
              <a:t>or</a:t>
            </a:r>
            <a:r>
              <a:rPr lang="en-US" sz="2000" dirty="0"/>
              <a:t> in terms of where it's going to. It's a </a:t>
            </a:r>
            <a:r>
              <a:rPr lang="en-US" sz="2000" i="1" dirty="0"/>
              <a:t>convention </a:t>
            </a:r>
            <a:r>
              <a:rPr lang="en-US" sz="2000" dirty="0"/>
              <a:t> to always use the past sources not the future ones. This convention is strongly motivated by the </a:t>
            </a:r>
            <a:r>
              <a:rPr lang="en-US" sz="2000" i="1" dirty="0"/>
              <a:t>other time asymmetries</a:t>
            </a:r>
            <a:r>
              <a:rPr lang="en-US" sz="2000" dirty="0"/>
              <a:t>, specifically the entropic one.</a:t>
            </a:r>
          </a:p>
          <a:p>
            <a:r>
              <a:rPr lang="en-US" sz="2000" dirty="0"/>
              <a:t>In an equilibrium condition, with particles emitting and absorbing radiation thermally, there would be no reason </a:t>
            </a:r>
            <a:r>
              <a:rPr lang="en-US" sz="2000" dirty="0" smtClean="0"/>
              <a:t>to </a:t>
            </a:r>
            <a:r>
              <a:rPr lang="en-US" sz="2000" dirty="0"/>
              <a:t>pick the past over the future as the "source" of the radiation.</a:t>
            </a:r>
          </a:p>
          <a:p>
            <a:r>
              <a:rPr lang="en-US" sz="2000" dirty="0"/>
              <a:t>We can dump radiation into the environment</a:t>
            </a:r>
            <a:r>
              <a:rPr lang="en-US" sz="2000" dirty="0" smtClean="0"/>
              <a:t>.  “boundary conditions”</a:t>
            </a:r>
            <a:endParaRPr lang="en-US" sz="2000" dirty="0" smtClean="0"/>
          </a:p>
          <a:p>
            <a:r>
              <a:rPr lang="en-US" sz="2000" dirty="0" smtClean="0"/>
              <a:t>So </a:t>
            </a:r>
            <a:r>
              <a:rPr lang="en-US" sz="2000" dirty="0"/>
              <a:t>the radiation arrow is really another example of the entropic </a:t>
            </a:r>
            <a:r>
              <a:rPr lang="en-US" sz="2000" dirty="0" smtClean="0"/>
              <a:t>and (quantum measurement?) arrow. </a:t>
            </a:r>
            <a:endParaRPr lang="en-US" sz="2000" dirty="0"/>
          </a:p>
        </p:txBody>
      </p:sp>
    </p:spTree>
    <p:extLst>
      <p:ext uri="{BB962C8B-B14F-4D97-AF65-F5344CB8AC3E}">
        <p14:creationId xmlns:p14="http://schemas.microsoft.com/office/powerpoint/2010/main" val="419218602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7770</TotalTime>
  <Words>2378</Words>
  <Application>Microsoft Macintosh PowerPoint</Application>
  <PresentationFormat>On-screen Show (4:3)</PresentationFormat>
  <Paragraphs>168</Paragraphs>
  <Slides>22</Slides>
  <Notes>0</Notes>
  <HiddenSlides>3</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Arrows of Time</vt:lpstr>
      <vt:lpstr>Main Arrows of Time</vt:lpstr>
      <vt:lpstr>Psychological impressions of times arrow</vt:lpstr>
      <vt:lpstr>Space-time diagrams</vt:lpstr>
      <vt:lpstr>Spacetime from rocket</vt:lpstr>
      <vt:lpstr>Space-time diagrams</vt:lpstr>
      <vt:lpstr>PowerPoint Presentation</vt:lpstr>
      <vt:lpstr> Psychology and entropy  (see Sklar, Hawking) </vt:lpstr>
      <vt:lpstr>Electromagnetism?</vt:lpstr>
      <vt:lpstr>Psychology and quantum measurement. </vt:lpstr>
      <vt:lpstr>Entropy and Quantum Measurement </vt:lpstr>
      <vt:lpstr>What about the "collapse of the wave function"? </vt:lpstr>
      <vt:lpstr>The one known failure of microscopic time reversal </vt:lpstr>
      <vt:lpstr>Cosmology and Black-Holes </vt:lpstr>
      <vt:lpstr>Cosmology and entropy </vt:lpstr>
      <vt:lpstr>Links between between measurement and entropy arrows?</vt:lpstr>
      <vt:lpstr>More speculative connections </vt:lpstr>
      <vt:lpstr>Why is there so much matter?</vt:lpstr>
      <vt:lpstr>But why about the same amount (~5.5x) dark matter?</vt:lpstr>
      <vt:lpstr>Main Arrows of Time</vt:lpstr>
      <vt:lpstr>New Topic: Infinities</vt:lpstr>
      <vt:lpstr>Infinite Number of Infinities</vt:lpstr>
    </vt:vector>
  </TitlesOfParts>
  <Company>UIUC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Arrows of Time</dc:title>
  <dc:creator>Michael Weissman</dc:creator>
  <cp:lastModifiedBy>David Ceperley</cp:lastModifiedBy>
  <cp:revision>73</cp:revision>
  <dcterms:created xsi:type="dcterms:W3CDTF">2013-11-26T04:42:47Z</dcterms:created>
  <dcterms:modified xsi:type="dcterms:W3CDTF">2015-04-21T16:03:31Z</dcterms:modified>
</cp:coreProperties>
</file>