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73" r:id="rId4"/>
    <p:sldId id="272" r:id="rId5"/>
    <p:sldId id="274" r:id="rId6"/>
    <p:sldId id="275" r:id="rId7"/>
    <p:sldId id="276" r:id="rId8"/>
    <p:sldId id="268" r:id="rId9"/>
    <p:sldId id="271" r:id="rId10"/>
    <p:sldId id="269" r:id="rId11"/>
    <p:sldId id="264" r:id="rId12"/>
    <p:sldId id="265" r:id="rId13"/>
    <p:sldId id="266" r:id="rId14"/>
    <p:sldId id="267" r:id="rId15"/>
    <p:sldId id="277" r:id="rId16"/>
    <p:sldId id="278" r:id="rId17"/>
    <p:sldId id="279" r:id="rId18"/>
    <p:sldId id="284" r:id="rId19"/>
    <p:sldId id="285" r:id="rId20"/>
    <p:sldId id="283"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4" d="100"/>
          <a:sy n="134" d="100"/>
        </p:scale>
        <p:origin x="-112" y="-6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3E80B3-BD2B-4C4E-B7BD-2A4E7DDBE19C}" type="datetimeFigureOut">
              <a:rPr lang="en-US" smtClean="0"/>
              <a:pPr/>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130457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E80B3-BD2B-4C4E-B7BD-2A4E7DDBE19C}" type="datetimeFigureOut">
              <a:rPr lang="en-US" smtClean="0"/>
              <a:pPr/>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81995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E80B3-BD2B-4C4E-B7BD-2A4E7DDBE19C}" type="datetimeFigureOut">
              <a:rPr lang="en-US" smtClean="0"/>
              <a:pPr/>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310457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E80B3-BD2B-4C4E-B7BD-2A4E7DDBE19C}" type="datetimeFigureOut">
              <a:rPr lang="en-US" smtClean="0"/>
              <a:pPr/>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45192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E80B3-BD2B-4C4E-B7BD-2A4E7DDBE19C}" type="datetimeFigureOut">
              <a:rPr lang="en-US" smtClean="0"/>
              <a:pPr/>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179534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3E80B3-BD2B-4C4E-B7BD-2A4E7DDBE19C}" type="datetimeFigureOut">
              <a:rPr lang="en-US" smtClean="0"/>
              <a:pPr/>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244939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3E80B3-BD2B-4C4E-B7BD-2A4E7DDBE19C}" type="datetimeFigureOut">
              <a:rPr lang="en-US" smtClean="0"/>
              <a:pPr/>
              <a:t>4/23/15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238524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3E80B3-BD2B-4C4E-B7BD-2A4E7DDBE19C}" type="datetimeFigureOut">
              <a:rPr lang="en-US" smtClean="0"/>
              <a:pPr/>
              <a:t>4/23/15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56806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E80B3-BD2B-4C4E-B7BD-2A4E7DDBE19C}" type="datetimeFigureOut">
              <a:rPr lang="en-US" smtClean="0"/>
              <a:pPr/>
              <a:t>4/23/15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290329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E80B3-BD2B-4C4E-B7BD-2A4E7DDBE19C}" type="datetimeFigureOut">
              <a:rPr lang="en-US" smtClean="0"/>
              <a:pPr/>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422637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E80B3-BD2B-4C4E-B7BD-2A4E7DDBE19C}" type="datetimeFigureOut">
              <a:rPr lang="en-US" smtClean="0"/>
              <a:pPr/>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07F9C-4E5D-184F-83DE-B12842177E3D}" type="slidenum">
              <a:rPr lang="en-US" smtClean="0"/>
              <a:pPr/>
              <a:t>‹#›</a:t>
            </a:fld>
            <a:endParaRPr lang="en-US"/>
          </a:p>
        </p:txBody>
      </p:sp>
    </p:spTree>
    <p:extLst>
      <p:ext uri="{BB962C8B-B14F-4D97-AF65-F5344CB8AC3E}">
        <p14:creationId xmlns:p14="http://schemas.microsoft.com/office/powerpoint/2010/main" val="1944530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E80B3-BD2B-4C4E-B7BD-2A4E7DDBE19C}" type="datetimeFigureOut">
              <a:rPr lang="en-US" smtClean="0"/>
              <a:pPr/>
              <a:t>4/23/15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07F9C-4E5D-184F-83DE-B12842177E3D}" type="slidenum">
              <a:rPr lang="en-US" smtClean="0"/>
              <a:pPr/>
              <a:t>‹#›</a:t>
            </a:fld>
            <a:endParaRPr lang="en-US"/>
          </a:p>
        </p:txBody>
      </p:sp>
    </p:spTree>
    <p:extLst>
      <p:ext uri="{BB962C8B-B14F-4D97-AF65-F5344CB8AC3E}">
        <p14:creationId xmlns:p14="http://schemas.microsoft.com/office/powerpoint/2010/main" val="176498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689" y="197908"/>
            <a:ext cx="7772400" cy="1470025"/>
          </a:xfrm>
        </p:spPr>
        <p:txBody>
          <a:bodyPr>
            <a:normAutofit/>
          </a:bodyPr>
          <a:lstStyle/>
          <a:p>
            <a:r>
              <a:rPr lang="en-US" sz="3600" dirty="0" smtClean="0">
                <a:solidFill>
                  <a:srgbClr val="C0504D"/>
                </a:solidFill>
              </a:rPr>
              <a:t>Modern </a:t>
            </a:r>
            <a:r>
              <a:rPr lang="en-US" sz="3600" dirty="0">
                <a:solidFill>
                  <a:srgbClr val="C0504D"/>
                </a:solidFill>
              </a:rPr>
              <a:t>cosmology</a:t>
            </a:r>
            <a:br>
              <a:rPr lang="en-US" sz="3600" dirty="0">
                <a:solidFill>
                  <a:srgbClr val="C0504D"/>
                </a:solidFill>
              </a:rPr>
            </a:br>
            <a:r>
              <a:rPr lang="en-US" sz="3600" dirty="0">
                <a:solidFill>
                  <a:srgbClr val="C0504D"/>
                </a:solidFill>
              </a:rPr>
              <a:t>	Inflation and vacuum energy</a:t>
            </a:r>
          </a:p>
        </p:txBody>
      </p:sp>
      <p:sp>
        <p:nvSpPr>
          <p:cNvPr id="3" name="Subtitle 2"/>
          <p:cNvSpPr>
            <a:spLocks noGrp="1"/>
          </p:cNvSpPr>
          <p:nvPr>
            <p:ph type="subTitle" idx="1"/>
          </p:nvPr>
        </p:nvSpPr>
        <p:spPr>
          <a:xfrm>
            <a:off x="1371600" y="2133600"/>
            <a:ext cx="6400800" cy="1752600"/>
          </a:xfrm>
        </p:spPr>
        <p:txBody>
          <a:bodyPr>
            <a:normAutofit/>
          </a:bodyPr>
          <a:lstStyle/>
          <a:p>
            <a:endParaRPr lang="en-US" dirty="0"/>
          </a:p>
        </p:txBody>
      </p:sp>
    </p:spTree>
    <p:extLst>
      <p:ext uri="{BB962C8B-B14F-4D97-AF65-F5344CB8AC3E}">
        <p14:creationId xmlns:p14="http://schemas.microsoft.com/office/powerpoint/2010/main" val="39490045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4"/>
            <a:ext cx="8229600" cy="1143000"/>
          </a:xfrm>
        </p:spPr>
        <p:txBody>
          <a:bodyPr>
            <a:normAutofit/>
          </a:bodyPr>
          <a:lstStyle/>
          <a:p>
            <a:r>
              <a:rPr lang="en-US" sz="3600" dirty="0" smtClean="0">
                <a:solidFill>
                  <a:srgbClr val="C0504D"/>
                </a:solidFill>
              </a:rPr>
              <a:t>Phase Transitions of Fields</a:t>
            </a:r>
            <a:endParaRPr lang="en-US" sz="3600" dirty="0">
              <a:solidFill>
                <a:srgbClr val="C0504D"/>
              </a:solidFill>
            </a:endParaRPr>
          </a:p>
        </p:txBody>
      </p:sp>
      <p:sp>
        <p:nvSpPr>
          <p:cNvPr id="3" name="Content Placeholder 2"/>
          <p:cNvSpPr>
            <a:spLocks noGrp="1"/>
          </p:cNvSpPr>
          <p:nvPr>
            <p:ph idx="1"/>
          </p:nvPr>
        </p:nvSpPr>
        <p:spPr>
          <a:xfrm>
            <a:off x="0" y="1135416"/>
            <a:ext cx="9144000" cy="5327473"/>
          </a:xfrm>
        </p:spPr>
        <p:txBody>
          <a:bodyPr>
            <a:normAutofit fontScale="92500" lnSpcReduction="10000"/>
          </a:bodyPr>
          <a:lstStyle/>
          <a:p>
            <a:r>
              <a:rPr lang="en-US" sz="2200" dirty="0"/>
              <a:t>Suppose the particles have an attractive interaction such that above a certain density they begin to condense.  Then the energy </a:t>
            </a:r>
            <a:r>
              <a:rPr lang="en-US" sz="2200" i="1" dirty="0"/>
              <a:t>vs.</a:t>
            </a:r>
            <a:r>
              <a:rPr lang="en-US" sz="2200" dirty="0"/>
              <a:t>  density graph could look like one of these: </a:t>
            </a: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a:t>On the right two, the state of lowest energy has nonzero density!</a:t>
            </a:r>
          </a:p>
          <a:p>
            <a:r>
              <a:rPr lang="en-US" sz="2200" dirty="0"/>
              <a:t>There is nothing terribly exotic about these pictures of energy vs. density. Essentially identical pictures occur for ordinary </a:t>
            </a:r>
            <a:r>
              <a:rPr lang="en-US" sz="2200" dirty="0" smtClean="0"/>
              <a:t>gases</a:t>
            </a:r>
            <a:r>
              <a:rPr lang="en-US" sz="2200" dirty="0"/>
              <a:t>, when you try to calculate whether they form dense liquids or stay as rarified gas. The difference arises in that we treat the gas molecules as coming from some reservoir with a fixed number of particles. </a:t>
            </a:r>
            <a:endParaRPr lang="en-US" sz="2200" dirty="0" smtClean="0"/>
          </a:p>
          <a:p>
            <a:r>
              <a:rPr lang="en-US" sz="2200" dirty="0" smtClean="0"/>
              <a:t>Here</a:t>
            </a:r>
            <a:r>
              <a:rPr lang="en-US" sz="2200" dirty="0"/>
              <a:t>, in contrast, we're dealing with particles which can pop in or out of existence. Empty space itself provides the reservoir, and can </a:t>
            </a:r>
            <a:r>
              <a:rPr lang="en-US" sz="2200" dirty="0" smtClean="0"/>
              <a:t>always produce </a:t>
            </a:r>
            <a:r>
              <a:rPr lang="en-US" sz="2200" dirty="0"/>
              <a:t>more </a:t>
            </a:r>
            <a:r>
              <a:rPr lang="en-US" sz="2200" dirty="0" smtClean="0"/>
              <a:t>particles</a:t>
            </a:r>
            <a:r>
              <a:rPr lang="en-US" sz="2200" dirty="0"/>
              <a:t>. </a:t>
            </a:r>
          </a:p>
          <a:p>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687853328"/>
              </p:ext>
            </p:extLst>
          </p:nvPr>
        </p:nvGraphicFramePr>
        <p:xfrm>
          <a:off x="1967794" y="1837252"/>
          <a:ext cx="5829300" cy="1625600"/>
        </p:xfrm>
        <a:graphic>
          <a:graphicData uri="http://schemas.openxmlformats.org/presentationml/2006/ole">
            <mc:AlternateContent xmlns:mc="http://schemas.openxmlformats.org/markup-compatibility/2006">
              <mc:Choice xmlns:v="urn:schemas-microsoft-com:vml" Requires="v">
                <p:oleObj spid="_x0000_s3139" name="Picture" r:id="rId3" imgW="5829300" imgH="1625600" progId="Word.Picture.8">
                  <p:embed/>
                </p:oleObj>
              </mc:Choice>
              <mc:Fallback>
                <p:oleObj name="Picture" r:id="rId3" imgW="5829300" imgH="1625600" progId="Word.Picture.8">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794" y="1837252"/>
                        <a:ext cx="5829300"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14216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222"/>
            <a:ext cx="9144000" cy="832556"/>
          </a:xfrm>
        </p:spPr>
        <p:txBody>
          <a:bodyPr>
            <a:noAutofit/>
          </a:bodyPr>
          <a:lstStyle/>
          <a:p>
            <a:r>
              <a:rPr lang="en-US" sz="3200" dirty="0" smtClean="0"/>
              <a:t>“Symmetry Breaking”</a:t>
            </a:r>
            <a:endParaRPr lang="en-US" sz="3200" dirty="0"/>
          </a:p>
        </p:txBody>
      </p:sp>
      <p:sp>
        <p:nvSpPr>
          <p:cNvPr id="3" name="Content Placeholder 2"/>
          <p:cNvSpPr>
            <a:spLocks noGrp="1"/>
          </p:cNvSpPr>
          <p:nvPr>
            <p:ph idx="1"/>
          </p:nvPr>
        </p:nvSpPr>
        <p:spPr>
          <a:xfrm>
            <a:off x="0" y="987778"/>
            <a:ext cx="9144000" cy="5065889"/>
          </a:xfrm>
        </p:spPr>
        <p:txBody>
          <a:bodyPr>
            <a:normAutofit lnSpcReduction="10000"/>
          </a:bodyPr>
          <a:lstStyle/>
          <a:p>
            <a:r>
              <a:rPr lang="en-US" sz="2200" dirty="0"/>
              <a:t>Recall that the conservation laws follow from symmetries of laws.  For example, angular momentum conservation follows from the invariance under rotations of the equations.</a:t>
            </a:r>
          </a:p>
          <a:p>
            <a:r>
              <a:rPr lang="en-US" sz="2200" dirty="0"/>
              <a:t>Nevertheless, the state of lowest energy doesn’t necessarily have to exhibit the symmetry.  </a:t>
            </a:r>
          </a:p>
          <a:p>
            <a:r>
              <a:rPr lang="en-US" sz="2200" dirty="0"/>
              <a:t>Let’s consider an everyday example </a:t>
            </a:r>
            <a:r>
              <a:rPr lang="en-US" sz="2200" dirty="0" smtClean="0"/>
              <a:t>–</a:t>
            </a:r>
            <a:br>
              <a:rPr lang="en-US" sz="2200" dirty="0" smtClean="0"/>
            </a:br>
            <a:r>
              <a:rPr lang="en-US" sz="2200" dirty="0" smtClean="0"/>
              <a:t> </a:t>
            </a:r>
            <a:r>
              <a:rPr lang="en-US" sz="2200" dirty="0"/>
              <a:t>a piece of iron. Each atom behaves </a:t>
            </a:r>
            <a:r>
              <a:rPr lang="en-US" sz="2200" dirty="0" smtClean="0"/>
              <a:t/>
            </a:r>
            <a:br>
              <a:rPr lang="en-US" sz="2200" dirty="0" smtClean="0"/>
            </a:br>
            <a:r>
              <a:rPr lang="en-US" sz="2200" dirty="0" smtClean="0"/>
              <a:t>like </a:t>
            </a:r>
            <a:r>
              <a:rPr lang="en-US" sz="2200" dirty="0"/>
              <a:t>a little magnet, which we'll call </a:t>
            </a:r>
            <a:r>
              <a:rPr lang="en-US" sz="2200" dirty="0" smtClean="0"/>
              <a:t/>
            </a:r>
            <a:br>
              <a:rPr lang="en-US" sz="2200" dirty="0" smtClean="0"/>
            </a:br>
            <a:r>
              <a:rPr lang="en-US" sz="2200" dirty="0" smtClean="0"/>
              <a:t>a </a:t>
            </a:r>
            <a:r>
              <a:rPr lang="en-US" sz="2200" dirty="0"/>
              <a:t>spin</a:t>
            </a:r>
            <a:r>
              <a:rPr lang="en-US" sz="2200" dirty="0" smtClean="0"/>
              <a:t>.</a:t>
            </a:r>
            <a:br>
              <a:rPr lang="en-US" sz="2200" dirty="0" smtClean="0"/>
            </a:br>
            <a:r>
              <a:rPr lang="en-US" sz="2200" dirty="0" smtClean="0">
                <a:solidFill>
                  <a:srgbClr val="FF0000"/>
                </a:solidFill>
              </a:rPr>
              <a:t>Will </a:t>
            </a:r>
            <a:r>
              <a:rPr lang="en-US" sz="2200" dirty="0">
                <a:solidFill>
                  <a:srgbClr val="FF0000"/>
                </a:solidFill>
              </a:rPr>
              <a:t>the spins line up with each other?</a:t>
            </a:r>
            <a:r>
              <a:rPr lang="en-US" sz="2200" dirty="0"/>
              <a:t>  </a:t>
            </a:r>
            <a:r>
              <a:rPr lang="en-US" sz="2200" dirty="0" smtClean="0"/>
              <a:t/>
            </a:r>
            <a:br>
              <a:rPr lang="en-US" sz="2200" dirty="0" smtClean="0"/>
            </a:br>
            <a:r>
              <a:rPr lang="en-US" sz="2200" dirty="0" smtClean="0"/>
              <a:t>The </a:t>
            </a:r>
            <a:r>
              <a:rPr lang="en-US" sz="2200" dirty="0"/>
              <a:t>answer depends on the </a:t>
            </a:r>
            <a:r>
              <a:rPr lang="en-US" sz="2200" dirty="0" smtClean="0"/>
              <a:t/>
            </a:r>
            <a:br>
              <a:rPr lang="en-US" sz="2200" dirty="0" smtClean="0"/>
            </a:br>
            <a:r>
              <a:rPr lang="en-US" sz="2200" dirty="0" smtClean="0"/>
              <a:t>temperature </a:t>
            </a:r>
            <a:r>
              <a:rPr lang="en-US" sz="2200" dirty="0"/>
              <a:t>of the iron:</a:t>
            </a:r>
          </a:p>
          <a:p>
            <a:pPr lvl="1"/>
            <a:r>
              <a:rPr lang="en-US" sz="1800" dirty="0"/>
              <a:t>At high temperatures, the spins point randomly. That's because there are many more quantum states with random-looking spins than there are with the spins in any simple pattern. The iron is not magnetized oriented and, on average, the material is isotropic. </a:t>
            </a:r>
            <a:endParaRPr lang="en-US" sz="1800" dirty="0" smtClean="0"/>
          </a:p>
          <a:p>
            <a:pPr lvl="1"/>
            <a:r>
              <a:rPr lang="en-US" sz="1800" dirty="0" smtClean="0"/>
              <a:t>What happens at low T?</a:t>
            </a:r>
            <a:endParaRPr lang="en-US" sz="1800"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66355" y="2261306"/>
            <a:ext cx="4470400" cy="2222500"/>
          </a:xfrm>
          <a:prstGeom prst="rect">
            <a:avLst/>
          </a:prstGeom>
          <a:noFill/>
        </p:spPr>
      </p:pic>
    </p:spTree>
    <p:extLst>
      <p:ext uri="{BB962C8B-B14F-4D97-AF65-F5344CB8AC3E}">
        <p14:creationId xmlns:p14="http://schemas.microsoft.com/office/powerpoint/2010/main" val="871264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1143000"/>
          </a:xfrm>
        </p:spPr>
        <p:txBody>
          <a:bodyPr/>
          <a:lstStyle/>
          <a:p>
            <a:endParaRPr lang="en-US" dirty="0"/>
          </a:p>
        </p:txBody>
      </p:sp>
      <p:sp>
        <p:nvSpPr>
          <p:cNvPr id="3" name="Content Placeholder 2"/>
          <p:cNvSpPr>
            <a:spLocks noGrp="1"/>
          </p:cNvSpPr>
          <p:nvPr>
            <p:ph idx="1"/>
          </p:nvPr>
        </p:nvSpPr>
        <p:spPr>
          <a:xfrm>
            <a:off x="0" y="1340555"/>
            <a:ext cx="9144000" cy="5376333"/>
          </a:xfrm>
        </p:spPr>
        <p:txBody>
          <a:bodyPr>
            <a:normAutofit/>
          </a:bodyPr>
          <a:lstStyle/>
          <a:p>
            <a:r>
              <a:rPr lang="en-US" sz="2000" dirty="0"/>
              <a:t>The spins have lower energy when they line up. At low T, that energy can make more entropy in the nearby reservoir than the spins lose by lining up. When the iron is cooled below about 770° C (the Curie temperature), the spins do align, maximizing the </a:t>
            </a:r>
            <a:r>
              <a:rPr lang="en-US" sz="2000" i="1" dirty="0"/>
              <a:t>total</a:t>
            </a:r>
            <a:r>
              <a:rPr lang="en-US" sz="2000" dirty="0"/>
              <a:t> entropy. The iron becomes magnetized.  </a:t>
            </a:r>
          </a:p>
          <a:p>
            <a:r>
              <a:rPr lang="en-US" sz="2000" dirty="0"/>
              <a:t>However, they cannot align without </a:t>
            </a:r>
            <a:r>
              <a:rPr lang="en-US" sz="2000" dirty="0" smtClean="0"/>
              <a:t/>
            </a:r>
            <a:br>
              <a:rPr lang="en-US" sz="2000" dirty="0" smtClean="0"/>
            </a:br>
            <a:r>
              <a:rPr lang="en-US" sz="2000" dirty="0" smtClean="0"/>
              <a:t>picking </a:t>
            </a:r>
            <a:r>
              <a:rPr lang="en-US" sz="2000" dirty="0"/>
              <a:t>some particular direction to </a:t>
            </a:r>
            <a:r>
              <a:rPr lang="en-US" sz="2000" dirty="0" smtClean="0"/>
              <a:t/>
            </a:r>
            <a:br>
              <a:rPr lang="en-US" sz="2000" dirty="0" smtClean="0"/>
            </a:br>
            <a:r>
              <a:rPr lang="en-US" sz="2000" dirty="0" smtClean="0"/>
              <a:t>align </a:t>
            </a:r>
            <a:r>
              <a:rPr lang="en-US" sz="2000" dirty="0"/>
              <a:t>along. Now there is a preferred </a:t>
            </a:r>
            <a:r>
              <a:rPr lang="en-US" sz="2000" dirty="0" smtClean="0"/>
              <a:t/>
            </a:r>
            <a:br>
              <a:rPr lang="en-US" sz="2000" dirty="0" smtClean="0"/>
            </a:br>
            <a:r>
              <a:rPr lang="en-US" sz="2000" dirty="0" smtClean="0"/>
              <a:t>direction</a:t>
            </a:r>
            <a:r>
              <a:rPr lang="en-US" sz="2000" dirty="0"/>
              <a:t>, even though the physical </a:t>
            </a:r>
            <a:r>
              <a:rPr lang="en-US" sz="2000" dirty="0" smtClean="0"/>
              <a:t/>
            </a:r>
            <a:br>
              <a:rPr lang="en-US" sz="2000" dirty="0" smtClean="0"/>
            </a:br>
            <a:r>
              <a:rPr lang="en-US" sz="2000" dirty="0" smtClean="0"/>
              <a:t>equations </a:t>
            </a:r>
            <a:r>
              <a:rPr lang="en-US" sz="2000" dirty="0"/>
              <a:t>themselves contained </a:t>
            </a:r>
            <a:r>
              <a:rPr lang="en-US" sz="2000" dirty="0" smtClean="0"/>
              <a:t/>
            </a:r>
            <a:br>
              <a:rPr lang="en-US" sz="2000" dirty="0" smtClean="0"/>
            </a:br>
            <a:r>
              <a:rPr lang="en-US" sz="2000" dirty="0" smtClean="0"/>
              <a:t>no </a:t>
            </a:r>
            <a:r>
              <a:rPr lang="en-US" sz="2000" dirty="0"/>
              <a:t>special direction</a:t>
            </a:r>
            <a:r>
              <a:rPr lang="en-US" sz="2000" dirty="0" smtClean="0"/>
              <a:t>.</a:t>
            </a:r>
            <a:br>
              <a:rPr lang="en-US" sz="2000" dirty="0" smtClean="0"/>
            </a:br>
            <a:r>
              <a:rPr lang="en-US" sz="2000" dirty="0" smtClean="0"/>
              <a:t/>
            </a:r>
            <a:br>
              <a:rPr lang="en-US" sz="2000" dirty="0" smtClean="0"/>
            </a:br>
            <a:endParaRPr lang="en-US" sz="2000" dirty="0"/>
          </a:p>
          <a:p>
            <a:r>
              <a:rPr lang="en-US" sz="2000" dirty="0"/>
              <a:t>This process is called spontaneous symmetry breaking.</a:t>
            </a:r>
          </a:p>
          <a:p>
            <a:r>
              <a:rPr lang="en-US" sz="2000" i="1" dirty="0"/>
              <a:t>Rotational </a:t>
            </a:r>
            <a:r>
              <a:rPr lang="en-US" sz="2000" dirty="0"/>
              <a:t>symmetry is broken in this example. </a:t>
            </a:r>
          </a:p>
          <a:p>
            <a:r>
              <a:rPr lang="en-US" sz="2000" dirty="0" smtClean="0"/>
              <a:t>So </a:t>
            </a:r>
            <a:r>
              <a:rPr lang="en-US" sz="2000" dirty="0"/>
              <a:t>is time reversal, since these are magnets, not little arrows</a:t>
            </a:r>
            <a:r>
              <a:rPr lang="en-US" sz="2000" dirty="0" smtClean="0"/>
              <a:t>.</a:t>
            </a:r>
            <a:endParaRPr lang="en-US" sz="2000"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216400" y="2712861"/>
            <a:ext cx="4470400" cy="2222500"/>
          </a:xfrm>
          <a:prstGeom prst="rect">
            <a:avLst/>
          </a:prstGeom>
          <a:noFill/>
        </p:spPr>
      </p:pic>
    </p:spTree>
    <p:extLst>
      <p:ext uri="{BB962C8B-B14F-4D97-AF65-F5344CB8AC3E}">
        <p14:creationId xmlns:p14="http://schemas.microsoft.com/office/powerpoint/2010/main" val="5632676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7"/>
            <a:ext cx="8229600" cy="1143000"/>
          </a:xfrm>
        </p:spPr>
        <p:txBody>
          <a:bodyPr>
            <a:normAutofit/>
          </a:bodyPr>
          <a:lstStyle/>
          <a:p>
            <a:r>
              <a:rPr lang="en-US" sz="3600" dirty="0">
                <a:solidFill>
                  <a:srgbClr val="C0504D"/>
                </a:solidFill>
              </a:rPr>
              <a:t>Some symmetry remains unbroken </a:t>
            </a:r>
          </a:p>
        </p:txBody>
      </p:sp>
      <p:sp>
        <p:nvSpPr>
          <p:cNvPr id="3" name="Content Placeholder 2"/>
          <p:cNvSpPr>
            <a:spLocks noGrp="1"/>
          </p:cNvSpPr>
          <p:nvPr>
            <p:ph idx="1"/>
          </p:nvPr>
        </p:nvSpPr>
        <p:spPr>
          <a:xfrm>
            <a:off x="0" y="1044222"/>
            <a:ext cx="9144000" cy="5503334"/>
          </a:xfrm>
        </p:spPr>
        <p:txBody>
          <a:bodyPr>
            <a:normAutofit/>
          </a:bodyPr>
          <a:lstStyle/>
          <a:p>
            <a:r>
              <a:rPr lang="en-US" sz="2000" dirty="0"/>
              <a:t>Symmetry breaking is described by a parameter whose value is zero when the symmetry is restored.  Consider our magnetized iron:</a:t>
            </a:r>
          </a:p>
          <a:p>
            <a:r>
              <a:rPr lang="en-US" sz="2000" dirty="0"/>
              <a:t>At low temperature, the iron is not isotropic.  There is a preferred direction.</a:t>
            </a:r>
          </a:p>
          <a:p>
            <a:r>
              <a:rPr lang="en-US" sz="2000" dirty="0"/>
              <a:t>The strength of the symmetry breaking is described by the magnetization.  </a:t>
            </a:r>
            <a:endParaRPr lang="en-US" sz="2000" dirty="0" smtClean="0"/>
          </a:p>
          <a:p>
            <a:pPr lvl="1"/>
            <a:r>
              <a:rPr lang="en-US" sz="2000" dirty="0" smtClean="0"/>
              <a:t>As </a:t>
            </a:r>
            <a:r>
              <a:rPr lang="en-US" sz="2000" dirty="0"/>
              <a:t>that quantity goes to zero, the symmetry is restored.</a:t>
            </a:r>
          </a:p>
          <a:p>
            <a:r>
              <a:rPr lang="en-US" sz="2000" dirty="0">
                <a:solidFill>
                  <a:srgbClr val="FF0000"/>
                </a:solidFill>
              </a:rPr>
              <a:t>If the symmetry is broken, how do we know it was ever there? </a:t>
            </a:r>
            <a:r>
              <a:rPr lang="en-US" sz="2000" dirty="0"/>
              <a:t> </a:t>
            </a:r>
            <a:endParaRPr lang="en-US" sz="2000" dirty="0" smtClean="0"/>
          </a:p>
          <a:p>
            <a:pPr lvl="1"/>
            <a:r>
              <a:rPr lang="en-US" sz="2000" dirty="0" smtClean="0"/>
              <a:t>A </a:t>
            </a:r>
            <a:r>
              <a:rPr lang="en-US" sz="2000" dirty="0"/>
              <a:t>remnant of the original symmetry is always left behind.</a:t>
            </a:r>
          </a:p>
          <a:p>
            <a:pPr lvl="1"/>
            <a:r>
              <a:rPr lang="en-US" sz="2000" dirty="0" smtClean="0"/>
              <a:t>Depending </a:t>
            </a:r>
            <a:r>
              <a:rPr lang="en-US" sz="2000" dirty="0"/>
              <a:t>on the details of the symmetry broken, there can be a variety of new types of excitations around the broken-symmetry state. E. g. </a:t>
            </a:r>
          </a:p>
          <a:p>
            <a:pPr lvl="1"/>
            <a:r>
              <a:rPr lang="en-US" sz="2000" dirty="0"/>
              <a:t>There will be a new type of wave (a </a:t>
            </a:r>
            <a:r>
              <a:rPr lang="en-US" sz="2000" dirty="0" err="1"/>
              <a:t>magnon</a:t>
            </a:r>
            <a:r>
              <a:rPr lang="en-US" sz="2000" dirty="0"/>
              <a:t>) in which the spins twist a bit from the preferred orientation, and spring back due to torques from neighboring spins.  </a:t>
            </a:r>
          </a:p>
          <a:p>
            <a:pPr lvl="1"/>
            <a:r>
              <a:rPr lang="en-US" sz="2000" dirty="0"/>
              <a:t>There can be boundaries (domain walls, here) between regions which break the symmetry in different ways.</a:t>
            </a:r>
          </a:p>
          <a:p>
            <a:endParaRPr lang="en-US" dirty="0"/>
          </a:p>
        </p:txBody>
      </p:sp>
    </p:spTree>
    <p:extLst>
      <p:ext uri="{BB962C8B-B14F-4D97-AF65-F5344CB8AC3E}">
        <p14:creationId xmlns:p14="http://schemas.microsoft.com/office/powerpoint/2010/main" val="2371338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2"/>
            <a:ext cx="8229600" cy="1143000"/>
          </a:xfrm>
        </p:spPr>
        <p:txBody>
          <a:bodyPr>
            <a:noAutofit/>
          </a:bodyPr>
          <a:lstStyle/>
          <a:p>
            <a:r>
              <a:rPr lang="en-US" sz="3200" dirty="0">
                <a:solidFill>
                  <a:srgbClr val="C0504D"/>
                </a:solidFill>
              </a:rPr>
              <a:t>Other symmetries can spontaneously break </a:t>
            </a:r>
          </a:p>
        </p:txBody>
      </p:sp>
      <p:sp>
        <p:nvSpPr>
          <p:cNvPr id="3" name="Content Placeholder 2"/>
          <p:cNvSpPr>
            <a:spLocks noGrp="1"/>
          </p:cNvSpPr>
          <p:nvPr>
            <p:ph idx="1"/>
          </p:nvPr>
        </p:nvSpPr>
        <p:spPr>
          <a:xfrm>
            <a:off x="0" y="1199444"/>
            <a:ext cx="9144000" cy="4926719"/>
          </a:xfrm>
        </p:spPr>
        <p:txBody>
          <a:bodyPr>
            <a:normAutofit fontScale="62500" lnSpcReduction="20000"/>
          </a:bodyPr>
          <a:lstStyle/>
          <a:p>
            <a:pPr lvl="0"/>
            <a:r>
              <a:rPr lang="en-US" dirty="0"/>
              <a:t>On the average, any position in a liquid is just like any other position. When the liquid cools, it can freeze into a solid, in which there is a distinction between the sites with atoms on them and the spaces in between. Spatial translation is the broken symmetry.</a:t>
            </a:r>
          </a:p>
          <a:p>
            <a:pPr lvl="0"/>
            <a:r>
              <a:rPr lang="en-US" dirty="0"/>
              <a:t>Some sugars (and other big molecules) have left-handed and right-handed forms, which twist polarized light opposite directions. Crystals form which contain only one type or the other. Within the crystal, PARITY (mirror-image) symmetry is broken. (If the </a:t>
            </a:r>
            <a:r>
              <a:rPr lang="en-US" dirty="0" err="1"/>
              <a:t>interconversion</a:t>
            </a:r>
            <a:r>
              <a:rPr lang="en-US" dirty="0"/>
              <a:t> rate between the two forms is big enough, all the molecules can end up in one crystal, breaking parity for the whole batch.)</a:t>
            </a:r>
          </a:p>
          <a:p>
            <a:pPr marL="0" indent="0">
              <a:buNone/>
            </a:pPr>
            <a:endParaRPr lang="en-US" dirty="0"/>
          </a:p>
          <a:p>
            <a:r>
              <a:rPr lang="en-US" dirty="0"/>
              <a:t>We saw that physical laws  can have various other symmetries, besides these simple spatial symmetries. </a:t>
            </a:r>
            <a:endParaRPr lang="en-US" dirty="0" smtClean="0"/>
          </a:p>
          <a:p>
            <a:pPr lvl="1"/>
            <a:r>
              <a:rPr lang="en-US" sz="3200" dirty="0" smtClean="0"/>
              <a:t>time</a:t>
            </a:r>
            <a:r>
              <a:rPr lang="en-US" sz="3200" dirty="0"/>
              <a:t>-</a:t>
            </a:r>
            <a:r>
              <a:rPr lang="en-US" sz="3200" dirty="0" smtClean="0"/>
              <a:t>reversal</a:t>
            </a:r>
          </a:p>
          <a:p>
            <a:pPr lvl="1"/>
            <a:r>
              <a:rPr lang="en-US" sz="3200" dirty="0" smtClean="0"/>
              <a:t>Lorentz </a:t>
            </a:r>
            <a:r>
              <a:rPr lang="en-US" sz="3200" dirty="0"/>
              <a:t>transformations, …</a:t>
            </a:r>
          </a:p>
          <a:p>
            <a:pPr marL="0" indent="0">
              <a:buNone/>
            </a:pPr>
            <a:endParaRPr lang="en-US" dirty="0"/>
          </a:p>
          <a:p>
            <a:r>
              <a:rPr lang="en-US" u="sng" dirty="0"/>
              <a:t>Any </a:t>
            </a:r>
            <a:r>
              <a:rPr lang="en-US" dirty="0"/>
              <a:t>underlying symmetry can be broken by the equilibrium physical state, just as the spatial symmetries were broken in the examples above</a:t>
            </a:r>
            <a:r>
              <a:rPr lang="en-US" dirty="0" smtClean="0"/>
              <a:t>.</a:t>
            </a:r>
            <a:endParaRPr lang="en-US" dirty="0"/>
          </a:p>
        </p:txBody>
      </p:sp>
    </p:spTree>
    <p:extLst>
      <p:ext uri="{BB962C8B-B14F-4D97-AF65-F5344CB8AC3E}">
        <p14:creationId xmlns:p14="http://schemas.microsoft.com/office/powerpoint/2010/main" val="227122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7"/>
            <a:ext cx="8229600" cy="840140"/>
          </a:xfrm>
        </p:spPr>
        <p:txBody>
          <a:bodyPr>
            <a:normAutofit/>
          </a:bodyPr>
          <a:lstStyle/>
          <a:p>
            <a:r>
              <a:rPr lang="en-US" sz="3600" dirty="0">
                <a:solidFill>
                  <a:srgbClr val="C0504D"/>
                </a:solidFill>
              </a:rPr>
              <a:t>What would drive inflation</a:t>
            </a:r>
            <a:r>
              <a:rPr lang="en-US" sz="3600" dirty="0" smtClean="0">
                <a:solidFill>
                  <a:srgbClr val="C0504D"/>
                </a:solidFill>
              </a:rPr>
              <a:t>?</a:t>
            </a:r>
            <a:endParaRPr lang="en-US" sz="3600" dirty="0">
              <a:solidFill>
                <a:srgbClr val="C0504D"/>
              </a:solidFill>
            </a:endParaRPr>
          </a:p>
        </p:txBody>
      </p:sp>
      <p:sp>
        <p:nvSpPr>
          <p:cNvPr id="3" name="Content Placeholder 2"/>
          <p:cNvSpPr>
            <a:spLocks noGrp="1"/>
          </p:cNvSpPr>
          <p:nvPr>
            <p:ph idx="1"/>
          </p:nvPr>
        </p:nvSpPr>
        <p:spPr>
          <a:xfrm>
            <a:off x="0" y="846668"/>
            <a:ext cx="9144000" cy="6011332"/>
          </a:xfrm>
        </p:spPr>
        <p:txBody>
          <a:bodyPr>
            <a:normAutofit/>
          </a:bodyPr>
          <a:lstStyle/>
          <a:p>
            <a:r>
              <a:rPr lang="en-US" sz="2000" dirty="0"/>
              <a:t>What energy density is to be used as the source of the gravitational effects? The zero-point energy would in principle be </a:t>
            </a:r>
            <a:r>
              <a:rPr lang="en-US" sz="2000" i="1" dirty="0"/>
              <a:t>infinite</a:t>
            </a:r>
            <a:r>
              <a:rPr lang="en-US" sz="2000" dirty="0"/>
              <a:t>. Even if we cut off the zero-point fluctuations at the Planck scale, where our current physics breaks down, the density would be </a:t>
            </a:r>
            <a:r>
              <a:rPr lang="en-US" sz="2000" dirty="0" smtClean="0"/>
              <a:t>~10</a:t>
            </a:r>
            <a:r>
              <a:rPr lang="en-US" sz="2000" baseline="30000" dirty="0" smtClean="0"/>
              <a:t>125</a:t>
            </a:r>
            <a:r>
              <a:rPr lang="en-US" sz="2000" dirty="0" smtClean="0"/>
              <a:t> </a:t>
            </a:r>
            <a:r>
              <a:rPr lang="en-US" sz="2000" dirty="0"/>
              <a:t>times </a:t>
            </a:r>
            <a:r>
              <a:rPr lang="en-US" sz="2000" dirty="0" smtClean="0"/>
              <a:t>the </a:t>
            </a:r>
            <a:r>
              <a:rPr lang="en-US" sz="2000" dirty="0"/>
              <a:t>critical density of cosmology. So the energy that counts seems to be only the energy above some reference vacuum state. </a:t>
            </a:r>
          </a:p>
          <a:p>
            <a:r>
              <a:rPr lang="en-US" sz="2000" dirty="0"/>
              <a:t> Consider the early, hot universe.  Suppose that there is a scalar field which behaves as described </a:t>
            </a:r>
            <a:r>
              <a:rPr lang="en-US" sz="2000" dirty="0" smtClean="0"/>
              <a:t>earlier. </a:t>
            </a:r>
            <a:r>
              <a:rPr lang="en-US" sz="2000" dirty="0"/>
              <a:t>Then, as time progresses, the free-energy-density graph </a:t>
            </a:r>
            <a:r>
              <a:rPr lang="en-US" sz="2000" dirty="0" smtClean="0"/>
              <a:t>will evolve.</a:t>
            </a:r>
            <a:endParaRPr lang="en-US" sz="2000" dirty="0"/>
          </a:p>
          <a:p>
            <a:r>
              <a:rPr lang="en-US" sz="1800" dirty="0" smtClean="0"/>
              <a:t>The density of the field is zero at </a:t>
            </a:r>
          </a:p>
          <a:p>
            <a:pPr marL="400050" lvl="1" indent="0">
              <a:buNone/>
            </a:pPr>
            <a:r>
              <a:rPr lang="en-US" sz="1800" dirty="0" smtClean="0"/>
              <a:t>very early times, but as the temperature </a:t>
            </a:r>
          </a:p>
          <a:p>
            <a:pPr marL="400050" lvl="1" indent="0">
              <a:buNone/>
            </a:pPr>
            <a:r>
              <a:rPr lang="en-US" sz="1800" dirty="0" smtClean="0"/>
              <a:t>decreases,  that is no longer the </a:t>
            </a:r>
          </a:p>
          <a:p>
            <a:pPr marL="400050" lvl="1" indent="0">
              <a:buNone/>
            </a:pPr>
            <a:r>
              <a:rPr lang="en-US" sz="1800" dirty="0" smtClean="0"/>
              <a:t>favored configuration.  If the middle </a:t>
            </a:r>
          </a:p>
          <a:p>
            <a:pPr marL="400050" lvl="1" indent="0">
              <a:buNone/>
            </a:pPr>
            <a:r>
              <a:rPr lang="en-US" sz="1800" dirty="0" smtClean="0"/>
              <a:t>energy-density graph is </a:t>
            </a:r>
          </a:p>
          <a:p>
            <a:pPr marL="400050" lvl="1" indent="0">
              <a:buNone/>
            </a:pPr>
            <a:r>
              <a:rPr lang="en-US" sz="1800" dirty="0" smtClean="0"/>
              <a:t>correct, then the universe will become trapped in a </a:t>
            </a:r>
            <a:r>
              <a:rPr lang="en-US" sz="1800" b="1" dirty="0" smtClean="0"/>
              <a:t>false vacuum</a:t>
            </a:r>
            <a:r>
              <a:rPr lang="en-US" sz="1800" dirty="0" smtClean="0"/>
              <a:t> state, i.e. a state in which the free-energy is bigger than it has to be.  Even if the last version is right, the universe will not instantly reach the true vacuum, but will spend a little time in false vacuum states. The false vacuum will cause the expansion of the universe to have unusual features.</a:t>
            </a:r>
          </a:p>
          <a:p>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135801454"/>
              </p:ext>
            </p:extLst>
          </p:nvPr>
        </p:nvGraphicFramePr>
        <p:xfrm>
          <a:off x="4219221" y="3706481"/>
          <a:ext cx="4783667" cy="1334007"/>
        </p:xfrm>
        <a:graphic>
          <a:graphicData uri="http://schemas.openxmlformats.org/presentationml/2006/ole">
            <mc:AlternateContent xmlns:mc="http://schemas.openxmlformats.org/markup-compatibility/2006">
              <mc:Choice xmlns:v="urn:schemas-microsoft-com:vml" Requires="v">
                <p:oleObj spid="_x0000_s4154" name="Picture" r:id="rId3" imgW="5829300" imgH="1625600" progId="Word.Picture.8">
                  <p:embed/>
                </p:oleObj>
              </mc:Choice>
              <mc:Fallback>
                <p:oleObj name="Picture" r:id="rId3" imgW="5829300" imgH="1625600" progId="Word.Picture.8">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221" y="3706481"/>
                        <a:ext cx="4783667" cy="13340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91888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755473"/>
          </a:xfrm>
        </p:spPr>
        <p:txBody>
          <a:bodyPr>
            <a:normAutofit/>
          </a:bodyPr>
          <a:lstStyle/>
          <a:p>
            <a:r>
              <a:rPr lang="en-US" sz="3600" dirty="0" smtClean="0">
                <a:solidFill>
                  <a:srgbClr val="C0504D"/>
                </a:solidFill>
              </a:rPr>
              <a:t>Start and End of Inflation</a:t>
            </a:r>
            <a:endParaRPr lang="en-US" sz="3600" dirty="0">
              <a:solidFill>
                <a:srgbClr val="C0504D"/>
              </a:solidFill>
            </a:endParaRPr>
          </a:p>
        </p:txBody>
      </p:sp>
      <p:sp>
        <p:nvSpPr>
          <p:cNvPr id="3" name="Content Placeholder 2"/>
          <p:cNvSpPr>
            <a:spLocks noGrp="1"/>
          </p:cNvSpPr>
          <p:nvPr>
            <p:ph idx="1"/>
          </p:nvPr>
        </p:nvSpPr>
        <p:spPr>
          <a:xfrm>
            <a:off x="0" y="768526"/>
            <a:ext cx="9144000" cy="6089473"/>
          </a:xfrm>
        </p:spPr>
        <p:txBody>
          <a:bodyPr>
            <a:normAutofit fontScale="85000" lnSpcReduction="20000"/>
          </a:bodyPr>
          <a:lstStyle/>
          <a:p>
            <a:pPr marL="0" indent="0">
              <a:buNone/>
            </a:pPr>
            <a:r>
              <a:rPr lang="en-US" sz="2400" dirty="0"/>
              <a:t>(See Scientific American, Jan. 1999 for </a:t>
            </a:r>
            <a:r>
              <a:rPr lang="en-US" sz="2400" dirty="0" smtClean="0"/>
              <a:t/>
            </a:r>
            <a:br>
              <a:rPr lang="en-US" sz="2400" dirty="0" smtClean="0"/>
            </a:br>
            <a:r>
              <a:rPr lang="en-US" sz="2400" dirty="0" smtClean="0"/>
              <a:t>articles on the difference </a:t>
            </a:r>
            <a:r>
              <a:rPr lang="en-US" sz="2400" dirty="0"/>
              <a:t>between getting </a:t>
            </a:r>
            <a:r>
              <a:rPr lang="en-US" sz="2400" dirty="0" smtClean="0"/>
              <a:t/>
            </a:r>
            <a:br>
              <a:rPr lang="en-US" sz="2400" dirty="0" smtClean="0"/>
            </a:br>
            <a:r>
              <a:rPr lang="en-US" sz="2400" dirty="0" smtClean="0"/>
              <a:t>stuck </a:t>
            </a:r>
            <a:r>
              <a:rPr lang="en-US" sz="2400" dirty="0"/>
              <a:t>for a </a:t>
            </a:r>
            <a:r>
              <a:rPr lang="en-US" sz="2400" dirty="0" smtClean="0"/>
              <a:t>while </a:t>
            </a:r>
            <a:r>
              <a:rPr lang="en-US" sz="2400" dirty="0"/>
              <a:t>in a false vacuum </a:t>
            </a:r>
            <a:r>
              <a:rPr lang="en-US" sz="2400" dirty="0" smtClean="0"/>
              <a:t> </a:t>
            </a:r>
            <a:r>
              <a:rPr lang="en-US" sz="2400" dirty="0"/>
              <a:t>and </a:t>
            </a:r>
            <a:r>
              <a:rPr lang="en-US" sz="2400" dirty="0" smtClean="0"/>
              <a:t/>
            </a:r>
            <a:br>
              <a:rPr lang="en-US" sz="2400" dirty="0" smtClean="0"/>
            </a:br>
            <a:r>
              <a:rPr lang="en-US" sz="2400" dirty="0" smtClean="0"/>
              <a:t>gradually </a:t>
            </a:r>
            <a:r>
              <a:rPr lang="en-US" sz="2400" dirty="0"/>
              <a:t>rolling out of a false </a:t>
            </a:r>
            <a:r>
              <a:rPr lang="en-US" sz="2400" dirty="0" smtClean="0"/>
              <a:t>vacuum.)</a:t>
            </a:r>
            <a:br>
              <a:rPr lang="en-US" sz="2400" dirty="0" smtClean="0"/>
            </a:br>
            <a:r>
              <a:rPr lang="en-US" sz="2400" dirty="0" smtClean="0"/>
              <a:t>The </a:t>
            </a:r>
            <a:r>
              <a:rPr lang="en-US" sz="2400" dirty="0"/>
              <a:t>frozen symmetrical field has, at least </a:t>
            </a:r>
            <a:r>
              <a:rPr lang="en-US" sz="2400" dirty="0" smtClean="0"/>
              <a:t/>
            </a:r>
            <a:br>
              <a:rPr lang="en-US" sz="2400" dirty="0" smtClean="0"/>
            </a:br>
            <a:r>
              <a:rPr lang="en-US" sz="2400" dirty="0" smtClean="0"/>
              <a:t>for </a:t>
            </a:r>
            <a:r>
              <a:rPr lang="en-US" sz="2400" dirty="0"/>
              <a:t>a while, a fixed density- driving inflation.</a:t>
            </a:r>
          </a:p>
          <a:p>
            <a:r>
              <a:rPr lang="en-US" sz="2400" dirty="0"/>
              <a:t>In this scenario</a:t>
            </a:r>
            <a:r>
              <a:rPr lang="en-US" sz="2400" dirty="0" smtClean="0"/>
              <a:t>, the </a:t>
            </a:r>
            <a:r>
              <a:rPr lang="en-US" sz="2400" dirty="0"/>
              <a:t>inflation </a:t>
            </a:r>
            <a:r>
              <a:rPr lang="en-US" sz="2400" dirty="0" smtClean="0"/>
              <a:t>was </a:t>
            </a:r>
            <a:r>
              <a:rPr lang="en-US" sz="2400" dirty="0"/>
              <a:t>not caused by a change of the actual state of the vacuum </a:t>
            </a:r>
            <a:r>
              <a:rPr lang="en-US" sz="2400" dirty="0" smtClean="0"/>
              <a:t>but </a:t>
            </a:r>
            <a:r>
              <a:rPr lang="en-US" sz="2400" dirty="0"/>
              <a:t>by the appearance of a new </a:t>
            </a:r>
            <a:r>
              <a:rPr lang="en-US" sz="2400" i="1" dirty="0"/>
              <a:t>possible </a:t>
            </a:r>
            <a:r>
              <a:rPr lang="en-US" sz="2400" dirty="0"/>
              <a:t> equilibrium state with lower energy.  How does the universe know that there's a lower energy "real" vacuum</a:t>
            </a:r>
            <a:r>
              <a:rPr lang="en-US" sz="2400" dirty="0" smtClean="0"/>
              <a:t>?</a:t>
            </a:r>
          </a:p>
          <a:p>
            <a:pPr marL="0" indent="0">
              <a:buNone/>
            </a:pPr>
            <a:r>
              <a:rPr lang="en-US" sz="2400" dirty="0"/>
              <a:t>Inflation may solve our two big cosmological problems.  </a:t>
            </a:r>
            <a:endParaRPr lang="en-US" sz="2400" dirty="0" smtClean="0"/>
          </a:p>
          <a:p>
            <a:r>
              <a:rPr lang="en-US" sz="2400" b="1" dirty="0" smtClean="0"/>
              <a:t>Homogeneity</a:t>
            </a:r>
            <a:r>
              <a:rPr lang="en-US" sz="2400" b="1" dirty="0"/>
              <a:t>.</a:t>
            </a:r>
            <a:r>
              <a:rPr lang="en-US" sz="2400" dirty="0"/>
              <a:t> </a:t>
            </a:r>
            <a:r>
              <a:rPr lang="en-US" sz="2400" dirty="0" smtClean="0"/>
              <a:t>If </a:t>
            </a:r>
            <a:r>
              <a:rPr lang="en-US" sz="2400" dirty="0"/>
              <a:t>the inflation lasted for 100 time constants, the universe expanded by a factor of e</a:t>
            </a:r>
            <a:r>
              <a:rPr lang="en-US" sz="2400" baseline="30000" dirty="0"/>
              <a:t>100</a:t>
            </a:r>
            <a:r>
              <a:rPr lang="en-US" sz="2400" dirty="0"/>
              <a:t> = 10</a:t>
            </a:r>
            <a:r>
              <a:rPr lang="en-US" sz="2400" baseline="30000" dirty="0"/>
              <a:t>43</a:t>
            </a:r>
            <a:r>
              <a:rPr lang="en-US" sz="2400" dirty="0"/>
              <a:t>.  The entire visible universe (10</a:t>
            </a:r>
            <a:r>
              <a:rPr lang="en-US" sz="2400" baseline="30000" dirty="0"/>
              <a:t>25</a:t>
            </a:r>
            <a:r>
              <a:rPr lang="en-US" sz="2400" dirty="0"/>
              <a:t> m) was a basketball  (~30 cm) just after inflation, but only a minute speck (10</a:t>
            </a:r>
            <a:r>
              <a:rPr lang="en-US" sz="2400" baseline="30000" dirty="0"/>
              <a:t>-43</a:t>
            </a:r>
            <a:r>
              <a:rPr lang="en-US" sz="2400" dirty="0"/>
              <a:t> m) just before, much smaller than the causally connected region (10</a:t>
            </a:r>
            <a:r>
              <a:rPr lang="en-US" sz="2400" baseline="30000" dirty="0"/>
              <a:t>-23</a:t>
            </a:r>
            <a:r>
              <a:rPr lang="en-US" sz="2400" dirty="0"/>
              <a:t> m) then.</a:t>
            </a:r>
          </a:p>
          <a:p>
            <a:r>
              <a:rPr lang="en-US" sz="2400" b="1" dirty="0" smtClean="0"/>
              <a:t>Flatness</a:t>
            </a:r>
            <a:r>
              <a:rPr lang="en-US" sz="2400" b="1" dirty="0"/>
              <a:t>.</a:t>
            </a:r>
            <a:r>
              <a:rPr lang="en-US" sz="2400" dirty="0"/>
              <a:t>  Suppose the universe wasn’t close to the critical density before inflation.  This means, in the balloon analogy, that it was curved.  Now, increase the radius of the balloon by x10</a:t>
            </a:r>
            <a:r>
              <a:rPr lang="en-US" sz="2400" baseline="30000" dirty="0"/>
              <a:t>43</a:t>
            </a:r>
            <a:r>
              <a:rPr lang="en-US" sz="2400" dirty="0"/>
              <a:t>.  It will become indistinguishably close to flat.</a:t>
            </a:r>
          </a:p>
          <a:p>
            <a:r>
              <a:rPr lang="en-US" sz="2400" dirty="0"/>
              <a:t>Inflation could also account for the rarity of certain particles (magnetic monopoles) which should have been created, but have never actually been found</a:t>
            </a:r>
            <a:r>
              <a:rPr lang="en-US" sz="2400" dirty="0" smtClean="0"/>
              <a:t>.</a:t>
            </a:r>
            <a:endParaRPr lang="en-US" sz="2000" dirty="0"/>
          </a:p>
          <a:p>
            <a:r>
              <a:rPr lang="en-US" sz="2400" b="1" dirty="0" smtClean="0"/>
              <a:t>Problem</a:t>
            </a:r>
            <a:r>
              <a:rPr lang="en-US" sz="2400" dirty="0" smtClean="0"/>
              <a:t>:  </a:t>
            </a:r>
            <a:r>
              <a:rPr lang="en-US" sz="2400" dirty="0"/>
              <a:t>The inflationary scenario requires some fine-tuning of the strength of competing terms in the interactions, in order for the inflationary period to end smoothly.</a:t>
            </a:r>
          </a:p>
          <a:p>
            <a:endParaRPr lang="en-US" sz="20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90264315"/>
              </p:ext>
            </p:extLst>
          </p:nvPr>
        </p:nvGraphicFramePr>
        <p:xfrm>
          <a:off x="4572000" y="728917"/>
          <a:ext cx="4783667" cy="1334007"/>
        </p:xfrm>
        <a:graphic>
          <a:graphicData uri="http://schemas.openxmlformats.org/presentationml/2006/ole">
            <mc:AlternateContent xmlns:mc="http://schemas.openxmlformats.org/markup-compatibility/2006">
              <mc:Choice xmlns:v="urn:schemas-microsoft-com:vml" Requires="v">
                <p:oleObj spid="_x0000_s5175" name="Picture" r:id="rId3" imgW="5829300" imgH="1625600" progId="Word.Picture.8">
                  <p:embed/>
                </p:oleObj>
              </mc:Choice>
              <mc:Fallback>
                <p:oleObj name="Picture" r:id="rId3" imgW="5829300" imgH="1625600" progId="Word.Picture.8">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28917"/>
                        <a:ext cx="4783667" cy="13340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20663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462132"/>
          </a:xfrm>
        </p:spPr>
        <p:txBody>
          <a:bodyPr>
            <a:normAutofit fontScale="90000"/>
          </a:bodyPr>
          <a:lstStyle/>
          <a:p>
            <a:endParaRPr lang="en-US" sz="3600" dirty="0"/>
          </a:p>
        </p:txBody>
      </p:sp>
      <p:sp>
        <p:nvSpPr>
          <p:cNvPr id="3" name="Content Placeholder 2"/>
          <p:cNvSpPr>
            <a:spLocks noGrp="1"/>
          </p:cNvSpPr>
          <p:nvPr>
            <p:ph idx="1"/>
          </p:nvPr>
        </p:nvSpPr>
        <p:spPr>
          <a:xfrm>
            <a:off x="0" y="659076"/>
            <a:ext cx="9144000" cy="6198924"/>
          </a:xfrm>
        </p:spPr>
        <p:txBody>
          <a:bodyPr>
            <a:noAutofit/>
          </a:bodyPr>
          <a:lstStyle/>
          <a:p>
            <a:r>
              <a:rPr lang="en-US" sz="2000" dirty="0" smtClean="0"/>
              <a:t>Why should we believe it?</a:t>
            </a:r>
            <a:br>
              <a:rPr lang="en-US" sz="2000" dirty="0" smtClean="0"/>
            </a:br>
            <a:r>
              <a:rPr lang="en-US" sz="2000" dirty="0" smtClean="0"/>
              <a:t>There </a:t>
            </a:r>
            <a:r>
              <a:rPr lang="en-US" sz="2000" dirty="0"/>
              <a:t>is no evidence for the proposed interactions, which require the existence of a new, previously unobserved, force. </a:t>
            </a:r>
          </a:p>
          <a:p>
            <a:r>
              <a:rPr lang="en-US" sz="2000" dirty="0" smtClean="0"/>
              <a:t>Inflation </a:t>
            </a:r>
            <a:r>
              <a:rPr lang="en-US" sz="2000" dirty="0"/>
              <a:t>did make predictions for the </a:t>
            </a:r>
            <a:r>
              <a:rPr lang="en-US" sz="2000" dirty="0" smtClean="0"/>
              <a:t>amount</a:t>
            </a:r>
            <a:br>
              <a:rPr lang="en-US" sz="2000" dirty="0" smtClean="0"/>
            </a:br>
            <a:r>
              <a:rPr lang="en-US" sz="2000" dirty="0" smtClean="0"/>
              <a:t>of </a:t>
            </a:r>
            <a:r>
              <a:rPr lang="en-US" sz="2000" dirty="0"/>
              <a:t>structure of various sizes </a:t>
            </a:r>
            <a:r>
              <a:rPr lang="en-US" sz="2000" dirty="0" smtClean="0"/>
              <a:t>in</a:t>
            </a:r>
            <a:r>
              <a:rPr lang="en-US" sz="2000" dirty="0"/>
              <a:t> </a:t>
            </a:r>
            <a:r>
              <a:rPr lang="en-US" sz="2000" dirty="0" smtClean="0"/>
              <a:t>the </a:t>
            </a:r>
            <a:r>
              <a:rPr lang="en-US" sz="2000" dirty="0"/>
              <a:t>universe, </a:t>
            </a:r>
            <a:r>
              <a:rPr lang="en-US" sz="2000" dirty="0" smtClean="0"/>
              <a:t/>
            </a:r>
            <a:br>
              <a:rPr lang="en-US" sz="2000" dirty="0" smtClean="0"/>
            </a:br>
            <a:r>
              <a:rPr lang="en-US" sz="2000" dirty="0" smtClean="0"/>
              <a:t>especially </a:t>
            </a:r>
            <a:r>
              <a:rPr lang="en-US" sz="2000" dirty="0"/>
              <a:t>in the </a:t>
            </a:r>
            <a:r>
              <a:rPr lang="en-US" sz="2000" dirty="0" smtClean="0"/>
              <a:t>background </a:t>
            </a:r>
            <a:r>
              <a:rPr lang="en-US" sz="2000" dirty="0"/>
              <a:t>radiation. </a:t>
            </a:r>
            <a:r>
              <a:rPr lang="en-US" sz="2000" dirty="0" smtClean="0"/>
              <a:t/>
            </a:r>
            <a:br>
              <a:rPr lang="en-US" sz="2000" dirty="0" smtClean="0"/>
            </a:br>
            <a:endParaRPr lang="en-US" sz="2000" dirty="0" smtClean="0"/>
          </a:p>
        </p:txBody>
      </p:sp>
      <p:pic>
        <p:nvPicPr>
          <p:cNvPr id="5" name="Content Placeholder 3" descr="Planck_map.png"/>
          <p:cNvPicPr>
            <a:picLocks noChangeAspect="1"/>
          </p:cNvPicPr>
          <p:nvPr/>
        </p:nvPicPr>
        <p:blipFill>
          <a:blip r:embed="rId2">
            <a:extLst>
              <a:ext uri="{28A0092B-C50C-407E-A947-70E740481C1C}">
                <a14:useLocalDpi xmlns:a14="http://schemas.microsoft.com/office/drawing/2010/main" val="0"/>
              </a:ext>
            </a:extLst>
          </a:blip>
          <a:srcRect t="2434" b="2434"/>
          <a:stretch>
            <a:fillRect/>
          </a:stretch>
        </p:blipFill>
        <p:spPr>
          <a:xfrm rot="5400000">
            <a:off x="5655215" y="2351985"/>
            <a:ext cx="4181383" cy="2299599"/>
          </a:xfrm>
          <a:prstGeom prst="rect">
            <a:avLst/>
          </a:prstGeom>
        </p:spPr>
      </p:pic>
      <p:pic>
        <p:nvPicPr>
          <p:cNvPr id="6" name="Picture 5" descr="Planck CM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84" y="3355500"/>
            <a:ext cx="5480827" cy="3235940"/>
          </a:xfrm>
          <a:prstGeom prst="rect">
            <a:avLst/>
          </a:prstGeom>
        </p:spPr>
      </p:pic>
      <p:sp>
        <p:nvSpPr>
          <p:cNvPr id="7" name="TextBox 6"/>
          <p:cNvSpPr txBox="1"/>
          <p:nvPr/>
        </p:nvSpPr>
        <p:spPr>
          <a:xfrm>
            <a:off x="3809673" y="4343335"/>
            <a:ext cx="1563374" cy="400110"/>
          </a:xfrm>
          <a:prstGeom prst="rect">
            <a:avLst/>
          </a:prstGeom>
          <a:noFill/>
        </p:spPr>
        <p:txBody>
          <a:bodyPr wrap="none" rtlCol="0">
            <a:spAutoFit/>
          </a:bodyPr>
          <a:lstStyle/>
          <a:p>
            <a:r>
              <a:rPr lang="en-US" sz="2000" dirty="0"/>
              <a:t>Planck Result</a:t>
            </a:r>
          </a:p>
        </p:txBody>
      </p:sp>
    </p:spTree>
    <p:extLst>
      <p:ext uri="{BB962C8B-B14F-4D97-AF65-F5344CB8AC3E}">
        <p14:creationId xmlns:p14="http://schemas.microsoft.com/office/powerpoint/2010/main" val="17503590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extLst>
              <a:ext uri="{28A0092B-C50C-407E-A947-70E740481C1C}">
                <a14:useLocalDpi xmlns:a14="http://schemas.microsoft.com/office/drawing/2010/main" val="0"/>
              </a:ext>
            </a:extLst>
          </a:blip>
          <a:srcRect r="45811" b="18744"/>
          <a:stretch/>
        </p:blipFill>
        <p:spPr bwMode="auto">
          <a:xfrm>
            <a:off x="247451" y="2786397"/>
            <a:ext cx="3358413" cy="2466372"/>
          </a:xfrm>
          <a:prstGeom prst="rect">
            <a:avLst/>
          </a:prstGeom>
          <a:noFill/>
          <a:ln>
            <a:noFill/>
          </a:ln>
        </p:spPr>
      </p:pic>
      <p:sp>
        <p:nvSpPr>
          <p:cNvPr id="2" name="Title 1"/>
          <p:cNvSpPr>
            <a:spLocks noGrp="1"/>
          </p:cNvSpPr>
          <p:nvPr>
            <p:ph type="title"/>
          </p:nvPr>
        </p:nvSpPr>
        <p:spPr>
          <a:xfrm>
            <a:off x="0" y="0"/>
            <a:ext cx="3950772" cy="1143000"/>
          </a:xfrm>
        </p:spPr>
        <p:txBody>
          <a:bodyPr>
            <a:normAutofit/>
          </a:bodyPr>
          <a:lstStyle/>
          <a:p>
            <a:r>
              <a:rPr lang="en-US" sz="3600" dirty="0" smtClean="0">
                <a:solidFill>
                  <a:srgbClr val="C0504D"/>
                </a:solidFill>
              </a:rPr>
              <a:t>CMB Fits Theory</a:t>
            </a:r>
            <a:endParaRPr lang="en-US" sz="3600" dirty="0">
              <a:solidFill>
                <a:srgbClr val="C0504D"/>
              </a:solidFill>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t="52911"/>
          <a:stretch/>
        </p:blipFill>
        <p:spPr bwMode="auto">
          <a:xfrm>
            <a:off x="5236341" y="174381"/>
            <a:ext cx="3633298" cy="2832551"/>
          </a:xfrm>
          <a:prstGeom prst="rect">
            <a:avLst/>
          </a:prstGeom>
          <a:noFill/>
          <a:ln>
            <a:noFill/>
          </a:ln>
        </p:spPr>
      </p:pic>
      <p:sp>
        <p:nvSpPr>
          <p:cNvPr id="8" name="TextBox 7"/>
          <p:cNvSpPr txBox="1"/>
          <p:nvPr/>
        </p:nvSpPr>
        <p:spPr>
          <a:xfrm>
            <a:off x="6067257" y="188353"/>
            <a:ext cx="2414361" cy="400110"/>
          </a:xfrm>
          <a:prstGeom prst="rect">
            <a:avLst/>
          </a:prstGeom>
          <a:noFill/>
        </p:spPr>
        <p:txBody>
          <a:bodyPr wrap="square" rtlCol="0">
            <a:spAutoFit/>
          </a:bodyPr>
          <a:lstStyle/>
          <a:p>
            <a:r>
              <a:rPr lang="en-US" sz="2000" dirty="0" smtClean="0"/>
              <a:t>WMAP polarization</a:t>
            </a:r>
          </a:p>
        </p:txBody>
      </p:sp>
      <p:sp>
        <p:nvSpPr>
          <p:cNvPr id="10" name="TextBox 9"/>
          <p:cNvSpPr txBox="1"/>
          <p:nvPr/>
        </p:nvSpPr>
        <p:spPr>
          <a:xfrm>
            <a:off x="3434567" y="3218356"/>
            <a:ext cx="4537518" cy="1938992"/>
          </a:xfrm>
          <a:prstGeom prst="rect">
            <a:avLst/>
          </a:prstGeom>
          <a:noFill/>
        </p:spPr>
        <p:txBody>
          <a:bodyPr wrap="square" rtlCol="0">
            <a:spAutoFit/>
          </a:bodyPr>
          <a:lstStyle/>
          <a:p>
            <a:r>
              <a:rPr lang="en-US" sz="2000" dirty="0"/>
              <a:t>No: the expansion of the universe is </a:t>
            </a:r>
            <a:r>
              <a:rPr lang="en-US" sz="2000" i="1" dirty="0"/>
              <a:t>still accelerating </a:t>
            </a:r>
            <a:r>
              <a:rPr lang="en-US" sz="2000" dirty="0"/>
              <a:t> according to pretty reliable measurements</a:t>
            </a:r>
            <a:r>
              <a:rPr lang="en-US" sz="2000" dirty="0" smtClean="0"/>
              <a:t>.</a:t>
            </a:r>
            <a:br>
              <a:rPr lang="en-US" sz="2000" dirty="0" smtClean="0"/>
            </a:br>
            <a:endParaRPr lang="en-US" sz="2000" dirty="0" smtClean="0"/>
          </a:p>
          <a:p>
            <a:r>
              <a:rPr lang="en-US" sz="2000" dirty="0"/>
              <a:t>It looks like we're still in a period of </a:t>
            </a:r>
            <a:r>
              <a:rPr lang="en-US" sz="2000" dirty="0" smtClean="0"/>
              <a:t>weak </a:t>
            </a:r>
            <a:r>
              <a:rPr lang="en-US" sz="2000" dirty="0"/>
              <a:t>inflation! </a:t>
            </a:r>
          </a:p>
        </p:txBody>
      </p:sp>
      <p:sp>
        <p:nvSpPr>
          <p:cNvPr id="11" name="Content Placeholder 2"/>
          <p:cNvSpPr txBox="1">
            <a:spLocks/>
          </p:cNvSpPr>
          <p:nvPr/>
        </p:nvSpPr>
        <p:spPr>
          <a:xfrm>
            <a:off x="0" y="878149"/>
            <a:ext cx="4577879" cy="1881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Does that mean that we are missing 70% of the matter in the universe, when we only find 30% of the critical density in galactic clusters?</a:t>
            </a:r>
          </a:p>
          <a:p>
            <a:pPr marL="0" indent="0">
              <a:buFont typeface="Arial"/>
              <a:buNone/>
            </a:pPr>
            <a:endParaRPr lang="en-US" dirty="0"/>
          </a:p>
        </p:txBody>
      </p:sp>
      <p:sp>
        <p:nvSpPr>
          <p:cNvPr id="3" name="Content Placeholder 2"/>
          <p:cNvSpPr>
            <a:spLocks noGrp="1"/>
          </p:cNvSpPr>
          <p:nvPr>
            <p:ph idx="1"/>
          </p:nvPr>
        </p:nvSpPr>
        <p:spPr>
          <a:xfrm>
            <a:off x="0" y="5066571"/>
            <a:ext cx="9030335" cy="1791429"/>
          </a:xfrm>
        </p:spPr>
        <p:txBody>
          <a:bodyPr>
            <a:normAutofit/>
          </a:bodyPr>
          <a:lstStyle/>
          <a:p>
            <a:r>
              <a:rPr lang="en-US" sz="2000" dirty="0"/>
              <a:t>So we have strong </a:t>
            </a:r>
            <a:r>
              <a:rPr lang="en-US" sz="2000" dirty="0" smtClean="0"/>
              <a:t>reasons </a:t>
            </a:r>
            <a:r>
              <a:rPr lang="en-US" sz="2000" dirty="0"/>
              <a:t>to think that inflation made </a:t>
            </a:r>
            <a:r>
              <a:rPr lang="en-US" sz="2000" dirty="0" smtClean="0"/>
              <a:t>the total </a:t>
            </a:r>
            <a:r>
              <a:rPr lang="en-US" sz="2000" dirty="0"/>
              <a:t>energy density very close to the </a:t>
            </a:r>
            <a:r>
              <a:rPr lang="en-US" sz="2000" dirty="0" smtClean="0"/>
              <a:t>critical </a:t>
            </a:r>
            <a:r>
              <a:rPr lang="en-US" sz="2000" dirty="0"/>
              <a:t>value. If </a:t>
            </a:r>
            <a:r>
              <a:rPr lang="en-US" sz="2000" dirty="0" smtClean="0"/>
              <a:t>the </a:t>
            </a:r>
            <a:r>
              <a:rPr lang="en-US" sz="2000" dirty="0"/>
              <a:t>same inflation that made </a:t>
            </a:r>
            <a:r>
              <a:rPr lang="en-US" sz="2000" dirty="0" smtClean="0"/>
              <a:t>the </a:t>
            </a:r>
            <a:r>
              <a:rPr lang="en-US" sz="2000" dirty="0"/>
              <a:t>universe homogeneous also made it flat, the radius of curvature </a:t>
            </a:r>
            <a:r>
              <a:rPr lang="en-US" sz="2000" dirty="0" smtClean="0"/>
              <a:t>should </a:t>
            </a:r>
            <a:r>
              <a:rPr lang="en-US" sz="2000" dirty="0"/>
              <a:t>be more than (10</a:t>
            </a:r>
            <a:r>
              <a:rPr lang="en-US" sz="2000" baseline="30000" dirty="0"/>
              <a:t>5</a:t>
            </a:r>
            <a:r>
              <a:rPr lang="en-US" sz="2000" dirty="0"/>
              <a:t>)</a:t>
            </a:r>
            <a:r>
              <a:rPr lang="en-US" sz="2000" baseline="30000" dirty="0"/>
              <a:t>1/2</a:t>
            </a:r>
            <a:r>
              <a:rPr lang="en-US" sz="2000" dirty="0"/>
              <a:t> as </a:t>
            </a:r>
            <a:r>
              <a:rPr lang="en-US" sz="2000" dirty="0" smtClean="0"/>
              <a:t>large as </a:t>
            </a:r>
            <a:r>
              <a:rPr lang="en-US" sz="2000" dirty="0"/>
              <a:t>the age of the universe times c. That </a:t>
            </a:r>
            <a:r>
              <a:rPr lang="en-US" sz="2000" dirty="0" smtClean="0"/>
              <a:t>means that </a:t>
            </a:r>
            <a:r>
              <a:rPr lang="en-US" sz="2000" dirty="0"/>
              <a:t>the universe is extremely close to flat: </a:t>
            </a:r>
            <a:r>
              <a:rPr lang="en-US" sz="2000" dirty="0" smtClean="0"/>
              <a:t>right </a:t>
            </a:r>
            <a:r>
              <a:rPr lang="en-US" sz="2000" dirty="0"/>
              <a:t>at the edge between open and closed. </a:t>
            </a:r>
          </a:p>
          <a:p>
            <a:endParaRPr lang="en-US" dirty="0"/>
          </a:p>
        </p:txBody>
      </p:sp>
      <p:sp>
        <p:nvSpPr>
          <p:cNvPr id="12" name="TextBox 11"/>
          <p:cNvSpPr txBox="1"/>
          <p:nvPr/>
        </p:nvSpPr>
        <p:spPr>
          <a:xfrm>
            <a:off x="1755899" y="3967017"/>
            <a:ext cx="1083850" cy="707886"/>
          </a:xfrm>
          <a:prstGeom prst="rect">
            <a:avLst/>
          </a:prstGeom>
          <a:noFill/>
        </p:spPr>
        <p:txBody>
          <a:bodyPr wrap="none" rtlCol="0">
            <a:spAutoFit/>
          </a:bodyPr>
          <a:lstStyle/>
          <a:p>
            <a:r>
              <a:rPr lang="en-US" sz="2000" dirty="0" smtClean="0"/>
              <a:t>Hubble</a:t>
            </a:r>
            <a:br>
              <a:rPr lang="en-US" sz="2000" dirty="0" smtClean="0"/>
            </a:br>
            <a:r>
              <a:rPr lang="en-US" sz="2000" dirty="0" smtClean="0"/>
              <a:t>revisited</a:t>
            </a:r>
            <a:endParaRPr lang="en-US" sz="2000" dirty="0"/>
          </a:p>
        </p:txBody>
      </p:sp>
    </p:spTree>
    <p:extLst>
      <p:ext uri="{BB962C8B-B14F-4D97-AF65-F5344CB8AC3E}">
        <p14:creationId xmlns:p14="http://schemas.microsoft.com/office/powerpoint/2010/main" val="2752324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n-US" dirty="0"/>
          </a:p>
        </p:txBody>
      </p:sp>
      <p:pic>
        <p:nvPicPr>
          <p:cNvPr id="4" name="Content Placeholder 3" descr="Screen Shot 2013-11-14 at 10.11.35 AM.png"/>
          <p:cNvPicPr>
            <a:picLocks noGrp="1" noChangeAspect="1"/>
          </p:cNvPicPr>
          <p:nvPr>
            <p:ph idx="1"/>
          </p:nvPr>
        </p:nvPicPr>
        <p:blipFill>
          <a:blip r:embed="rId2">
            <a:extLst>
              <a:ext uri="{28A0092B-C50C-407E-A947-70E740481C1C}">
                <a14:useLocalDpi xmlns:a14="http://schemas.microsoft.com/office/drawing/2010/main" val="0"/>
              </a:ext>
            </a:extLst>
          </a:blip>
          <a:srcRect t="13798" b="13798"/>
          <a:stretch>
            <a:fillRect/>
          </a:stretch>
        </p:blipFill>
        <p:spPr>
          <a:prstGeom prst="rect">
            <a:avLst/>
          </a:prstGeom>
        </p:spPr>
      </p:pic>
    </p:spTree>
    <p:extLst>
      <p:ext uri="{BB962C8B-B14F-4D97-AF65-F5344CB8AC3E}">
        <p14:creationId xmlns:p14="http://schemas.microsoft.com/office/powerpoint/2010/main" val="3260226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9556"/>
          </a:xfrm>
        </p:spPr>
        <p:txBody>
          <a:bodyPr>
            <a:normAutofit/>
          </a:bodyPr>
          <a:lstStyle/>
          <a:p>
            <a:r>
              <a:rPr lang="en-US" sz="3600" dirty="0">
                <a:solidFill>
                  <a:srgbClr val="C0504D"/>
                </a:solidFill>
              </a:rPr>
              <a:t>Cosmology </a:t>
            </a:r>
          </a:p>
        </p:txBody>
      </p:sp>
      <p:sp>
        <p:nvSpPr>
          <p:cNvPr id="3" name="Content Placeholder 2"/>
          <p:cNvSpPr>
            <a:spLocks noGrp="1"/>
          </p:cNvSpPr>
          <p:nvPr>
            <p:ph idx="1"/>
          </p:nvPr>
        </p:nvSpPr>
        <p:spPr>
          <a:xfrm>
            <a:off x="0" y="1041629"/>
            <a:ext cx="8960556" cy="4926719"/>
          </a:xfrm>
        </p:spPr>
        <p:txBody>
          <a:bodyPr>
            <a:normAutofit fontScale="62500" lnSpcReduction="20000"/>
          </a:bodyPr>
          <a:lstStyle/>
          <a:p>
            <a:r>
              <a:rPr lang="en-US" dirty="0"/>
              <a:t>We already discussed this a little in the context of GR.  Now, let’s discuss it in the context of a larger view of physics.  In particular, we’ll bring in the arrow of time, and quantum field theory, which will lead us to yet another reformulation of our conception of the nature of space.</a:t>
            </a:r>
          </a:p>
          <a:p>
            <a:r>
              <a:rPr lang="en-US" dirty="0"/>
              <a:t>Reminder: </a:t>
            </a:r>
            <a:r>
              <a:rPr lang="en-US" u="sng" dirty="0"/>
              <a:t>Evidence for the Big-Bang cosmology</a:t>
            </a:r>
            <a:endParaRPr lang="en-US" dirty="0"/>
          </a:p>
          <a:p>
            <a:pPr lvl="1"/>
            <a:r>
              <a:rPr lang="en-US" dirty="0"/>
              <a:t>GR requires it</a:t>
            </a:r>
          </a:p>
          <a:p>
            <a:pPr lvl="1"/>
            <a:r>
              <a:rPr lang="en-US" dirty="0"/>
              <a:t>the “red shift” of galaxies is about proportional to distance.</a:t>
            </a:r>
          </a:p>
          <a:p>
            <a:pPr lvl="1"/>
            <a:r>
              <a:rPr lang="en-US" dirty="0"/>
              <a:t>The cosmic microwave background fits the picture</a:t>
            </a:r>
          </a:p>
          <a:p>
            <a:pPr lvl="1"/>
            <a:r>
              <a:rPr lang="en-US" dirty="0"/>
              <a:t>the abundance ratios of light nuclei fit the picture </a:t>
            </a:r>
          </a:p>
          <a:p>
            <a:r>
              <a:rPr lang="en-US" dirty="0" smtClean="0"/>
              <a:t>For </a:t>
            </a:r>
            <a:r>
              <a:rPr lang="en-US" dirty="0"/>
              <a:t>a given expansion rate, there is a critical energy density, </a:t>
            </a:r>
            <a:r>
              <a:rPr lang="en-US" dirty="0" err="1">
                <a:latin typeface="Symbol" charset="2"/>
                <a:cs typeface="Symbol" charset="2"/>
              </a:rPr>
              <a:t>W</a:t>
            </a:r>
            <a:r>
              <a:rPr lang="en-US" baseline="-25000" dirty="0" err="1"/>
              <a:t>o</a:t>
            </a:r>
            <a:r>
              <a:rPr lang="en-US" dirty="0"/>
              <a:t> , for which the geometry is flat. In a simple fixed-mass picture the mass density causes the expansion to </a:t>
            </a:r>
            <a:r>
              <a:rPr lang="en-US" i="1" dirty="0"/>
              <a:t>decelerate</a:t>
            </a:r>
            <a:r>
              <a:rPr lang="en-US" dirty="0"/>
              <a:t>. (now, </a:t>
            </a:r>
            <a:r>
              <a:rPr lang="en-US" dirty="0" err="1">
                <a:latin typeface="Symbol" charset="2"/>
                <a:cs typeface="Symbol" charset="2"/>
              </a:rPr>
              <a:t>W</a:t>
            </a:r>
            <a:r>
              <a:rPr lang="en-US" baseline="-25000" dirty="0" err="1"/>
              <a:t>o</a:t>
            </a:r>
            <a:r>
              <a:rPr lang="en-US" dirty="0" smtClean="0"/>
              <a:t>~ </a:t>
            </a:r>
            <a:r>
              <a:rPr lang="en-US" dirty="0"/>
              <a:t>10</a:t>
            </a:r>
            <a:r>
              <a:rPr lang="en-US" baseline="30000" dirty="0"/>
              <a:t>-26</a:t>
            </a:r>
            <a:r>
              <a:rPr lang="en-US" dirty="0"/>
              <a:t> kg/m</a:t>
            </a:r>
            <a:r>
              <a:rPr lang="en-US" baseline="30000" dirty="0"/>
              <a:t>3</a:t>
            </a:r>
            <a:r>
              <a:rPr lang="en-US" dirty="0"/>
              <a:t>, about 10 protons per cubic meter) In a fixed-density picture, the energy density causes the expansion to </a:t>
            </a:r>
            <a:r>
              <a:rPr lang="en-US" i="1" dirty="0"/>
              <a:t>accelerate</a:t>
            </a:r>
            <a:r>
              <a:rPr lang="en-US" dirty="0"/>
              <a:t>. If there were zero background density, </a:t>
            </a:r>
            <a:r>
              <a:rPr lang="en-US" dirty="0" err="1">
                <a:latin typeface="Symbol" charset="2"/>
                <a:cs typeface="Symbol" charset="2"/>
              </a:rPr>
              <a:t>W</a:t>
            </a:r>
            <a:r>
              <a:rPr lang="en-US" baseline="-25000" dirty="0" err="1"/>
              <a:t>o</a:t>
            </a:r>
            <a:r>
              <a:rPr lang="en-US" dirty="0" smtClean="0"/>
              <a:t> </a:t>
            </a:r>
            <a:r>
              <a:rPr lang="en-US" dirty="0"/>
              <a:t>is the density just sufficient to bring the expansion to a halt. </a:t>
            </a:r>
            <a:r>
              <a:rPr lang="en-US" dirty="0" smtClean="0">
                <a:latin typeface="Symbol" charset="2"/>
                <a:cs typeface="Symbol" charset="2"/>
              </a:rPr>
              <a:t>W</a:t>
            </a:r>
            <a:r>
              <a:rPr lang="en-US" dirty="0" smtClean="0"/>
              <a:t> </a:t>
            </a:r>
            <a:r>
              <a:rPr lang="en-US" dirty="0"/>
              <a:t>&gt; </a:t>
            </a:r>
            <a:r>
              <a:rPr lang="en-US" dirty="0" err="1">
                <a:latin typeface="Symbol" charset="2"/>
                <a:cs typeface="Symbol" charset="2"/>
              </a:rPr>
              <a:t>W</a:t>
            </a:r>
            <a:r>
              <a:rPr lang="en-US" baseline="-25000" dirty="0" err="1"/>
              <a:t>o</a:t>
            </a:r>
            <a:r>
              <a:rPr lang="en-US" dirty="0" smtClean="0"/>
              <a:t> </a:t>
            </a:r>
            <a:r>
              <a:rPr lang="en-US" dirty="0"/>
              <a:t>would give a big crunch.</a:t>
            </a:r>
          </a:p>
          <a:p>
            <a:r>
              <a:rPr lang="en-US" dirty="0"/>
              <a:t>The gravitational dynamics of galactic clusters implies that they contain </a:t>
            </a:r>
            <a:r>
              <a:rPr lang="en-US" dirty="0" smtClean="0">
                <a:latin typeface="Symbol" charset="2"/>
                <a:cs typeface="Symbol" charset="2"/>
              </a:rPr>
              <a:t>W</a:t>
            </a:r>
            <a:r>
              <a:rPr lang="en-US" dirty="0" smtClean="0"/>
              <a:t> </a:t>
            </a:r>
            <a:r>
              <a:rPr lang="en-US" b="1" dirty="0"/>
              <a:t>»</a:t>
            </a:r>
            <a:r>
              <a:rPr lang="en-US" dirty="0"/>
              <a:t> </a:t>
            </a:r>
            <a:r>
              <a:rPr lang="en-US" dirty="0" smtClean="0"/>
              <a:t>0.3</a:t>
            </a:r>
            <a:r>
              <a:rPr lang="en-US" dirty="0">
                <a:latin typeface="Symbol" charset="2"/>
                <a:cs typeface="Symbol" charset="2"/>
              </a:rPr>
              <a:t>W</a:t>
            </a:r>
            <a:r>
              <a:rPr lang="en-US" baseline="-25000" dirty="0"/>
              <a:t>o</a:t>
            </a:r>
            <a:r>
              <a:rPr lang="en-US" dirty="0" smtClean="0"/>
              <a:t>, </a:t>
            </a:r>
            <a:r>
              <a:rPr lang="en-US" dirty="0"/>
              <a:t>mostly non-stellar "dark matter." </a:t>
            </a:r>
          </a:p>
        </p:txBody>
      </p:sp>
    </p:spTree>
    <p:extLst>
      <p:ext uri="{BB962C8B-B14F-4D97-AF65-F5344CB8AC3E}">
        <p14:creationId xmlns:p14="http://schemas.microsoft.com/office/powerpoint/2010/main" val="14539754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blip>
          <a:srcRect l="4631" t="3281" r="11752"/>
          <a:stretch/>
        </p:blipFill>
        <p:spPr>
          <a:xfrm>
            <a:off x="4499491" y="689916"/>
            <a:ext cx="4644510" cy="6168084"/>
          </a:xfrm>
          <a:prstGeom prst="rect">
            <a:avLst/>
          </a:prstGeom>
        </p:spPr>
      </p:pic>
      <p:sp>
        <p:nvSpPr>
          <p:cNvPr id="2" name="Title 1"/>
          <p:cNvSpPr>
            <a:spLocks noGrp="1"/>
          </p:cNvSpPr>
          <p:nvPr>
            <p:ph type="title"/>
          </p:nvPr>
        </p:nvSpPr>
        <p:spPr>
          <a:xfrm>
            <a:off x="0" y="0"/>
            <a:ext cx="4353953" cy="1417638"/>
          </a:xfrm>
        </p:spPr>
        <p:txBody>
          <a:bodyPr>
            <a:normAutofit/>
          </a:bodyPr>
          <a:lstStyle/>
          <a:p>
            <a:r>
              <a:rPr lang="en-US" sz="3600" dirty="0" smtClean="0">
                <a:solidFill>
                  <a:srgbClr val="C0504D"/>
                </a:solidFill>
              </a:rPr>
              <a:t>The Big Picture</a:t>
            </a:r>
            <a:br>
              <a:rPr lang="en-US" sz="3600" dirty="0" smtClean="0">
                <a:solidFill>
                  <a:srgbClr val="C0504D"/>
                </a:solidFill>
              </a:rPr>
            </a:br>
            <a:r>
              <a:rPr lang="en-US" sz="2200" dirty="0" smtClean="0"/>
              <a:t>                    </a:t>
            </a:r>
            <a:r>
              <a:rPr lang="en-US" sz="3100" dirty="0" smtClean="0"/>
              <a:t>You </a:t>
            </a:r>
            <a:r>
              <a:rPr lang="en-US" sz="3100" dirty="0"/>
              <a:t>are </a:t>
            </a:r>
            <a:r>
              <a:rPr lang="en-US" sz="3100" dirty="0" smtClean="0"/>
              <a:t>here</a:t>
            </a:r>
            <a:endParaRPr lang="en-US" sz="3100" dirty="0"/>
          </a:p>
        </p:txBody>
      </p:sp>
      <p:sp>
        <p:nvSpPr>
          <p:cNvPr id="3" name="Content Placeholder 2"/>
          <p:cNvSpPr>
            <a:spLocks noGrp="1"/>
          </p:cNvSpPr>
          <p:nvPr>
            <p:ph idx="1"/>
          </p:nvPr>
        </p:nvSpPr>
        <p:spPr>
          <a:xfrm>
            <a:off x="0" y="1217010"/>
            <a:ext cx="4242314" cy="5640990"/>
          </a:xfrm>
        </p:spPr>
        <p:txBody>
          <a:bodyPr>
            <a:normAutofit fontScale="40000" lnSpcReduction="20000"/>
          </a:bodyPr>
          <a:lstStyle/>
          <a:p>
            <a:r>
              <a:rPr lang="en-US" sz="5000" dirty="0" smtClean="0"/>
              <a:t>The </a:t>
            </a:r>
            <a:r>
              <a:rPr lang="en-US" sz="5000" dirty="0"/>
              <a:t>accelerating </a:t>
            </a:r>
            <a:r>
              <a:rPr lang="en-US" sz="5000" dirty="0" smtClean="0"/>
              <a:t>expansion from the background </a:t>
            </a:r>
            <a:r>
              <a:rPr lang="en-US" sz="5000" dirty="0"/>
              <a:t>energy density, </a:t>
            </a:r>
            <a:r>
              <a:rPr lang="en-US" sz="5000" dirty="0" smtClean="0"/>
              <a:t>breaks </a:t>
            </a:r>
            <a:r>
              <a:rPr lang="en-US" sz="5000" dirty="0"/>
              <a:t>the simple connection between energy density and the fate of the </a:t>
            </a:r>
            <a:r>
              <a:rPr lang="en-US" sz="5000" dirty="0" smtClean="0"/>
              <a:t>universe.</a:t>
            </a:r>
            <a:endParaRPr lang="en-US" sz="5000" dirty="0"/>
          </a:p>
          <a:p>
            <a:r>
              <a:rPr lang="en-US" sz="5000" dirty="0"/>
              <a:t>Depending on the ratio of the ordinary mass to the background density, you can have:</a:t>
            </a:r>
          </a:p>
          <a:p>
            <a:pPr lvl="1"/>
            <a:r>
              <a:rPr lang="en-US" sz="5000" dirty="0"/>
              <a:t>Open/ always expands</a:t>
            </a:r>
          </a:p>
          <a:p>
            <a:pPr lvl="1"/>
            <a:r>
              <a:rPr lang="en-US" sz="5000" dirty="0"/>
              <a:t>Closed/Collapses </a:t>
            </a:r>
          </a:p>
          <a:p>
            <a:pPr lvl="1"/>
            <a:r>
              <a:rPr lang="en-US" sz="5000" dirty="0"/>
              <a:t>Closed/always expands</a:t>
            </a:r>
          </a:p>
          <a:p>
            <a:pPr lvl="1"/>
            <a:r>
              <a:rPr lang="en-US" sz="5000" dirty="0"/>
              <a:t>Open/collapses</a:t>
            </a:r>
          </a:p>
          <a:p>
            <a:pPr marL="0" indent="0">
              <a:buNone/>
            </a:pPr>
            <a:endParaRPr lang="en-US" sz="5000" dirty="0"/>
          </a:p>
          <a:p>
            <a:r>
              <a:rPr lang="en-US" sz="5000" dirty="0" smtClean="0"/>
              <a:t>We’re almost </a:t>
            </a:r>
            <a:r>
              <a:rPr lang="en-US" sz="5000" dirty="0"/>
              <a:t>exactly on the edge between open and closed, very near flat.</a:t>
            </a:r>
          </a:p>
          <a:p>
            <a:pPr marL="0" indent="0">
              <a:buNone/>
            </a:pPr>
            <a:endParaRPr lang="en-US" dirty="0"/>
          </a:p>
          <a:p>
            <a:pPr marL="0" indent="0">
              <a:buNone/>
            </a:pPr>
            <a:endParaRPr lang="en-US" dirty="0" smtClean="0"/>
          </a:p>
        </p:txBody>
      </p:sp>
      <p:cxnSp>
        <p:nvCxnSpPr>
          <p:cNvPr id="6" name="Straight Arrow Connector 5"/>
          <p:cNvCxnSpPr/>
          <p:nvPr/>
        </p:nvCxnSpPr>
        <p:spPr>
          <a:xfrm>
            <a:off x="3888062" y="1003514"/>
            <a:ext cx="1498561" cy="2494398"/>
          </a:xfrm>
          <a:prstGeom prst="straightConnector1">
            <a:avLst/>
          </a:prstGeom>
          <a:ln w="28575"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248916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568"/>
            <a:ext cx="8229600" cy="1032799"/>
          </a:xfrm>
        </p:spPr>
        <p:txBody>
          <a:bodyPr>
            <a:normAutofit/>
          </a:bodyPr>
          <a:lstStyle/>
          <a:p>
            <a:r>
              <a:rPr lang="en-US" sz="3600" dirty="0">
                <a:solidFill>
                  <a:schemeClr val="accent2"/>
                </a:solidFill>
              </a:rPr>
              <a:t>Key unanswered </a:t>
            </a:r>
            <a:r>
              <a:rPr lang="en-US" sz="3600" dirty="0" smtClean="0">
                <a:solidFill>
                  <a:schemeClr val="accent2"/>
                </a:solidFill>
              </a:rPr>
              <a:t>questions</a:t>
            </a:r>
            <a:endParaRPr lang="en-US" sz="3600" dirty="0">
              <a:solidFill>
                <a:schemeClr val="accent2"/>
              </a:solidFill>
            </a:endParaRPr>
          </a:p>
        </p:txBody>
      </p:sp>
      <p:sp>
        <p:nvSpPr>
          <p:cNvPr id="3" name="Content Placeholder 2"/>
          <p:cNvSpPr>
            <a:spLocks noGrp="1"/>
          </p:cNvSpPr>
          <p:nvPr>
            <p:ph idx="1"/>
          </p:nvPr>
        </p:nvSpPr>
        <p:spPr>
          <a:xfrm>
            <a:off x="0" y="1417638"/>
            <a:ext cx="9144000" cy="4708525"/>
          </a:xfrm>
        </p:spPr>
        <p:txBody>
          <a:bodyPr/>
          <a:lstStyle/>
          <a:p>
            <a:r>
              <a:rPr lang="en-US" sz="2000" dirty="0"/>
              <a:t>If the field apparently causing the current acceleration of expansion remains constant, the expansion will continue forever. If it were to fall to zero, the expansion would still continue forever. But we really don't know what it is or what it will </a:t>
            </a:r>
            <a:r>
              <a:rPr lang="en-US" sz="2000" dirty="0" smtClean="0"/>
              <a:t>do.</a:t>
            </a:r>
          </a:p>
          <a:p>
            <a:r>
              <a:rPr lang="en-US" sz="2000" dirty="0" smtClean="0"/>
              <a:t>What </a:t>
            </a:r>
            <a:r>
              <a:rPr lang="en-US" sz="2000" dirty="0"/>
              <a:t>would make the background energy density so close to the matter density?</a:t>
            </a:r>
          </a:p>
          <a:p>
            <a:pPr lvl="1"/>
            <a:r>
              <a:rPr lang="en-US" sz="2000" dirty="0"/>
              <a:t>In cosmological constant case, that would be a special recent historical feature. </a:t>
            </a:r>
            <a:r>
              <a:rPr lang="en-US" sz="2000" dirty="0" smtClean="0"/>
              <a:t>1 billion years </a:t>
            </a:r>
            <a:r>
              <a:rPr lang="en-US" sz="2000" dirty="0"/>
              <a:t>post BB, the background would be less than 1/1000 of the matter density</a:t>
            </a:r>
            <a:r>
              <a:rPr lang="en-US" sz="2000" dirty="0" smtClean="0"/>
              <a:t>.</a:t>
            </a:r>
          </a:p>
          <a:p>
            <a:r>
              <a:rPr lang="en-US" sz="2000" dirty="0" smtClean="0"/>
              <a:t>What fine-tuned the inflation parameters to give it a smooth landing?</a:t>
            </a:r>
            <a:endParaRPr lang="en-US" sz="2000" dirty="0"/>
          </a:p>
          <a:p>
            <a:endParaRPr lang="en-US" dirty="0"/>
          </a:p>
        </p:txBody>
      </p:sp>
    </p:spTree>
    <p:extLst>
      <p:ext uri="{BB962C8B-B14F-4D97-AF65-F5344CB8AC3E}">
        <p14:creationId xmlns:p14="http://schemas.microsoft.com/office/powerpoint/2010/main" val="27905235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826029"/>
          </a:xfrm>
        </p:spPr>
        <p:txBody>
          <a:bodyPr>
            <a:normAutofit/>
          </a:bodyPr>
          <a:lstStyle/>
          <a:p>
            <a:r>
              <a:rPr lang="en-US" sz="3600" dirty="0">
                <a:solidFill>
                  <a:schemeClr val="accent2"/>
                </a:solidFill>
              </a:rPr>
              <a:t>The Cosmic microwave background (CMB) </a:t>
            </a:r>
          </a:p>
        </p:txBody>
      </p:sp>
      <p:sp>
        <p:nvSpPr>
          <p:cNvPr id="3" name="Content Placeholder 2"/>
          <p:cNvSpPr>
            <a:spLocks noGrp="1"/>
          </p:cNvSpPr>
          <p:nvPr>
            <p:ph idx="1"/>
          </p:nvPr>
        </p:nvSpPr>
        <p:spPr>
          <a:xfrm>
            <a:off x="0" y="1001890"/>
            <a:ext cx="9144000" cy="4870274"/>
          </a:xfrm>
        </p:spPr>
        <p:txBody>
          <a:bodyPr>
            <a:noAutofit/>
          </a:bodyPr>
          <a:lstStyle/>
          <a:p>
            <a:r>
              <a:rPr lang="en-US" sz="2000" dirty="0"/>
              <a:t>When the universe was small, it must have been hot.  It should be possible to see the </a:t>
            </a:r>
            <a:r>
              <a:rPr lang="en-US" sz="2000" dirty="0" smtClean="0"/>
              <a:t>afterglow.  </a:t>
            </a:r>
            <a:r>
              <a:rPr lang="en-US" sz="2000" dirty="0"/>
              <a:t>When the universe was about 10</a:t>
            </a:r>
            <a:r>
              <a:rPr lang="en-US" sz="2000" baseline="30000" dirty="0"/>
              <a:t>5</a:t>
            </a:r>
            <a:r>
              <a:rPr lang="en-US" sz="2000" dirty="0"/>
              <a:t> years old, T ~ 3000K.  Below this temperature, atoms are not ionized, and the universe becomes transparent.  The “relic photons” will have been </a:t>
            </a:r>
            <a:r>
              <a:rPr lang="en-US" sz="2000" dirty="0" smtClean="0"/>
              <a:t>red-shifted </a:t>
            </a:r>
            <a:r>
              <a:rPr lang="en-US" sz="2000" dirty="0"/>
              <a:t>by the expansion of space to an effective temperature of only 2.7K. </a:t>
            </a:r>
            <a:endParaRPr lang="en-US" sz="2000" dirty="0" smtClean="0"/>
          </a:p>
          <a:p>
            <a:r>
              <a:rPr lang="en-US" sz="2000" dirty="0" smtClean="0"/>
              <a:t>The </a:t>
            </a:r>
            <a:r>
              <a:rPr lang="en-US" sz="2000" dirty="0"/>
              <a:t>CMB is a nearly perfect “black body” spectrum.  The only distortion larger than about a part in 10</a:t>
            </a:r>
            <a:r>
              <a:rPr lang="en-US" sz="2000" baseline="30000" dirty="0"/>
              <a:t>5</a:t>
            </a:r>
            <a:r>
              <a:rPr lang="en-US" sz="2000" dirty="0"/>
              <a:t> is an anisotropy that indicates that our galaxy is moving a few hundred km/s with respect to the matter that emitted the radiation.</a:t>
            </a:r>
          </a:p>
          <a:p>
            <a:r>
              <a:rPr lang="en-US" sz="2000" dirty="0"/>
              <a:t>Theories without a “hot big bang” need to propose alternative mechanisms for the CMB.  None have been able to reproduce the spectrum.</a:t>
            </a:r>
          </a:p>
          <a:p>
            <a:pPr lvl="0"/>
            <a:r>
              <a:rPr lang="en-US" sz="2000" dirty="0" smtClean="0"/>
              <a:t>At </a:t>
            </a:r>
            <a:r>
              <a:rPr lang="en-US" sz="2000" dirty="0"/>
              <a:t>10</a:t>
            </a:r>
            <a:r>
              <a:rPr lang="en-US" sz="2000" baseline="30000" dirty="0"/>
              <a:t>5</a:t>
            </a:r>
            <a:r>
              <a:rPr lang="en-US" sz="2000" dirty="0"/>
              <a:t> years the radius of causal connection corresponds to a ~1° circle in the sky.  So, why is the CMB the same in every direction?  There appears to be a deeper connection </a:t>
            </a:r>
            <a:r>
              <a:rPr lang="en-US" sz="2000" dirty="0" smtClean="0"/>
              <a:t>.</a:t>
            </a:r>
            <a:endParaRPr lang="en-US" sz="2000" dirty="0"/>
          </a:p>
          <a:p>
            <a:pPr lvl="0"/>
            <a:r>
              <a:rPr lang="en-US" sz="2000" dirty="0"/>
              <a:t>The fluctuations tell us something about how lumpy the matter distribution was at that epoch. </a:t>
            </a:r>
          </a:p>
        </p:txBody>
      </p:sp>
    </p:spTree>
    <p:extLst>
      <p:ext uri="{BB962C8B-B14F-4D97-AF65-F5344CB8AC3E}">
        <p14:creationId xmlns:p14="http://schemas.microsoft.com/office/powerpoint/2010/main" val="34494700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9554"/>
          </a:xfrm>
        </p:spPr>
        <p:txBody>
          <a:bodyPr>
            <a:noAutofit/>
          </a:bodyPr>
          <a:lstStyle/>
          <a:p>
            <a:r>
              <a:rPr lang="en-US" sz="3200" dirty="0">
                <a:solidFill>
                  <a:srgbClr val="C0504D"/>
                </a:solidFill>
              </a:rPr>
              <a:t>The main features of hot big bang cosmology </a:t>
            </a:r>
          </a:p>
        </p:txBody>
      </p:sp>
      <p:sp>
        <p:nvSpPr>
          <p:cNvPr id="3" name="Content Placeholder 2"/>
          <p:cNvSpPr>
            <a:spLocks noGrp="1"/>
          </p:cNvSpPr>
          <p:nvPr>
            <p:ph idx="1"/>
          </p:nvPr>
        </p:nvSpPr>
        <p:spPr>
          <a:xfrm>
            <a:off x="0" y="818443"/>
            <a:ext cx="9144000" cy="5898445"/>
          </a:xfrm>
        </p:spPr>
        <p:txBody>
          <a:bodyPr>
            <a:noAutofit/>
          </a:bodyPr>
          <a:lstStyle/>
          <a:p>
            <a:pPr lvl="0"/>
            <a:r>
              <a:rPr lang="en-US" sz="2000" dirty="0"/>
              <a:t>As the universe expands, it cools.  The very early universe was very hot, and massive objects could be produced by the heat.  Objects that are bound today were liberated then.</a:t>
            </a:r>
          </a:p>
          <a:p>
            <a:pPr lvl="0"/>
            <a:r>
              <a:rPr lang="en-US" sz="2000" dirty="0"/>
              <a:t>Density fluctuations increase with time.  Way back then, the universe was very homogeneous, as shown by the CMB.</a:t>
            </a:r>
          </a:p>
          <a:p>
            <a:pPr lvl="0"/>
            <a:r>
              <a:rPr lang="en-US" sz="2000" dirty="0"/>
              <a:t>The overall density of the universe evolves away from </a:t>
            </a:r>
            <a:r>
              <a:rPr lang="en-US" sz="2000" dirty="0" err="1">
                <a:latin typeface="Symbol" charset="2"/>
                <a:cs typeface="Symbol" charset="2"/>
              </a:rPr>
              <a:t>W</a:t>
            </a:r>
            <a:r>
              <a:rPr lang="en-US" sz="2000" baseline="-25000" dirty="0" err="1"/>
              <a:t>o</a:t>
            </a:r>
            <a:r>
              <a:rPr lang="en-US" sz="2000" dirty="0"/>
              <a:t>, the critical energy density needed for closure.  </a:t>
            </a:r>
            <a:r>
              <a:rPr lang="en-US" sz="2000" dirty="0" smtClean="0"/>
              <a:t>Closer to </a:t>
            </a:r>
            <a:r>
              <a:rPr lang="en-US" sz="2000" dirty="0"/>
              <a:t>t = 0</a:t>
            </a:r>
            <a:r>
              <a:rPr lang="en-US" sz="2000" dirty="0" smtClean="0"/>
              <a:t>, </a:t>
            </a:r>
            <a:r>
              <a:rPr lang="en-US" sz="2000" dirty="0"/>
              <a:t>the density becomes closer to </a:t>
            </a:r>
            <a:r>
              <a:rPr lang="en-US" sz="2000" dirty="0" err="1">
                <a:latin typeface="Symbol" charset="2"/>
                <a:cs typeface="Symbol" charset="2"/>
              </a:rPr>
              <a:t>W</a:t>
            </a:r>
            <a:r>
              <a:rPr lang="en-US" sz="2000" baseline="-25000" dirty="0" err="1"/>
              <a:t>o</a:t>
            </a:r>
            <a:r>
              <a:rPr lang="en-US" sz="2000" dirty="0" smtClean="0"/>
              <a:t>.</a:t>
            </a:r>
            <a:endParaRPr lang="en-US" sz="2000" dirty="0"/>
          </a:p>
          <a:p>
            <a:r>
              <a:rPr lang="en-US" sz="2000" dirty="0"/>
              <a:t>One can’t extrapolate </a:t>
            </a:r>
            <a:r>
              <a:rPr lang="en-US" sz="2000" dirty="0" smtClean="0"/>
              <a:t>back </a:t>
            </a:r>
            <a:r>
              <a:rPr lang="en-US" sz="2000" dirty="0"/>
              <a:t>to t = 0.  </a:t>
            </a:r>
            <a:r>
              <a:rPr lang="en-US" sz="2000" dirty="0" smtClean="0"/>
              <a:t>Above about T=10</a:t>
            </a:r>
            <a:r>
              <a:rPr lang="en-US" sz="2000" baseline="30000" dirty="0" smtClean="0"/>
              <a:t>32</a:t>
            </a:r>
            <a:r>
              <a:rPr lang="en-US" sz="2000" dirty="0" smtClean="0"/>
              <a:t>K</a:t>
            </a:r>
            <a:r>
              <a:rPr lang="en-US" sz="2000" dirty="0"/>
              <a:t>, one needs to be able to unify QM and gravity.  New phenomena might appear first.</a:t>
            </a:r>
          </a:p>
          <a:p>
            <a:endParaRPr lang="en-US" sz="2000" dirty="0"/>
          </a:p>
        </p:txBody>
      </p:sp>
    </p:spTree>
    <p:extLst>
      <p:ext uri="{BB962C8B-B14F-4D97-AF65-F5344CB8AC3E}">
        <p14:creationId xmlns:p14="http://schemas.microsoft.com/office/powerpoint/2010/main" val="3747909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89" y="62971"/>
            <a:ext cx="8229600" cy="1143000"/>
          </a:xfrm>
        </p:spPr>
        <p:txBody>
          <a:bodyPr>
            <a:normAutofit/>
          </a:bodyPr>
          <a:lstStyle/>
          <a:p>
            <a:r>
              <a:rPr lang="en-US" sz="3600" dirty="0">
                <a:solidFill>
                  <a:srgbClr val="C0504D"/>
                </a:solidFill>
              </a:rPr>
              <a:t>There are three big issues</a:t>
            </a:r>
          </a:p>
        </p:txBody>
      </p:sp>
      <p:sp>
        <p:nvSpPr>
          <p:cNvPr id="3" name="Content Placeholder 2"/>
          <p:cNvSpPr>
            <a:spLocks noGrp="1"/>
          </p:cNvSpPr>
          <p:nvPr>
            <p:ph idx="1"/>
          </p:nvPr>
        </p:nvSpPr>
        <p:spPr>
          <a:xfrm>
            <a:off x="189089" y="1205971"/>
            <a:ext cx="8856133" cy="4920193"/>
          </a:xfrm>
        </p:spPr>
        <p:txBody>
          <a:bodyPr>
            <a:normAutofit/>
          </a:bodyPr>
          <a:lstStyle/>
          <a:p>
            <a:pPr marL="457200" indent="-457200">
              <a:buFont typeface="+mj-lt"/>
              <a:buAutoNum type="arabicPeriod"/>
            </a:pPr>
            <a:r>
              <a:rPr lang="en-US" sz="2000" dirty="0" smtClean="0"/>
              <a:t>Why </a:t>
            </a:r>
            <a:r>
              <a:rPr lang="en-US" sz="2000" dirty="0"/>
              <a:t>is the universe so homogenous at early times?  There hadn’t been enough time for the various regions that we can see to have communicated, so why do they look the same?</a:t>
            </a:r>
          </a:p>
          <a:p>
            <a:pPr marL="457200" indent="-457200">
              <a:buFont typeface="+mj-lt"/>
              <a:buAutoNum type="arabicPeriod"/>
            </a:pPr>
            <a:r>
              <a:rPr lang="en-US" sz="2000" dirty="0"/>
              <a:t>Why did the energy density of the universe start out so close to  </a:t>
            </a:r>
            <a:r>
              <a:rPr lang="en-US" sz="2000" dirty="0" err="1">
                <a:latin typeface="Symbol" charset="2"/>
                <a:cs typeface="Symbol" charset="2"/>
              </a:rPr>
              <a:t>W</a:t>
            </a:r>
            <a:r>
              <a:rPr lang="en-US" sz="2000" baseline="-25000" dirty="0" err="1"/>
              <a:t>o</a:t>
            </a:r>
            <a:r>
              <a:rPr lang="en-US" sz="2000" dirty="0"/>
              <a:t>?  If it was so close to the critical value then (differing by about one part in 10</a:t>
            </a:r>
            <a:r>
              <a:rPr lang="en-US" sz="2000" baseline="30000" dirty="0"/>
              <a:t>-42</a:t>
            </a:r>
            <a:r>
              <a:rPr lang="en-US" sz="2000" dirty="0"/>
              <a:t> at the earliest times to which we think we can extrapolate known physics) why not exactly 1?</a:t>
            </a:r>
          </a:p>
          <a:p>
            <a:pPr marL="457200" indent="-457200">
              <a:buFont typeface="+mj-lt"/>
              <a:buAutoNum type="arabicPeriod"/>
            </a:pPr>
            <a:r>
              <a:rPr lang="en-US" sz="2000" dirty="0"/>
              <a:t>Entropy only increases with time.  This implies that the universe was in a very low entropy state at early times.  How is that consistent with high temperatures?</a:t>
            </a:r>
            <a:br>
              <a:rPr lang="en-US" sz="2000" dirty="0"/>
            </a:br>
            <a:endParaRPr lang="en-US" sz="2000" dirty="0" smtClean="0"/>
          </a:p>
          <a:p>
            <a:pPr marL="0" indent="0">
              <a:buNone/>
            </a:pPr>
            <a:r>
              <a:rPr lang="en-US" sz="2000" dirty="0"/>
              <a:t>There is a proposed scenario to explain all this, but the last point needs some preliminary </a:t>
            </a:r>
            <a:r>
              <a:rPr lang="en-US" sz="2000" dirty="0" smtClean="0"/>
              <a:t>discussion</a:t>
            </a:r>
            <a:endParaRPr lang="en-US" sz="2000" dirty="0"/>
          </a:p>
        </p:txBody>
      </p:sp>
    </p:spTree>
    <p:extLst>
      <p:ext uri="{BB962C8B-B14F-4D97-AF65-F5344CB8AC3E}">
        <p14:creationId xmlns:p14="http://schemas.microsoft.com/office/powerpoint/2010/main" val="2300381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3667"/>
          </a:xfrm>
        </p:spPr>
        <p:txBody>
          <a:bodyPr>
            <a:normAutofit/>
          </a:bodyPr>
          <a:lstStyle/>
          <a:p>
            <a:r>
              <a:rPr lang="en-US" sz="3600" dirty="0">
                <a:solidFill>
                  <a:srgbClr val="C0504D"/>
                </a:solidFill>
              </a:rPr>
              <a:t>Entropy in the big bang </a:t>
            </a:r>
          </a:p>
        </p:txBody>
      </p:sp>
      <p:sp>
        <p:nvSpPr>
          <p:cNvPr id="3" name="Content Placeholder 2"/>
          <p:cNvSpPr>
            <a:spLocks noGrp="1"/>
          </p:cNvSpPr>
          <p:nvPr>
            <p:ph idx="1"/>
          </p:nvPr>
        </p:nvSpPr>
        <p:spPr>
          <a:xfrm>
            <a:off x="0" y="804333"/>
            <a:ext cx="9144000" cy="5954889"/>
          </a:xfrm>
        </p:spPr>
        <p:txBody>
          <a:bodyPr>
            <a:noAutofit/>
          </a:bodyPr>
          <a:lstStyle/>
          <a:p>
            <a:r>
              <a:rPr lang="en-US" sz="2000" dirty="0" smtClean="0"/>
              <a:t>The </a:t>
            </a:r>
            <a:r>
              <a:rPr lang="en-US" sz="2000" dirty="0"/>
              <a:t>universe is not in thermal equilibrium</a:t>
            </a:r>
            <a:r>
              <a:rPr lang="en-US" sz="2000" dirty="0" smtClean="0"/>
              <a:t>.</a:t>
            </a:r>
            <a:r>
              <a:rPr lang="en-US" sz="2000" dirty="0"/>
              <a:t> One indicator of low entropy is that there are hot objects and cold ones. Life </a:t>
            </a:r>
            <a:r>
              <a:rPr lang="en-US" sz="2000" dirty="0" smtClean="0"/>
              <a:t>requires such disequilibrium. </a:t>
            </a:r>
          </a:p>
          <a:p>
            <a:r>
              <a:rPr lang="en-US" sz="2000" dirty="0"/>
              <a:t>If the universe was </a:t>
            </a:r>
            <a:r>
              <a:rPr lang="en-US" sz="2000" dirty="0" smtClean="0"/>
              <a:t>uniformly hot </a:t>
            </a:r>
            <a:r>
              <a:rPr lang="en-US" sz="2000" dirty="0"/>
              <a:t>at early times, one would guess that the entropy was very high </a:t>
            </a:r>
            <a:r>
              <a:rPr lang="en-US" sz="2000" dirty="0" smtClean="0"/>
              <a:t>then, i.e. at thermal equilibrium.  </a:t>
            </a:r>
            <a:r>
              <a:rPr lang="en-US" sz="2000" dirty="0"/>
              <a:t>If so, how do we explain the low entropy at the present time</a:t>
            </a:r>
            <a:r>
              <a:rPr lang="en-US" sz="2000" dirty="0" smtClean="0"/>
              <a:t>?</a:t>
            </a:r>
            <a:endParaRPr lang="en-US" sz="2000" dirty="0"/>
          </a:p>
          <a:p>
            <a:r>
              <a:rPr lang="en-US" sz="2000" dirty="0" smtClean="0"/>
              <a:t>In </a:t>
            </a:r>
            <a:r>
              <a:rPr lang="en-US" sz="2000" dirty="0"/>
              <a:t>the early universe, the matter was very hot and in a high entropy state (thermal equilibrium), but </a:t>
            </a:r>
            <a:r>
              <a:rPr lang="en-US" sz="2000" dirty="0" err="1" smtClean="0"/>
              <a:t>spacetime</a:t>
            </a:r>
            <a:r>
              <a:rPr lang="en-US" sz="2000" dirty="0" smtClean="0"/>
              <a:t> </a:t>
            </a:r>
            <a:r>
              <a:rPr lang="en-US" sz="2000" dirty="0"/>
              <a:t>was in a low entropy </a:t>
            </a:r>
            <a:r>
              <a:rPr lang="en-US" sz="2000" dirty="0" smtClean="0"/>
              <a:t>state, i.e</a:t>
            </a:r>
            <a:r>
              <a:rPr lang="en-US" sz="2000" dirty="0"/>
              <a:t>., the curvature of </a:t>
            </a:r>
            <a:r>
              <a:rPr lang="en-US" sz="2000" dirty="0" err="1"/>
              <a:t>spacetime</a:t>
            </a:r>
            <a:r>
              <a:rPr lang="en-US" sz="2000" dirty="0"/>
              <a:t> was not “wrinkled</a:t>
            </a:r>
            <a:r>
              <a:rPr lang="en-US" sz="2000" dirty="0" smtClean="0"/>
              <a:t>”.  </a:t>
            </a:r>
            <a:r>
              <a:rPr lang="en-US" sz="2000" i="1" dirty="0"/>
              <a:t>Geometry itself has entropy. </a:t>
            </a:r>
            <a:endParaRPr lang="en-US" sz="2000" i="1" dirty="0" smtClean="0"/>
          </a:p>
          <a:p>
            <a:pPr lvl="1"/>
            <a:r>
              <a:rPr lang="en-US" sz="2000" dirty="0" smtClean="0"/>
              <a:t>The formation of gravitationally </a:t>
            </a:r>
            <a:r>
              <a:rPr lang="en-US" sz="2000" dirty="0"/>
              <a:t>condensed objects like the Sun, neutron stars, and black holes, </a:t>
            </a:r>
            <a:r>
              <a:rPr lang="en-US" sz="2000" dirty="0" smtClean="0"/>
              <a:t>increases entropy</a:t>
            </a:r>
            <a:r>
              <a:rPr lang="en-US" sz="2000" dirty="0"/>
              <a:t>.  So, as long as stuff can keep falling into gravity wells, there will continue to be regions of high and low entropy</a:t>
            </a:r>
            <a:r>
              <a:rPr lang="en-US" sz="1600" dirty="0" smtClean="0"/>
              <a:t>.</a:t>
            </a:r>
            <a:endParaRPr lang="en-US" sz="1600" dirty="0"/>
          </a:p>
          <a:p>
            <a:r>
              <a:rPr lang="en-US" sz="2000" dirty="0"/>
              <a:t>Why did </a:t>
            </a:r>
            <a:r>
              <a:rPr lang="en-US" sz="2000" dirty="0" err="1"/>
              <a:t>spacetime</a:t>
            </a:r>
            <a:r>
              <a:rPr lang="en-US" sz="2000" dirty="0"/>
              <a:t> start out in this special, low-entropy state? </a:t>
            </a:r>
          </a:p>
          <a:p>
            <a:r>
              <a:rPr lang="en-US" sz="2000" dirty="0" smtClean="0"/>
              <a:t>If </a:t>
            </a:r>
            <a:r>
              <a:rPr lang="en-US" sz="2000" dirty="0"/>
              <a:t>there is to be a big crunch, the universe will collapse back to a singularity, but it will have high entropy.  Without some further constraint, there is no known reason why a very dense universe must have low-entropy</a:t>
            </a:r>
            <a:r>
              <a:rPr lang="en-US" sz="2000" dirty="0" smtClean="0"/>
              <a:t>.</a:t>
            </a:r>
          </a:p>
          <a:p>
            <a:r>
              <a:rPr lang="en-US" sz="2000" dirty="0"/>
              <a:t>I</a:t>
            </a:r>
            <a:r>
              <a:rPr lang="en-US" sz="2000" dirty="0" smtClean="0"/>
              <a:t>f the universe were infinite, does it make sense to even discuss its total entropy?</a:t>
            </a:r>
            <a:endParaRPr lang="en-US" sz="2000" dirty="0"/>
          </a:p>
        </p:txBody>
      </p:sp>
    </p:spTree>
    <p:extLst>
      <p:ext uri="{BB962C8B-B14F-4D97-AF65-F5344CB8AC3E}">
        <p14:creationId xmlns:p14="http://schemas.microsoft.com/office/powerpoint/2010/main" val="8915757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3111"/>
          </a:xfrm>
        </p:spPr>
        <p:txBody>
          <a:bodyPr>
            <a:normAutofit/>
          </a:bodyPr>
          <a:lstStyle/>
          <a:p>
            <a:r>
              <a:rPr lang="en-US" sz="4000" dirty="0" smtClean="0">
                <a:solidFill>
                  <a:srgbClr val="C0504D"/>
                </a:solidFill>
              </a:rPr>
              <a:t>Inflation</a:t>
            </a:r>
            <a:endParaRPr lang="en-US" sz="4000" dirty="0">
              <a:solidFill>
                <a:srgbClr val="C0504D"/>
              </a:solidFill>
            </a:endParaRPr>
          </a:p>
        </p:txBody>
      </p:sp>
      <p:sp>
        <p:nvSpPr>
          <p:cNvPr id="3" name="Content Placeholder 2"/>
          <p:cNvSpPr>
            <a:spLocks noGrp="1"/>
          </p:cNvSpPr>
          <p:nvPr>
            <p:ph idx="1"/>
          </p:nvPr>
        </p:nvSpPr>
        <p:spPr>
          <a:xfrm>
            <a:off x="0" y="1199443"/>
            <a:ext cx="5207000" cy="5545667"/>
          </a:xfrm>
        </p:spPr>
        <p:txBody>
          <a:bodyPr>
            <a:normAutofit/>
          </a:bodyPr>
          <a:lstStyle/>
          <a:p>
            <a:r>
              <a:rPr lang="en-US" sz="2000" dirty="0"/>
              <a:t>The other two mysteries (large scale homogeneity and near flatness) might both be accounted for by a single explanation. </a:t>
            </a:r>
          </a:p>
          <a:p>
            <a:r>
              <a:rPr lang="en-US" sz="2000" i="1" dirty="0"/>
              <a:t>Remember that if "empty" space had a fixed positive energy density, space would expand exponentially. (Inflation) </a:t>
            </a:r>
            <a:r>
              <a:rPr lang="en-US" sz="2000" dirty="0"/>
              <a:t>A period of such an expansion would:</a:t>
            </a:r>
          </a:p>
          <a:p>
            <a:pPr lvl="1"/>
            <a:r>
              <a:rPr lang="en-US" sz="2000" dirty="0" smtClean="0"/>
              <a:t>Pull </a:t>
            </a:r>
            <a:r>
              <a:rPr lang="en-US" sz="2000" dirty="0"/>
              <a:t>causally connected regions far apart, so that simple extrapolation from a later Hubble constant would not reveal how close they had once been.</a:t>
            </a:r>
          </a:p>
          <a:p>
            <a:pPr lvl="1"/>
            <a:r>
              <a:rPr lang="en-US" sz="2000" dirty="0"/>
              <a:t>Smooth out wrinkles in space. </a:t>
            </a:r>
            <a:endParaRPr lang="en-US" sz="2000" dirty="0" smtClean="0"/>
          </a:p>
          <a:p>
            <a:pPr lvl="1"/>
            <a:r>
              <a:rPr lang="en-US" sz="2000" dirty="0" smtClean="0"/>
              <a:t>Dilute the concentration of magnetic monopoles</a:t>
            </a: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207000" y="1981200"/>
            <a:ext cx="3937000" cy="4876800"/>
          </a:xfrm>
          <a:prstGeom prst="rect">
            <a:avLst/>
          </a:prstGeom>
          <a:noFill/>
          <a:ln>
            <a:noFill/>
          </a:ln>
        </p:spPr>
      </p:pic>
    </p:spTree>
    <p:extLst>
      <p:ext uri="{BB962C8B-B14F-4D97-AF65-F5344CB8AC3E}">
        <p14:creationId xmlns:p14="http://schemas.microsoft.com/office/powerpoint/2010/main" val="29339727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504D"/>
                </a:solidFill>
              </a:rPr>
              <a:t>Spontaneous symmetry breaking in the vacuum </a:t>
            </a:r>
          </a:p>
        </p:txBody>
      </p:sp>
      <p:sp>
        <p:nvSpPr>
          <p:cNvPr id="3" name="Content Placeholder 2"/>
          <p:cNvSpPr>
            <a:spLocks noGrp="1"/>
          </p:cNvSpPr>
          <p:nvPr>
            <p:ph idx="1"/>
          </p:nvPr>
        </p:nvSpPr>
        <p:spPr>
          <a:xfrm>
            <a:off x="0" y="1417638"/>
            <a:ext cx="8960556" cy="4708525"/>
          </a:xfrm>
        </p:spPr>
        <p:txBody>
          <a:bodyPr>
            <a:normAutofit fontScale="62500" lnSpcReduction="20000"/>
          </a:bodyPr>
          <a:lstStyle/>
          <a:p>
            <a:r>
              <a:rPr lang="en-US" dirty="0"/>
              <a:t>Our vacuum can have unusual properties that one would not expect from Newton’s or Leibniz’ (or even Einstein’s) space.  It now makes sense to ask, “Are the virtual particles in our vacuum aligned in some way?”  </a:t>
            </a:r>
            <a:r>
              <a:rPr lang="en-US" dirty="0" smtClean="0"/>
              <a:t/>
            </a:r>
            <a:br>
              <a:rPr lang="en-US" dirty="0" smtClean="0"/>
            </a:br>
            <a:r>
              <a:rPr lang="en-US" dirty="0" smtClean="0"/>
              <a:t>In </a:t>
            </a:r>
            <a:r>
              <a:rPr lang="en-US" dirty="0"/>
              <a:t>other words, do the underlying  equations of physics have any symmetry that is not manifested by the world that we see?</a:t>
            </a:r>
          </a:p>
          <a:p>
            <a:r>
              <a:rPr lang="en-US" dirty="0"/>
              <a:t>The answer is yes.  The symmetry is similar to the one that gives conservation of electric charge.  It is not a spatial symmetry, but an “internal” one (</a:t>
            </a:r>
            <a:r>
              <a:rPr lang="en-US" i="1" dirty="0"/>
              <a:t>i.e.</a:t>
            </a:r>
            <a:r>
              <a:rPr lang="en-US" dirty="0"/>
              <a:t>, a mathematical symmetry of the equations) called gauge invariance.  In addition to enforcing conservation of charge, it also causes the photon to be massless, which is the reason the electrical force follows a 1/r</a:t>
            </a:r>
            <a:r>
              <a:rPr lang="en-US" baseline="30000" dirty="0"/>
              <a:t>2</a:t>
            </a:r>
            <a:r>
              <a:rPr lang="en-US" dirty="0"/>
              <a:t> law.  GR has a gauge invariance, as do the strong nuclear forces (QCD).</a:t>
            </a:r>
          </a:p>
          <a:p>
            <a:r>
              <a:rPr lang="en-US" dirty="0"/>
              <a:t>The gauge invariance of the weak nuclear force is spontaneously broken at the temperatures of the current world.  The result of this loss of symmetry is that the particles (the W and Z bosons) that mediate the weak force are massive, and the force is not 1/r</a:t>
            </a:r>
            <a:r>
              <a:rPr lang="en-US" baseline="30000" dirty="0"/>
              <a:t>2</a:t>
            </a:r>
            <a:r>
              <a:rPr lang="en-US" dirty="0"/>
              <a:t>.  At high temperature (</a:t>
            </a:r>
            <a:r>
              <a:rPr lang="en-US" i="1" dirty="0"/>
              <a:t>e.g.</a:t>
            </a:r>
            <a:r>
              <a:rPr lang="en-US" dirty="0"/>
              <a:t>, in the early universe) the symmetry is restored. (like the symmetry of a magnet, or of a piece of ice</a:t>
            </a:r>
            <a:r>
              <a:rPr lang="en-US" dirty="0" smtClean="0"/>
              <a:t>.)</a:t>
            </a:r>
            <a:endParaRPr lang="en-US" dirty="0"/>
          </a:p>
          <a:p>
            <a:endParaRPr lang="en-US" dirty="0"/>
          </a:p>
        </p:txBody>
      </p:sp>
    </p:spTree>
    <p:extLst>
      <p:ext uri="{BB962C8B-B14F-4D97-AF65-F5344CB8AC3E}">
        <p14:creationId xmlns:p14="http://schemas.microsoft.com/office/powerpoint/2010/main" val="33454644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504D"/>
                </a:solidFill>
              </a:rPr>
              <a:t>Spontaneous symmetry breaking in field  theory </a:t>
            </a:r>
          </a:p>
        </p:txBody>
      </p:sp>
      <p:sp>
        <p:nvSpPr>
          <p:cNvPr id="3" name="Content Placeholder 2"/>
          <p:cNvSpPr>
            <a:spLocks noGrp="1"/>
          </p:cNvSpPr>
          <p:nvPr>
            <p:ph idx="1"/>
          </p:nvPr>
        </p:nvSpPr>
        <p:spPr>
          <a:xfrm>
            <a:off x="0" y="1417638"/>
            <a:ext cx="9144000" cy="4598459"/>
          </a:xfrm>
        </p:spPr>
        <p:txBody>
          <a:bodyPr>
            <a:normAutofit/>
          </a:bodyPr>
          <a:lstStyle/>
          <a:p>
            <a:r>
              <a:rPr lang="en-US" sz="2000" dirty="0"/>
              <a:t>Let’s imagine a universe where every particle is massless.  Suppose there is a particle which interacts with the other kinds of particles </a:t>
            </a:r>
            <a:r>
              <a:rPr lang="en-US" sz="2000" b="1" dirty="0"/>
              <a:t>and with itself</a:t>
            </a:r>
            <a:r>
              <a:rPr lang="en-US" sz="2000" dirty="0"/>
              <a:t>.</a:t>
            </a:r>
          </a:p>
          <a:p>
            <a:r>
              <a:rPr lang="en-US" sz="2000" dirty="0"/>
              <a:t>Consider a box containing these particles.  How does the energy of the box vary as we increase the density of particles in the box?  Normally, we would expect it to increase: </a:t>
            </a:r>
          </a:p>
          <a:p>
            <a:pPr marL="0" indent="0">
              <a:buNone/>
            </a:pP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a:p>
            <a:r>
              <a:rPr lang="en-US" sz="2000" dirty="0"/>
              <a:t>The graph is not linear, </a:t>
            </a:r>
            <a:r>
              <a:rPr lang="en-US" sz="2000" i="1" dirty="0"/>
              <a:t>because the particles interact</a:t>
            </a:r>
            <a:r>
              <a:rPr lang="en-US" sz="2000" dirty="0"/>
              <a: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66459081"/>
              </p:ext>
            </p:extLst>
          </p:nvPr>
        </p:nvGraphicFramePr>
        <p:xfrm>
          <a:off x="2362905" y="3144836"/>
          <a:ext cx="5259405" cy="1466675"/>
        </p:xfrm>
        <a:graphic>
          <a:graphicData uri="http://schemas.openxmlformats.org/presentationml/2006/ole">
            <mc:AlternateContent xmlns:mc="http://schemas.openxmlformats.org/markup-compatibility/2006">
              <mc:Choice xmlns:v="urn:schemas-microsoft-com:vml" Requires="v">
                <p:oleObj spid="_x0000_s1093" name="Picture" r:id="rId3" imgW="5829300" imgH="1625600" progId="Word.Picture.8">
                  <p:embed/>
                </p:oleObj>
              </mc:Choice>
              <mc:Fallback>
                <p:oleObj name="Picture" r:id="rId3" imgW="5829300" imgH="1625600" progId="Word.Picture.8">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905" y="3144836"/>
                        <a:ext cx="5259405" cy="146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85416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1437</TotalTime>
  <Words>2237</Words>
  <Application>Microsoft Macintosh PowerPoint</Application>
  <PresentationFormat>On-screen Show (4:3)</PresentationFormat>
  <Paragraphs>125</Paragraphs>
  <Slides>21</Slides>
  <Notes>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Picture</vt:lpstr>
      <vt:lpstr>Modern cosmology  Inflation and vacuum energy</vt:lpstr>
      <vt:lpstr>Cosmology </vt:lpstr>
      <vt:lpstr>The Cosmic microwave background (CMB) </vt:lpstr>
      <vt:lpstr>The main features of hot big bang cosmology </vt:lpstr>
      <vt:lpstr>There are three big issues</vt:lpstr>
      <vt:lpstr>Entropy in the big bang </vt:lpstr>
      <vt:lpstr>Inflation</vt:lpstr>
      <vt:lpstr>Spontaneous symmetry breaking in the vacuum </vt:lpstr>
      <vt:lpstr>Spontaneous symmetry breaking in field  theory </vt:lpstr>
      <vt:lpstr>Phase Transitions of Fields</vt:lpstr>
      <vt:lpstr>“Symmetry Breaking”</vt:lpstr>
      <vt:lpstr>PowerPoint Presentation</vt:lpstr>
      <vt:lpstr>Some symmetry remains unbroken </vt:lpstr>
      <vt:lpstr>Other symmetries can spontaneously break </vt:lpstr>
      <vt:lpstr>What would drive inflation?</vt:lpstr>
      <vt:lpstr>Start and End of Inflation</vt:lpstr>
      <vt:lpstr>PowerPoint Presentation</vt:lpstr>
      <vt:lpstr>CMB Fits Theory</vt:lpstr>
      <vt:lpstr>Parameters</vt:lpstr>
      <vt:lpstr>The Big Picture                     You are here</vt:lpstr>
      <vt:lpstr>Key unanswered questions</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Weissman</dc:creator>
  <cp:lastModifiedBy>David Ceperley</cp:lastModifiedBy>
  <cp:revision>87</cp:revision>
  <dcterms:created xsi:type="dcterms:W3CDTF">2013-11-14T16:51:51Z</dcterms:created>
  <dcterms:modified xsi:type="dcterms:W3CDTF">2015-04-23T16:54:16Z</dcterms:modified>
</cp:coreProperties>
</file>