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62" r:id="rId6"/>
    <p:sldId id="263" r:id="rId7"/>
    <p:sldId id="264" r:id="rId8"/>
    <p:sldId id="265" r:id="rId9"/>
    <p:sldId id="266" r:id="rId10"/>
    <p:sldId id="268" r:id="rId11"/>
    <p:sldId id="267" r:id="rId12"/>
    <p:sldId id="269" r:id="rId13"/>
    <p:sldId id="270" r:id="rId14"/>
    <p:sldId id="271" r:id="rId15"/>
    <p:sldId id="272" r:id="rId16"/>
    <p:sldId id="258" r:id="rId17"/>
    <p:sldId id="259"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598F97-A88C-6847-8B54-A9859A78AF95}" type="datetimeFigureOut">
              <a:rPr lang="en-US" smtClean="0"/>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214936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98F97-A88C-6847-8B54-A9859A78AF95}" type="datetimeFigureOut">
              <a:rPr lang="en-US" smtClean="0"/>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338008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98F97-A88C-6847-8B54-A9859A78AF95}" type="datetimeFigureOut">
              <a:rPr lang="en-US" smtClean="0"/>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307174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98F97-A88C-6847-8B54-A9859A78AF95}" type="datetimeFigureOut">
              <a:rPr lang="en-US" smtClean="0"/>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115427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598F97-A88C-6847-8B54-A9859A78AF95}" type="datetimeFigureOut">
              <a:rPr lang="en-US" smtClean="0"/>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331794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98F97-A88C-6847-8B54-A9859A78AF95}" type="datetimeFigureOut">
              <a:rPr lang="en-US" smtClean="0"/>
              <a:t>4/27/15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3463323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98F97-A88C-6847-8B54-A9859A78AF95}" type="datetimeFigureOut">
              <a:rPr lang="en-US" smtClean="0"/>
              <a:t>4/27/15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96329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98F97-A88C-6847-8B54-A9859A78AF95}" type="datetimeFigureOut">
              <a:rPr lang="en-US" smtClean="0"/>
              <a:t>4/27/15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131893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98F97-A88C-6847-8B54-A9859A78AF95}" type="datetimeFigureOut">
              <a:rPr lang="en-US" smtClean="0"/>
              <a:t>4/27/15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33370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98F97-A88C-6847-8B54-A9859A78AF95}" type="datetimeFigureOut">
              <a:rPr lang="en-US" smtClean="0"/>
              <a:t>4/27/15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4244989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98F97-A88C-6847-8B54-A9859A78AF95}" type="datetimeFigureOut">
              <a:rPr lang="en-US" smtClean="0"/>
              <a:t>4/27/15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23766333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98F97-A88C-6847-8B54-A9859A78AF95}" type="datetimeFigureOut">
              <a:rPr lang="en-US" smtClean="0"/>
              <a:t>4/27/15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84AA8-5342-4641-AB27-CDF4FD90DC4C}" type="slidenum">
              <a:rPr lang="en-US" smtClean="0"/>
              <a:t>‹#›</a:t>
            </a:fld>
            <a:endParaRPr lang="en-US"/>
          </a:p>
        </p:txBody>
      </p:sp>
    </p:spTree>
    <p:extLst>
      <p:ext uri="{BB962C8B-B14F-4D97-AF65-F5344CB8AC3E}">
        <p14:creationId xmlns:p14="http://schemas.microsoft.com/office/powerpoint/2010/main" val="391543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en.wikipedia.org/wiki/Perfect_Cosmological_Principl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ture.com/scientificamerican/journal/v304/n4/full/scientificamerican0411-36.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Scientific_method" TargetMode="External"/><Relationship Id="rId3" Type="http://schemas.openxmlformats.org/officeDocument/2006/relationships/hyperlink" Target="http://en.wikipedia.org/wiki/Multiver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800" y="253648"/>
            <a:ext cx="7772400" cy="1470025"/>
          </a:xfrm>
        </p:spPr>
        <p:txBody>
          <a:bodyPr/>
          <a:lstStyle/>
          <a:p>
            <a:r>
              <a:rPr lang="en-US" dirty="0" smtClean="0">
                <a:solidFill>
                  <a:schemeClr val="accent2"/>
                </a:solidFill>
              </a:rPr>
              <a:t>Anthropic </a:t>
            </a:r>
            <a:r>
              <a:rPr lang="en-US" dirty="0" smtClean="0">
                <a:solidFill>
                  <a:schemeClr val="accent2"/>
                </a:solidFill>
              </a:rPr>
              <a:t>Principle</a:t>
            </a:r>
            <a:br>
              <a:rPr lang="en-US" dirty="0" smtClean="0">
                <a:solidFill>
                  <a:schemeClr val="accent2"/>
                </a:solidFill>
              </a:rPr>
            </a:br>
            <a:endParaRPr lang="en-US" dirty="0">
              <a:solidFill>
                <a:schemeClr val="accent2"/>
              </a:solidFill>
            </a:endParaRPr>
          </a:p>
        </p:txBody>
      </p:sp>
      <p:sp>
        <p:nvSpPr>
          <p:cNvPr id="3" name="Subtitle 2"/>
          <p:cNvSpPr>
            <a:spLocks noGrp="1"/>
          </p:cNvSpPr>
          <p:nvPr>
            <p:ph type="subTitle" idx="1"/>
          </p:nvPr>
        </p:nvSpPr>
        <p:spPr>
          <a:xfrm>
            <a:off x="160581" y="4236576"/>
            <a:ext cx="8983419" cy="1752600"/>
          </a:xfrm>
        </p:spPr>
        <p:txBody>
          <a:bodyPr>
            <a:normAutofit/>
          </a:bodyPr>
          <a:lstStyle/>
          <a:p>
            <a:pPr marL="457200" lvl="0" indent="-457200" algn="l">
              <a:buFont typeface="Arial"/>
              <a:buChar char="•"/>
            </a:pPr>
            <a:r>
              <a:rPr lang="en-US" sz="2400" dirty="0" smtClean="0">
                <a:solidFill>
                  <a:schemeClr val="tx1"/>
                </a:solidFill>
              </a:rPr>
              <a:t>Term paper due in Compass on May 7. No late papers accepted.</a:t>
            </a:r>
          </a:p>
          <a:p>
            <a:pPr marL="457200" lvl="0" indent="-457200" algn="l">
              <a:buFont typeface="Arial"/>
              <a:buChar char="•"/>
            </a:pPr>
            <a:r>
              <a:rPr lang="en-US" sz="2400" dirty="0" smtClean="0">
                <a:solidFill>
                  <a:schemeClr val="tx1"/>
                </a:solidFill>
              </a:rPr>
              <a:t>Final exam on May 14, 7-10pm</a:t>
            </a:r>
            <a:endParaRPr lang="en-US" sz="2400" dirty="0" smtClean="0">
              <a:solidFill>
                <a:schemeClr val="tx1"/>
              </a:solidFill>
            </a:endParaRPr>
          </a:p>
        </p:txBody>
      </p:sp>
      <p:sp>
        <p:nvSpPr>
          <p:cNvPr id="4" name="TextBox 3"/>
          <p:cNvSpPr txBox="1"/>
          <p:nvPr/>
        </p:nvSpPr>
        <p:spPr>
          <a:xfrm>
            <a:off x="160581" y="1271104"/>
            <a:ext cx="7956065" cy="2523768"/>
          </a:xfrm>
          <a:prstGeom prst="rect">
            <a:avLst/>
          </a:prstGeom>
          <a:noFill/>
        </p:spPr>
        <p:txBody>
          <a:bodyPr wrap="square" rtlCol="0">
            <a:spAutoFit/>
          </a:bodyPr>
          <a:lstStyle/>
          <a:p>
            <a:r>
              <a:rPr lang="en-US" sz="2800" dirty="0" smtClean="0"/>
              <a:t>Although </a:t>
            </a:r>
            <a:r>
              <a:rPr lang="en-US" sz="2800" dirty="0"/>
              <a:t>our situation is not necessarily </a:t>
            </a:r>
            <a:r>
              <a:rPr lang="en-US" sz="2800" i="1" dirty="0"/>
              <a:t>central</a:t>
            </a:r>
            <a:r>
              <a:rPr lang="en-US" sz="2800" dirty="0"/>
              <a:t>, it is inevitably privileged to some extent</a:t>
            </a:r>
            <a:r>
              <a:rPr lang="en-US" sz="2800" dirty="0" smtClean="0"/>
              <a:t>. </a:t>
            </a:r>
          </a:p>
          <a:p>
            <a:r>
              <a:rPr lang="en-US" dirty="0" smtClean="0"/>
              <a:t>Brandon Carter in a symposium honoring Copernicus 500 birthday, 1973</a:t>
            </a:r>
          </a:p>
          <a:p>
            <a:endParaRPr lang="en-US" dirty="0" smtClean="0"/>
          </a:p>
          <a:p>
            <a:endParaRPr lang="en-US" dirty="0"/>
          </a:p>
          <a:p>
            <a:r>
              <a:rPr lang="en-US" sz="2400" dirty="0" smtClean="0">
                <a:hlinkClick r:id="rId2" tooltip="Perfect Cosmological Principle"/>
              </a:rPr>
              <a:t>The Perfect </a:t>
            </a:r>
            <a:r>
              <a:rPr lang="en-US" sz="2400" dirty="0">
                <a:hlinkClick r:id="rId2" tooltip="Perfect Cosmological Principle"/>
              </a:rPr>
              <a:t>Cosmological </a:t>
            </a:r>
            <a:r>
              <a:rPr lang="en-US" sz="2400" dirty="0" smtClean="0">
                <a:hlinkClick r:id="rId2" tooltip="Perfect Cosmological Principle"/>
              </a:rPr>
              <a:t>Principle</a:t>
            </a:r>
            <a:r>
              <a:rPr lang="en-US" sz="2400" dirty="0" smtClean="0"/>
              <a:t>: all </a:t>
            </a:r>
            <a:r>
              <a:rPr lang="en-US" sz="2400" dirty="0"/>
              <a:t>large regions </a:t>
            </a:r>
            <a:r>
              <a:rPr lang="en-US" sz="2400" i="1" dirty="0"/>
              <a:t>and times</a:t>
            </a:r>
            <a:r>
              <a:rPr lang="en-US" sz="2400" dirty="0"/>
              <a:t> in the universe </a:t>
            </a:r>
            <a:r>
              <a:rPr lang="en-US" sz="2400" dirty="0" smtClean="0"/>
              <a:t>are statistically </a:t>
            </a:r>
            <a:r>
              <a:rPr lang="en-US" sz="2400" dirty="0"/>
              <a:t>identical.</a:t>
            </a:r>
          </a:p>
        </p:txBody>
      </p:sp>
    </p:spTree>
    <p:extLst>
      <p:ext uri="{BB962C8B-B14F-4D97-AF65-F5344CB8AC3E}">
        <p14:creationId xmlns:p14="http://schemas.microsoft.com/office/powerpoint/2010/main" val="33658402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8411"/>
          </a:xfrm>
        </p:spPr>
        <p:txBody>
          <a:bodyPr>
            <a:normAutofit/>
          </a:bodyPr>
          <a:lstStyle/>
          <a:p>
            <a:endParaRPr lang="en-US" sz="3600" dirty="0"/>
          </a:p>
        </p:txBody>
      </p:sp>
      <p:sp>
        <p:nvSpPr>
          <p:cNvPr id="3" name="Content Placeholder 2"/>
          <p:cNvSpPr>
            <a:spLocks noGrp="1"/>
          </p:cNvSpPr>
          <p:nvPr>
            <p:ph idx="1"/>
          </p:nvPr>
        </p:nvSpPr>
        <p:spPr>
          <a:xfrm>
            <a:off x="0" y="1158411"/>
            <a:ext cx="9144000" cy="5596658"/>
          </a:xfrm>
        </p:spPr>
        <p:txBody>
          <a:bodyPr>
            <a:normAutofit/>
          </a:bodyPr>
          <a:lstStyle/>
          <a:p>
            <a:pPr marL="0" indent="0">
              <a:buNone/>
            </a:pPr>
            <a:r>
              <a:rPr lang="en-US" sz="2900" dirty="0" smtClean="0"/>
              <a:t>Note- </a:t>
            </a:r>
            <a:r>
              <a:rPr lang="en-US" sz="2200" dirty="0" smtClean="0"/>
              <a:t>we’re ignoring anything required for our </a:t>
            </a:r>
            <a:r>
              <a:rPr lang="en-US" sz="2200" i="1" dirty="0" smtClean="0"/>
              <a:t>particular</a:t>
            </a:r>
            <a:r>
              <a:rPr lang="en-US" sz="2200" dirty="0" smtClean="0"/>
              <a:t> complex chemistry, juts looking for preconditions for some sort of long-term complex chemistry.</a:t>
            </a:r>
          </a:p>
          <a:p>
            <a:pPr marL="514350" indent="-514350">
              <a:buFont typeface="+mj-lt"/>
              <a:buAutoNum type="arabicPeriod"/>
            </a:pPr>
            <a:endParaRPr lang="en-US" sz="2200" dirty="0" smtClean="0"/>
          </a:p>
          <a:p>
            <a:pPr marL="0" indent="0">
              <a:buNone/>
            </a:pPr>
            <a:r>
              <a:rPr lang="en-US" sz="2200" dirty="0" smtClean="0"/>
              <a:t>4. Fine-tuning of inflation potential? </a:t>
            </a:r>
          </a:p>
          <a:p>
            <a:pPr marL="914400" lvl="1" indent="-514350"/>
            <a:r>
              <a:rPr lang="en-US" sz="1800" dirty="0" smtClean="0"/>
              <a:t>Special shape is needed to give soft-landing after inflation.</a:t>
            </a:r>
          </a:p>
          <a:p>
            <a:pPr marL="914400" lvl="1" indent="-514350"/>
            <a:r>
              <a:rPr lang="en-US" sz="1800" dirty="0" smtClean="0"/>
              <a:t>Alternate: fine-tune early density, temperature, over huge space</a:t>
            </a:r>
            <a:endParaRPr lang="en-US" sz="1800" dirty="0"/>
          </a:p>
          <a:p>
            <a:pPr marL="0" indent="0">
              <a:buNone/>
            </a:pPr>
            <a:r>
              <a:rPr lang="en-US" sz="2200" dirty="0" smtClean="0"/>
              <a:t>5. Early low-entropy state of </a:t>
            </a:r>
            <a:r>
              <a:rPr lang="en-US" sz="2200" dirty="0" err="1" smtClean="0"/>
              <a:t>spacetime</a:t>
            </a:r>
            <a:r>
              <a:rPr lang="en-US" sz="2200" dirty="0" smtClean="0"/>
              <a:t>?</a:t>
            </a:r>
          </a:p>
        </p:txBody>
      </p:sp>
    </p:spTree>
    <p:extLst>
      <p:ext uri="{BB962C8B-B14F-4D97-AF65-F5344CB8AC3E}">
        <p14:creationId xmlns:p14="http://schemas.microsoft.com/office/powerpoint/2010/main" val="34491194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5319"/>
          </a:xfrm>
        </p:spPr>
        <p:txBody>
          <a:bodyPr>
            <a:normAutofit/>
          </a:bodyPr>
          <a:lstStyle/>
          <a:p>
            <a:r>
              <a:rPr lang="en-US" sz="3600" dirty="0" smtClean="0">
                <a:solidFill>
                  <a:srgbClr val="C0504D"/>
                </a:solidFill>
              </a:rPr>
              <a:t>A New Paradigm?</a:t>
            </a:r>
            <a:endParaRPr lang="en-US" sz="3600" dirty="0">
              <a:solidFill>
                <a:srgbClr val="C0504D"/>
              </a:solidFill>
            </a:endParaRPr>
          </a:p>
        </p:txBody>
      </p:sp>
      <p:sp>
        <p:nvSpPr>
          <p:cNvPr id="3" name="Content Placeholder 2"/>
          <p:cNvSpPr>
            <a:spLocks noGrp="1"/>
          </p:cNvSpPr>
          <p:nvPr>
            <p:ph idx="1"/>
          </p:nvPr>
        </p:nvSpPr>
        <p:spPr>
          <a:xfrm>
            <a:off x="0" y="1102584"/>
            <a:ext cx="9144000" cy="5755416"/>
          </a:xfrm>
        </p:spPr>
        <p:txBody>
          <a:bodyPr>
            <a:normAutofit fontScale="77500" lnSpcReduction="20000"/>
          </a:bodyPr>
          <a:lstStyle/>
          <a:p>
            <a:r>
              <a:rPr lang="en-US" dirty="0"/>
              <a:t>So one possible new method in the search for understanding </a:t>
            </a:r>
            <a:r>
              <a:rPr lang="en-US" dirty="0" err="1" smtClean="0">
                <a:latin typeface="Symbol" charset="2"/>
                <a:cs typeface="Symbol" charset="2"/>
              </a:rPr>
              <a:t>W</a:t>
            </a:r>
            <a:r>
              <a:rPr lang="en-US" baseline="-25000" dirty="0" err="1" smtClean="0">
                <a:latin typeface="Symbol" charset="2"/>
                <a:cs typeface="Symbol" charset="2"/>
              </a:rPr>
              <a:t>l</a:t>
            </a:r>
            <a:r>
              <a:rPr lang="en-US" dirty="0" smtClean="0"/>
              <a:t>, </a:t>
            </a:r>
            <a:r>
              <a:rPr lang="en-US" dirty="0"/>
              <a:t>e</a:t>
            </a:r>
            <a:r>
              <a:rPr lang="en-US" baseline="30000" dirty="0"/>
              <a:t>2</a:t>
            </a:r>
            <a:r>
              <a:rPr lang="en-US" dirty="0"/>
              <a:t>/</a:t>
            </a:r>
            <a:r>
              <a:rPr lang="en-US" dirty="0" err="1"/>
              <a:t>hc</a:t>
            </a:r>
            <a:r>
              <a:rPr lang="en-US" dirty="0"/>
              <a:t>, and the other </a:t>
            </a:r>
            <a:r>
              <a:rPr lang="en-US" dirty="0" smtClean="0"/>
              <a:t>20+ </a:t>
            </a:r>
            <a:r>
              <a:rPr lang="en-US" dirty="0"/>
              <a:t>some unexplained basic numbers is:</a:t>
            </a:r>
          </a:p>
          <a:p>
            <a:pPr marL="0" indent="0">
              <a:buNone/>
            </a:pPr>
            <a:r>
              <a:rPr lang="en-US" dirty="0"/>
              <a:t> </a:t>
            </a:r>
          </a:p>
          <a:p>
            <a:pPr lvl="1"/>
            <a:r>
              <a:rPr lang="en-US" dirty="0"/>
              <a:t>Figure out what the possible values are allowed by a TOE.</a:t>
            </a:r>
          </a:p>
          <a:p>
            <a:pPr lvl="1"/>
            <a:r>
              <a:rPr lang="en-US" dirty="0"/>
              <a:t>Assign prior probability values to each little parameter range, based on something like how many ways the TOE can give that range.</a:t>
            </a:r>
          </a:p>
          <a:p>
            <a:pPr lvl="1"/>
            <a:r>
              <a:rPr lang="en-US" dirty="0"/>
              <a:t>Multiply the prior probabilities by some measure of how many minds are likely to arise to observe those parameters, if they occur.</a:t>
            </a:r>
          </a:p>
          <a:p>
            <a:pPr marL="0" indent="0">
              <a:buNone/>
            </a:pPr>
            <a:r>
              <a:rPr lang="en-US" dirty="0"/>
              <a:t> </a:t>
            </a:r>
          </a:p>
          <a:p>
            <a:r>
              <a:rPr lang="en-US" dirty="0"/>
              <a:t>Problems:</a:t>
            </a:r>
          </a:p>
          <a:p>
            <a:pPr lvl="1"/>
            <a:r>
              <a:rPr lang="en-US" dirty="0"/>
              <a:t>We don’t yet have good candidates for a TOE.</a:t>
            </a:r>
          </a:p>
          <a:p>
            <a:pPr lvl="1"/>
            <a:r>
              <a:rPr lang="en-US" dirty="0"/>
              <a:t>We don’t really know how to assign prior probabilities to parameter values, even if Weinberg managed to successfully fudge some  in 1987.</a:t>
            </a:r>
          </a:p>
          <a:p>
            <a:pPr lvl="1"/>
            <a:r>
              <a:rPr lang="en-US" dirty="0"/>
              <a:t>We don’t know how to calculate the number of minds, or even how to deal with the infinities in typical geometries</a:t>
            </a:r>
            <a:r>
              <a:rPr lang="en-US" dirty="0" smtClean="0"/>
              <a:t>.</a:t>
            </a:r>
            <a:endParaRPr lang="en-US" dirty="0"/>
          </a:p>
        </p:txBody>
      </p:sp>
    </p:spTree>
    <p:extLst>
      <p:ext uri="{BB962C8B-B14F-4D97-AF65-F5344CB8AC3E}">
        <p14:creationId xmlns:p14="http://schemas.microsoft.com/office/powerpoint/2010/main" val="12636683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9243"/>
            <a:ext cx="7888110" cy="593857"/>
          </a:xfrm>
        </p:spPr>
        <p:txBody>
          <a:bodyPr>
            <a:noAutofit/>
          </a:bodyPr>
          <a:lstStyle/>
          <a:p>
            <a:r>
              <a:rPr lang="en-US" sz="3600" dirty="0">
                <a:solidFill>
                  <a:srgbClr val="C0504D"/>
                </a:solidFill>
              </a:rPr>
              <a:t>Fine-</a:t>
            </a:r>
            <a:r>
              <a:rPr lang="en-US" sz="3600" dirty="0" smtClean="0">
                <a:solidFill>
                  <a:srgbClr val="C0504D"/>
                </a:solidFill>
              </a:rPr>
              <a:t>Tuning Inflation</a:t>
            </a:r>
            <a:endParaRPr lang="en-US" sz="3600" dirty="0">
              <a:solidFill>
                <a:srgbClr val="C0504D"/>
              </a:solidFill>
            </a:endParaRPr>
          </a:p>
        </p:txBody>
      </p:sp>
      <p:pic>
        <p:nvPicPr>
          <p:cNvPr id="9" name="Picture 8"/>
          <p:cNvPicPr>
            <a:picLocks noChangeAspect="1"/>
          </p:cNvPicPr>
          <p:nvPr/>
        </p:nvPicPr>
        <p:blipFill>
          <a:blip r:embed="rId2"/>
          <a:stretch>
            <a:fillRect/>
          </a:stretch>
        </p:blipFill>
        <p:spPr>
          <a:xfrm>
            <a:off x="2832100" y="673100"/>
            <a:ext cx="6311900" cy="6184900"/>
          </a:xfrm>
          <a:prstGeom prst="rect">
            <a:avLst/>
          </a:prstGeom>
        </p:spPr>
      </p:pic>
      <p:sp>
        <p:nvSpPr>
          <p:cNvPr id="11" name="Rectangle 10"/>
          <p:cNvSpPr/>
          <p:nvPr/>
        </p:nvSpPr>
        <p:spPr>
          <a:xfrm>
            <a:off x="0" y="673100"/>
            <a:ext cx="2935111" cy="6247864"/>
          </a:xfrm>
          <a:prstGeom prst="rect">
            <a:avLst/>
          </a:prstGeom>
        </p:spPr>
        <p:txBody>
          <a:bodyPr wrap="square">
            <a:spAutoFit/>
          </a:bodyPr>
          <a:lstStyle/>
          <a:p>
            <a:r>
              <a:rPr lang="en-US" sz="2000" dirty="0"/>
              <a:t>We saw  inflation </a:t>
            </a:r>
            <a:r>
              <a:rPr lang="en-US" sz="2000" i="1" dirty="0"/>
              <a:t>correctly</a:t>
            </a:r>
            <a:r>
              <a:rPr lang="en-US" sz="2000" dirty="0"/>
              <a:t> predict: </a:t>
            </a:r>
          </a:p>
          <a:p>
            <a:pPr marL="457200" lvl="0" indent="-457200">
              <a:buFont typeface="+mj-lt"/>
              <a:buAutoNum type="arabicPeriod"/>
            </a:pPr>
            <a:r>
              <a:rPr lang="en-US" sz="2000" dirty="0"/>
              <a:t>Flatness of universe</a:t>
            </a:r>
          </a:p>
          <a:p>
            <a:pPr marL="457200" lvl="0" indent="-457200">
              <a:buFont typeface="+mj-lt"/>
              <a:buAutoNum type="arabicPeriod"/>
            </a:pPr>
            <a:r>
              <a:rPr lang="en-US" sz="2000" dirty="0"/>
              <a:t>Homogeneity of universe</a:t>
            </a:r>
          </a:p>
          <a:p>
            <a:pPr marL="457200" lvl="0" indent="-457200">
              <a:buFont typeface="+mj-lt"/>
              <a:buAutoNum type="arabicPeriod"/>
            </a:pPr>
            <a:r>
              <a:rPr lang="en-US" sz="2000" dirty="0"/>
              <a:t>Absence of magnetic monopoles</a:t>
            </a:r>
          </a:p>
          <a:p>
            <a:pPr marL="457200" lvl="0" indent="-457200">
              <a:buFont typeface="+mj-lt"/>
              <a:buAutoNum type="arabicPeriod"/>
            </a:pPr>
            <a:r>
              <a:rPr lang="en-US" sz="2000" dirty="0"/>
              <a:t>Many details of the microwave background</a:t>
            </a:r>
          </a:p>
          <a:p>
            <a:r>
              <a:rPr lang="en-US" sz="2000" dirty="0"/>
              <a:t> </a:t>
            </a:r>
          </a:p>
          <a:p>
            <a:r>
              <a:rPr lang="en-US" sz="2000" dirty="0"/>
              <a:t>If you just granted it:</a:t>
            </a:r>
          </a:p>
          <a:p>
            <a:pPr marL="457200" lvl="0" indent="-457200">
              <a:buFont typeface="+mj-lt"/>
              <a:buAutoNum type="arabicPeriod"/>
            </a:pPr>
            <a:r>
              <a:rPr lang="en-US" sz="2000" dirty="0"/>
              <a:t>The right general sort of scalar potential</a:t>
            </a:r>
          </a:p>
          <a:p>
            <a:pPr marL="457200" lvl="0" indent="-457200">
              <a:buFont typeface="+mj-lt"/>
              <a:buAutoNum type="arabicPeriod"/>
            </a:pPr>
            <a:r>
              <a:rPr lang="en-US" sz="2000" dirty="0"/>
              <a:t> Fine-tuned so that the end of the rapid inflationary roll is gentle, not a huge energy dumping crash.</a:t>
            </a:r>
          </a:p>
        </p:txBody>
      </p:sp>
    </p:spTree>
    <p:extLst>
      <p:ext uri="{BB962C8B-B14F-4D97-AF65-F5344CB8AC3E}">
        <p14:creationId xmlns:p14="http://schemas.microsoft.com/office/powerpoint/2010/main" val="27024999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8333"/>
          </a:xfrm>
        </p:spPr>
        <p:txBody>
          <a:bodyPr>
            <a:normAutofit/>
          </a:bodyPr>
          <a:lstStyle/>
          <a:p>
            <a:r>
              <a:rPr lang="en-US" sz="3600" dirty="0" smtClean="0">
                <a:solidFill>
                  <a:srgbClr val="C0504D"/>
                </a:solidFill>
              </a:rPr>
              <a:t>Inflationary Problems</a:t>
            </a:r>
            <a:endParaRPr lang="en-US" sz="3600" dirty="0">
              <a:solidFill>
                <a:srgbClr val="C0504D"/>
              </a:solidFill>
            </a:endParaRPr>
          </a:p>
        </p:txBody>
      </p:sp>
      <p:sp>
        <p:nvSpPr>
          <p:cNvPr id="3" name="Content Placeholder 2"/>
          <p:cNvSpPr>
            <a:spLocks noGrp="1"/>
          </p:cNvSpPr>
          <p:nvPr>
            <p:ph idx="1"/>
          </p:nvPr>
        </p:nvSpPr>
        <p:spPr>
          <a:xfrm>
            <a:off x="1" y="1058334"/>
            <a:ext cx="9144000" cy="5067830"/>
          </a:xfrm>
        </p:spPr>
        <p:txBody>
          <a:bodyPr>
            <a:normAutofit/>
          </a:bodyPr>
          <a:lstStyle/>
          <a:p>
            <a:pPr lvl="0"/>
            <a:r>
              <a:rPr lang="en-US" sz="2200" dirty="0"/>
              <a:t>Why the fine tuning?</a:t>
            </a:r>
          </a:p>
          <a:p>
            <a:pPr lvl="0"/>
            <a:r>
              <a:rPr lang="en-US" sz="2200" dirty="0"/>
              <a:t>Was the prediction </a:t>
            </a:r>
            <a:r>
              <a:rPr lang="en-US" sz="2200" i="1" dirty="0"/>
              <a:t>theoretically</a:t>
            </a:r>
            <a:r>
              <a:rPr lang="en-US" sz="2200" dirty="0"/>
              <a:t> correct</a:t>
            </a:r>
            <a:r>
              <a:rPr lang="en-US" sz="2200" dirty="0" smtClean="0"/>
              <a:t>?</a:t>
            </a:r>
            <a:endParaRPr lang="en-US" sz="2200" dirty="0"/>
          </a:p>
          <a:p>
            <a:pPr marL="400050" lvl="1" indent="0">
              <a:buNone/>
            </a:pPr>
            <a:r>
              <a:rPr lang="en-US" sz="2000" dirty="0" smtClean="0">
                <a:latin typeface="Times"/>
                <a:cs typeface="Times"/>
              </a:rPr>
              <a:t>“</a:t>
            </a:r>
            <a:r>
              <a:rPr lang="en-US" sz="2000" dirty="0">
                <a:latin typeface="Times"/>
                <a:cs typeface="Times"/>
              </a:rPr>
              <a:t>… favoring inflation: …the agreement between the predictions formulated in the early 1980s and the magnificent cosmological observations available today. Matching experiments trumps any theoretical argument. But the strange twist to this story is that the predictions of the early 1980s were based on a naive understanding of how inflation actually works—a picture that has turned out to be dead wrong.”</a:t>
            </a:r>
          </a:p>
          <a:p>
            <a:pPr marL="457200" lvl="1" indent="0">
              <a:buNone/>
            </a:pPr>
            <a:r>
              <a:rPr lang="en-US" sz="2000" u="sng" dirty="0">
                <a:hlinkClick r:id="rId2"/>
              </a:rPr>
              <a:t>The Inflation Debate</a:t>
            </a:r>
            <a:r>
              <a:rPr lang="en-US" sz="2000" dirty="0"/>
              <a:t> Paul J. Steinhardt Scientific American 304, 36 - 43 (2011</a:t>
            </a:r>
            <a:r>
              <a:rPr lang="en-US" sz="2000" dirty="0" smtClean="0"/>
              <a:t>)</a:t>
            </a:r>
            <a:br>
              <a:rPr lang="en-US" sz="2000" dirty="0" smtClean="0"/>
            </a:br>
            <a:r>
              <a:rPr lang="en-US" sz="2000" dirty="0" smtClean="0"/>
              <a:t>(Steinhardt is one of the early proponents of inflation.</a:t>
            </a:r>
            <a:r>
              <a:rPr lang="en-US" sz="2000" dirty="0" smtClean="0"/>
              <a:t>)</a:t>
            </a:r>
            <a:endParaRPr lang="en-US" sz="2000" dirty="0" smtClean="0"/>
          </a:p>
        </p:txBody>
      </p:sp>
    </p:spTree>
    <p:extLst>
      <p:ext uri="{BB962C8B-B14F-4D97-AF65-F5344CB8AC3E}">
        <p14:creationId xmlns:p14="http://schemas.microsoft.com/office/powerpoint/2010/main" val="6110366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9444"/>
          </a:xfrm>
        </p:spPr>
        <p:txBody>
          <a:bodyPr>
            <a:normAutofit/>
          </a:bodyPr>
          <a:lstStyle/>
          <a:p>
            <a:r>
              <a:rPr lang="en-US" sz="3600" dirty="0" smtClean="0">
                <a:solidFill>
                  <a:srgbClr val="C0504D"/>
                </a:solidFill>
              </a:rPr>
              <a:t>Inflation Issues</a:t>
            </a:r>
            <a:endParaRPr lang="en-US" sz="3600" dirty="0">
              <a:solidFill>
                <a:srgbClr val="C0504D"/>
              </a:solidFill>
            </a:endParaRPr>
          </a:p>
        </p:txBody>
      </p:sp>
      <p:sp>
        <p:nvSpPr>
          <p:cNvPr id="3" name="Content Placeholder 2"/>
          <p:cNvSpPr>
            <a:spLocks noGrp="1"/>
          </p:cNvSpPr>
          <p:nvPr>
            <p:ph idx="1"/>
          </p:nvPr>
        </p:nvSpPr>
        <p:spPr>
          <a:xfrm>
            <a:off x="0" y="1030111"/>
            <a:ext cx="9144000" cy="5827889"/>
          </a:xfrm>
        </p:spPr>
        <p:txBody>
          <a:bodyPr>
            <a:normAutofit fontScale="77500" lnSpcReduction="20000"/>
          </a:bodyPr>
          <a:lstStyle/>
          <a:p>
            <a:r>
              <a:rPr lang="en-US" sz="2900" dirty="0" err="1"/>
              <a:t>Zeroth</a:t>
            </a:r>
            <a:r>
              <a:rPr lang="en-US" sz="2900" dirty="0"/>
              <a:t> </a:t>
            </a:r>
            <a:r>
              <a:rPr lang="en-US" sz="2900" dirty="0" smtClean="0"/>
              <a:t>issue   (recognized </a:t>
            </a:r>
            <a:r>
              <a:rPr lang="en-US" sz="2900" dirty="0"/>
              <a:t>early in the inflation </a:t>
            </a:r>
            <a:r>
              <a:rPr lang="en-US" sz="2900" dirty="0" smtClean="0"/>
              <a:t>discussion)</a:t>
            </a:r>
            <a:endParaRPr lang="en-US" sz="2900" dirty="0"/>
          </a:p>
          <a:p>
            <a:pPr lvl="1"/>
            <a:r>
              <a:rPr lang="en-US" sz="2900" dirty="0" smtClean="0"/>
              <a:t>Parameters </a:t>
            </a:r>
            <a:r>
              <a:rPr lang="en-US" sz="2900" dirty="0"/>
              <a:t>have to be fine-tuned to get the sort of Goldilocks universe in which something could live.</a:t>
            </a:r>
          </a:p>
          <a:p>
            <a:pPr marL="0" indent="0">
              <a:buNone/>
            </a:pPr>
            <a:r>
              <a:rPr lang="en-US" sz="2900" dirty="0"/>
              <a:t> </a:t>
            </a:r>
          </a:p>
          <a:p>
            <a:r>
              <a:rPr lang="en-US" sz="2900" dirty="0"/>
              <a:t>Can we use anthropic selection to account for </a:t>
            </a:r>
            <a:r>
              <a:rPr lang="en-US" sz="2900" dirty="0" smtClean="0"/>
              <a:t>that?</a:t>
            </a:r>
            <a:endParaRPr lang="en-US" sz="2900" dirty="0"/>
          </a:p>
          <a:p>
            <a:pPr marL="0" indent="0">
              <a:buNone/>
            </a:pPr>
            <a:r>
              <a:rPr lang="en-US" sz="2900" dirty="0"/>
              <a:t> </a:t>
            </a:r>
          </a:p>
          <a:p>
            <a:r>
              <a:rPr lang="en-US" sz="2900" dirty="0"/>
              <a:t>Where do we get the ensemble to select from</a:t>
            </a:r>
            <a:r>
              <a:rPr lang="en-US" sz="2900" dirty="0" smtClean="0"/>
              <a:t>?</a:t>
            </a:r>
            <a:endParaRPr lang="en-US" sz="2900" dirty="0"/>
          </a:p>
          <a:p>
            <a:pPr lvl="1"/>
            <a:r>
              <a:rPr lang="en-US" sz="2900" dirty="0"/>
              <a:t>Birth of new inflating bubbles from old cold flat empty universes? </a:t>
            </a:r>
            <a:endParaRPr lang="en-US" sz="2900" dirty="0" smtClean="0"/>
          </a:p>
          <a:p>
            <a:pPr lvl="2"/>
            <a:r>
              <a:rPr lang="en-US" sz="2900" dirty="0" smtClean="0"/>
              <a:t>see </a:t>
            </a:r>
            <a:r>
              <a:rPr lang="en-US" sz="2900" dirty="0"/>
              <a:t>Sean Carroll, </a:t>
            </a:r>
            <a:r>
              <a:rPr lang="en-US" sz="2900" i="1" dirty="0"/>
              <a:t>From Eternity to </a:t>
            </a:r>
            <a:r>
              <a:rPr lang="en-US" sz="2900" i="1" dirty="0" smtClean="0"/>
              <a:t>Here</a:t>
            </a:r>
            <a:r>
              <a:rPr lang="en-US" sz="2900" dirty="0" smtClean="0"/>
              <a:t>:</a:t>
            </a:r>
            <a:br>
              <a:rPr lang="en-US" sz="2900" dirty="0" smtClean="0"/>
            </a:br>
            <a:r>
              <a:rPr lang="en-US" sz="2900" dirty="0" smtClean="0"/>
              <a:t>Revisiting </a:t>
            </a:r>
            <a:r>
              <a:rPr lang="en-US" sz="2900" dirty="0"/>
              <a:t>Boltzmann’s arguments. </a:t>
            </a:r>
            <a:br>
              <a:rPr lang="en-US" sz="2900" dirty="0"/>
            </a:br>
            <a:r>
              <a:rPr lang="en-US" sz="2900" dirty="0"/>
              <a:t>Assume that universes are mostly high-entropy. That turns out to be cold and flat, in the very long run, after black hole evaporation. Our universe started as low entropy because it was just a tiny quantum fluctuation out of that high-entropy situation. Then it grew by inflation.</a:t>
            </a:r>
          </a:p>
          <a:p>
            <a:pPr lvl="1"/>
            <a:r>
              <a:rPr lang="en-US" sz="2900" dirty="0"/>
              <a:t>Eternal inflation? (see below)</a:t>
            </a:r>
          </a:p>
          <a:p>
            <a:endParaRPr lang="en-US" dirty="0"/>
          </a:p>
        </p:txBody>
      </p:sp>
    </p:spTree>
    <p:extLst>
      <p:ext uri="{BB962C8B-B14F-4D97-AF65-F5344CB8AC3E}">
        <p14:creationId xmlns:p14="http://schemas.microsoft.com/office/powerpoint/2010/main" val="1557900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504D"/>
                </a:solidFill>
              </a:rPr>
              <a:t>Too Much of a Good Thing?</a:t>
            </a:r>
            <a:endParaRPr lang="en-US" sz="3600" dirty="0">
              <a:solidFill>
                <a:srgbClr val="C0504D"/>
              </a:solidFill>
            </a:endParaRPr>
          </a:p>
        </p:txBody>
      </p:sp>
      <p:sp>
        <p:nvSpPr>
          <p:cNvPr id="3" name="Content Placeholder 2"/>
          <p:cNvSpPr>
            <a:spLocks noGrp="1"/>
          </p:cNvSpPr>
          <p:nvPr>
            <p:ph idx="1"/>
          </p:nvPr>
        </p:nvSpPr>
        <p:spPr>
          <a:xfrm>
            <a:off x="0" y="1417638"/>
            <a:ext cx="9144000" cy="4708526"/>
          </a:xfrm>
        </p:spPr>
        <p:txBody>
          <a:bodyPr>
            <a:normAutofit/>
          </a:bodyPr>
          <a:lstStyle/>
          <a:p>
            <a:pPr marL="0" indent="0">
              <a:buNone/>
            </a:pPr>
            <a:r>
              <a:rPr lang="en-US" sz="2000" dirty="0"/>
              <a:t>A problem shared by all such </a:t>
            </a:r>
            <a:r>
              <a:rPr lang="en-US" sz="2000" dirty="0" smtClean="0"/>
              <a:t>anthropic pictures</a:t>
            </a:r>
            <a:r>
              <a:rPr lang="en-US" sz="2000" dirty="0"/>
              <a:t>: </a:t>
            </a:r>
          </a:p>
          <a:p>
            <a:r>
              <a:rPr lang="en-US" sz="2000" dirty="0"/>
              <a:t>Our universe is much larger and more homogeneous than needed (so far as we know) to form life. There should be much more net volume of livable space in smaller universes. Why aren’t we there</a:t>
            </a:r>
            <a:r>
              <a:rPr lang="en-US" sz="2000" dirty="0" smtClean="0"/>
              <a:t>?</a:t>
            </a:r>
            <a:r>
              <a:rPr lang="en-US" sz="2000" dirty="0"/>
              <a:t> </a:t>
            </a:r>
          </a:p>
          <a:p>
            <a:r>
              <a:rPr lang="en-US" sz="2000" dirty="0"/>
              <a:t>Have </a:t>
            </a:r>
            <a:r>
              <a:rPr lang="en-US" sz="2000" dirty="0" smtClean="0"/>
              <a:t>we</a:t>
            </a:r>
          </a:p>
          <a:p>
            <a:pPr lvl="1"/>
            <a:r>
              <a:rPr lang="en-US" sz="2000" dirty="0" smtClean="0"/>
              <a:t>Missed </a:t>
            </a:r>
            <a:r>
              <a:rPr lang="en-US" sz="2000" dirty="0"/>
              <a:t>something needed for anthropic selection?</a:t>
            </a:r>
          </a:p>
          <a:p>
            <a:pPr lvl="1"/>
            <a:r>
              <a:rPr lang="en-US" sz="2000" dirty="0"/>
              <a:t>Missed something major in cosmology?</a:t>
            </a:r>
          </a:p>
          <a:p>
            <a:r>
              <a:rPr lang="en-US" sz="2000" dirty="0" smtClean="0"/>
              <a:t>This problem was already present for Boltzmann’s anthropic ideas about the origin of the Second Law (initial low entropy). Why over such a big volume?</a:t>
            </a:r>
            <a:endParaRPr lang="en-US" sz="2000" dirty="0"/>
          </a:p>
        </p:txBody>
      </p:sp>
    </p:spTree>
    <p:extLst>
      <p:ext uri="{BB962C8B-B14F-4D97-AF65-F5344CB8AC3E}">
        <p14:creationId xmlns:p14="http://schemas.microsoft.com/office/powerpoint/2010/main" val="16252751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C0504D"/>
                </a:solidFill>
              </a:rPr>
              <a:t>And now for something completely different</a:t>
            </a:r>
            <a:r>
              <a:rPr lang="en-US" sz="3200" dirty="0" smtClean="0">
                <a:solidFill>
                  <a:srgbClr val="C0504D"/>
                </a:solidFill>
                <a:effectLst/>
              </a:rPr>
              <a:t> </a:t>
            </a:r>
            <a:endParaRPr lang="en-US" sz="3200" dirty="0">
              <a:solidFill>
                <a:srgbClr val="C0504D"/>
              </a:solidFill>
            </a:endParaRPr>
          </a:p>
        </p:txBody>
      </p:sp>
      <p:sp>
        <p:nvSpPr>
          <p:cNvPr id="3" name="Content Placeholder 2"/>
          <p:cNvSpPr>
            <a:spLocks noGrp="1"/>
          </p:cNvSpPr>
          <p:nvPr>
            <p:ph idx="1"/>
          </p:nvPr>
        </p:nvSpPr>
        <p:spPr>
          <a:xfrm>
            <a:off x="24596" y="1200281"/>
            <a:ext cx="9119404" cy="5657719"/>
          </a:xfrm>
        </p:spPr>
        <p:txBody>
          <a:bodyPr>
            <a:normAutofit/>
          </a:bodyPr>
          <a:lstStyle/>
          <a:p>
            <a:r>
              <a:rPr lang="en-US" sz="2000" dirty="0" smtClean="0"/>
              <a:t>How likely is life to originate by natural processes?</a:t>
            </a:r>
          </a:p>
          <a:p>
            <a:pPr lvl="1"/>
            <a:r>
              <a:rPr lang="en-US" sz="2000" i="1" dirty="0"/>
              <a:t>given</a:t>
            </a:r>
            <a:r>
              <a:rPr lang="en-US" sz="2000" dirty="0"/>
              <a:t> the current laws of physics  and the  general form of our physical universe</a:t>
            </a:r>
            <a:r>
              <a:rPr lang="en-US" sz="2000" dirty="0" smtClean="0">
                <a:effectLst/>
              </a:rPr>
              <a:t> </a:t>
            </a:r>
          </a:p>
          <a:p>
            <a:r>
              <a:rPr lang="en-US" sz="2000" dirty="0"/>
              <a:t>An </a:t>
            </a:r>
            <a:r>
              <a:rPr lang="en-US" sz="2000" dirty="0" smtClean="0"/>
              <a:t>argument presented </a:t>
            </a:r>
            <a:r>
              <a:rPr lang="en-US" sz="2000" dirty="0" smtClean="0"/>
              <a:t>at UIUC </a:t>
            </a:r>
            <a:r>
              <a:rPr lang="en-US" sz="2000" dirty="0"/>
              <a:t>ran </a:t>
            </a:r>
            <a:r>
              <a:rPr lang="en-US" sz="2000" dirty="0" smtClean="0"/>
              <a:t>as </a:t>
            </a:r>
            <a:r>
              <a:rPr lang="en-US" sz="2000" dirty="0" smtClean="0"/>
              <a:t>follows:</a:t>
            </a:r>
          </a:p>
          <a:p>
            <a:pPr marL="0" indent="0">
              <a:buNone/>
            </a:pPr>
            <a:r>
              <a:rPr lang="en-US" sz="2000" dirty="0"/>
              <a:t>"Even if you accept Darwin, you need an account of how some replicating organism got started, since Darwin only accounts for the evolution of </a:t>
            </a:r>
            <a:r>
              <a:rPr lang="en-US" sz="2000" dirty="0" smtClean="0"/>
              <a:t>replicators. A </a:t>
            </a:r>
            <a:r>
              <a:rPr lang="en-US" sz="2000" dirty="0"/>
              <a:t>replicator cannot be arbitrarily simple. Some minimal complexity is required.</a:t>
            </a:r>
            <a:r>
              <a:rPr lang="en-US" sz="2000" dirty="0" smtClean="0"/>
              <a:t>* The </a:t>
            </a:r>
            <a:r>
              <a:rPr lang="en-US" sz="2000" dirty="0"/>
              <a:t>probability of that minimal complexity arising by random processes in some miscellaneous organic gunk on a planet is extremely low.** </a:t>
            </a:r>
            <a:r>
              <a:rPr lang="en-US" sz="2000" dirty="0" smtClean="0"/>
              <a:t>Therefore </a:t>
            </a:r>
            <a:r>
              <a:rPr lang="en-US" sz="2000" dirty="0"/>
              <a:t>life arose by "design" rather than by random processes</a:t>
            </a:r>
            <a:r>
              <a:rPr lang="en-US" sz="2000" dirty="0" smtClean="0"/>
              <a:t>.”</a:t>
            </a:r>
          </a:p>
          <a:p>
            <a:pPr lvl="1"/>
            <a:r>
              <a:rPr lang="en-US" sz="2000" dirty="0"/>
              <a:t>* The speaker claimed that the minimal complexity was comparable to that of a small modern bacterium. Ignoring that exaggeration, we can still accept his general claim.</a:t>
            </a:r>
          </a:p>
          <a:p>
            <a:r>
              <a:rPr lang="en-US" sz="2000" dirty="0" smtClean="0">
                <a:solidFill>
                  <a:srgbClr val="C0504D"/>
                </a:solidFill>
              </a:rPr>
              <a:t>Any </a:t>
            </a:r>
            <a:r>
              <a:rPr lang="en-US" sz="2000" dirty="0">
                <a:solidFill>
                  <a:srgbClr val="C0504D"/>
                </a:solidFill>
              </a:rPr>
              <a:t>flaws in the argument?</a:t>
            </a:r>
          </a:p>
        </p:txBody>
      </p:sp>
    </p:spTree>
    <p:extLst>
      <p:ext uri="{BB962C8B-B14F-4D97-AF65-F5344CB8AC3E}">
        <p14:creationId xmlns:p14="http://schemas.microsoft.com/office/powerpoint/2010/main" val="28880457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7405"/>
          </a:xfrm>
        </p:spPr>
        <p:txBody>
          <a:bodyPr>
            <a:normAutofit/>
          </a:bodyPr>
          <a:lstStyle/>
          <a:p>
            <a:r>
              <a:rPr lang="en-US" sz="4000" dirty="0" smtClean="0">
                <a:solidFill>
                  <a:srgbClr val="C0504D"/>
                </a:solidFill>
              </a:rPr>
              <a:t>How Many Tries?</a:t>
            </a:r>
            <a:endParaRPr lang="en-US" sz="4000" dirty="0">
              <a:solidFill>
                <a:srgbClr val="C0504D"/>
              </a:solidFill>
            </a:endParaRPr>
          </a:p>
        </p:txBody>
      </p:sp>
      <p:sp>
        <p:nvSpPr>
          <p:cNvPr id="3" name="Content Placeholder 2"/>
          <p:cNvSpPr>
            <a:spLocks noGrp="1"/>
          </p:cNvSpPr>
          <p:nvPr>
            <p:ph idx="1"/>
          </p:nvPr>
        </p:nvSpPr>
        <p:spPr>
          <a:xfrm>
            <a:off x="1" y="1060714"/>
            <a:ext cx="9144000" cy="5797286"/>
          </a:xfrm>
        </p:spPr>
        <p:txBody>
          <a:bodyPr>
            <a:normAutofit fontScale="55000" lnSpcReduction="20000"/>
          </a:bodyPr>
          <a:lstStyle/>
          <a:p>
            <a:r>
              <a:rPr lang="en-US" sz="3600" dirty="0"/>
              <a:t>Problem: </a:t>
            </a:r>
            <a:r>
              <a:rPr lang="en-US" sz="3600" i="1" dirty="0"/>
              <a:t>If </a:t>
            </a:r>
            <a:r>
              <a:rPr lang="en-US" sz="3600" dirty="0"/>
              <a:t>the random origin of life theory does predict a low probability, that cannot violate our observations until we know what the </a:t>
            </a:r>
            <a:r>
              <a:rPr lang="en-US" sz="3600" i="1" dirty="0"/>
              <a:t>observed</a:t>
            </a:r>
            <a:r>
              <a:rPr lang="en-US" sz="3600" dirty="0"/>
              <a:t> probability is!</a:t>
            </a:r>
          </a:p>
          <a:p>
            <a:pPr lvl="1"/>
            <a:r>
              <a:rPr lang="en-US" sz="3600" dirty="0"/>
              <a:t> i.e. the </a:t>
            </a:r>
            <a:r>
              <a:rPr lang="en-US" sz="3600" dirty="0" smtClean="0"/>
              <a:t>claim </a:t>
            </a:r>
            <a:r>
              <a:rPr lang="en-US" sz="3600" dirty="0"/>
              <a:t>is that </a:t>
            </a:r>
            <a:r>
              <a:rPr lang="en-US" sz="3600" dirty="0">
                <a:solidFill>
                  <a:srgbClr val="FF0000"/>
                </a:solidFill>
              </a:rPr>
              <a:t>L/N = p</a:t>
            </a:r>
            <a:r>
              <a:rPr lang="en-US" sz="3600" dirty="0"/>
              <a:t>,          </a:t>
            </a:r>
            <a:r>
              <a:rPr lang="en-US" sz="3600" dirty="0" smtClean="0"/>
              <a:t/>
            </a:r>
            <a:br>
              <a:rPr lang="en-US" sz="3600" dirty="0" smtClean="0"/>
            </a:br>
            <a:r>
              <a:rPr lang="en-US" sz="3600" dirty="0" smtClean="0"/>
              <a:t>where  </a:t>
            </a:r>
            <a:r>
              <a:rPr lang="en-US" sz="3600" dirty="0" smtClean="0">
                <a:solidFill>
                  <a:srgbClr val="FF0000"/>
                </a:solidFill>
              </a:rPr>
              <a:t>p</a:t>
            </a:r>
            <a:r>
              <a:rPr lang="en-US" sz="3600" dirty="0" smtClean="0"/>
              <a:t> </a:t>
            </a:r>
            <a:r>
              <a:rPr lang="en-US" sz="3600" dirty="0"/>
              <a:t>is the (</a:t>
            </a:r>
            <a:r>
              <a:rPr lang="en-US" sz="3600" i="1" dirty="0"/>
              <a:t>maybe</a:t>
            </a:r>
            <a:r>
              <a:rPr lang="en-US" sz="3600" dirty="0"/>
              <a:t> very low) probability that life would originate randomly on a planet of this general type, </a:t>
            </a:r>
            <a:br>
              <a:rPr lang="en-US" sz="3600" dirty="0"/>
            </a:br>
            <a:r>
              <a:rPr lang="en-US" sz="3600" dirty="0">
                <a:solidFill>
                  <a:srgbClr val="FF0000"/>
                </a:solidFill>
              </a:rPr>
              <a:t>L </a:t>
            </a:r>
            <a:r>
              <a:rPr lang="en-US" sz="3600" dirty="0"/>
              <a:t>is</a:t>
            </a:r>
            <a:r>
              <a:rPr lang="en-US" sz="3600" dirty="0">
                <a:solidFill>
                  <a:srgbClr val="FF0000"/>
                </a:solidFill>
              </a:rPr>
              <a:t> </a:t>
            </a:r>
            <a:r>
              <a:rPr lang="en-US" sz="3600" dirty="0"/>
              <a:t>the number of planets on which it did get going, </a:t>
            </a:r>
            <a:br>
              <a:rPr lang="en-US" sz="3600" dirty="0"/>
            </a:br>
            <a:r>
              <a:rPr lang="en-US" sz="3600" dirty="0">
                <a:solidFill>
                  <a:srgbClr val="FF0000"/>
                </a:solidFill>
              </a:rPr>
              <a:t>N</a:t>
            </a:r>
            <a:r>
              <a:rPr lang="en-US" sz="3600" dirty="0"/>
              <a:t> is the total number of Earth-like planets. </a:t>
            </a:r>
          </a:p>
          <a:p>
            <a:r>
              <a:rPr lang="en-US" sz="3600" dirty="0"/>
              <a:t>Even if we knew </a:t>
            </a:r>
            <a:r>
              <a:rPr lang="en-US" sz="3600" dirty="0">
                <a:solidFill>
                  <a:srgbClr val="FF0000"/>
                </a:solidFill>
              </a:rPr>
              <a:t>p</a:t>
            </a:r>
            <a:r>
              <a:rPr lang="en-US" sz="3600" dirty="0"/>
              <a:t>, we couldn't judge whether that prediction is confirmed or falsified unless we knew </a:t>
            </a:r>
            <a:r>
              <a:rPr lang="en-US" sz="3600" dirty="0">
                <a:solidFill>
                  <a:srgbClr val="FF0000"/>
                </a:solidFill>
              </a:rPr>
              <a:t>L/N</a:t>
            </a:r>
            <a:r>
              <a:rPr lang="en-US" sz="3600" dirty="0"/>
              <a:t>.</a:t>
            </a:r>
          </a:p>
          <a:p>
            <a:r>
              <a:rPr lang="en-US" sz="3600" dirty="0"/>
              <a:t>We don't exactly know either </a:t>
            </a:r>
            <a:r>
              <a:rPr lang="en-US" sz="3600" dirty="0">
                <a:solidFill>
                  <a:srgbClr val="FF0000"/>
                </a:solidFill>
              </a:rPr>
              <a:t>L</a:t>
            </a:r>
            <a:r>
              <a:rPr lang="en-US" sz="3600" dirty="0"/>
              <a:t> or </a:t>
            </a:r>
            <a:r>
              <a:rPr lang="en-US" sz="3600" dirty="0">
                <a:solidFill>
                  <a:srgbClr val="FF0000"/>
                </a:solidFill>
              </a:rPr>
              <a:t>N</a:t>
            </a:r>
            <a:r>
              <a:rPr lang="en-US" sz="3600" dirty="0"/>
              <a:t>, but know </a:t>
            </a:r>
            <a:r>
              <a:rPr lang="en-US" sz="3600" dirty="0">
                <a:solidFill>
                  <a:srgbClr val="FF0000"/>
                </a:solidFill>
              </a:rPr>
              <a:t>L</a:t>
            </a:r>
            <a:r>
              <a:rPr lang="en-US" sz="3600" dirty="0"/>
              <a:t> is at least </a:t>
            </a:r>
            <a:r>
              <a:rPr lang="en-US" sz="3600" dirty="0">
                <a:solidFill>
                  <a:srgbClr val="FF0000"/>
                </a:solidFill>
              </a:rPr>
              <a:t>one</a:t>
            </a:r>
            <a:r>
              <a:rPr lang="en-US" sz="3600" dirty="0"/>
              <a:t>. </a:t>
            </a:r>
          </a:p>
          <a:p>
            <a:r>
              <a:rPr lang="en-US" sz="3600" dirty="0"/>
              <a:t>In an </a:t>
            </a:r>
            <a:r>
              <a:rPr lang="en-US" sz="3600" dirty="0" smtClean="0"/>
              <a:t>open universe, </a:t>
            </a:r>
            <a:r>
              <a:rPr lang="en-US" sz="3600" dirty="0">
                <a:solidFill>
                  <a:srgbClr val="FF0000"/>
                </a:solidFill>
              </a:rPr>
              <a:t>N</a:t>
            </a:r>
            <a:r>
              <a:rPr lang="en-US" sz="3600" dirty="0"/>
              <a:t> is infinite, in a single-inflationary-domain closed universe picture, maybe </a:t>
            </a:r>
            <a:r>
              <a:rPr lang="en-US" sz="3600" dirty="0" smtClean="0">
                <a:solidFill>
                  <a:srgbClr val="FF0000"/>
                </a:solidFill>
              </a:rPr>
              <a:t>&gt;10</a:t>
            </a:r>
            <a:r>
              <a:rPr lang="en-US" sz="3600" baseline="30000" dirty="0" smtClean="0">
                <a:solidFill>
                  <a:srgbClr val="FF0000"/>
                </a:solidFill>
              </a:rPr>
              <a:t>28</a:t>
            </a:r>
            <a:r>
              <a:rPr lang="en-US" sz="3600" dirty="0" smtClean="0"/>
              <a:t>. </a:t>
            </a:r>
            <a:endParaRPr lang="en-US" sz="3600" dirty="0"/>
          </a:p>
          <a:p>
            <a:r>
              <a:rPr lang="en-US" sz="3600" dirty="0"/>
              <a:t>So to agree with observation, the calculated </a:t>
            </a:r>
            <a:r>
              <a:rPr lang="en-US" sz="3600" dirty="0">
                <a:solidFill>
                  <a:srgbClr val="FF0000"/>
                </a:solidFill>
              </a:rPr>
              <a:t>p</a:t>
            </a:r>
            <a:r>
              <a:rPr lang="en-US" sz="3600" dirty="0"/>
              <a:t> ought to come out at least as big as </a:t>
            </a:r>
            <a:r>
              <a:rPr lang="en-US" sz="3600" dirty="0">
                <a:solidFill>
                  <a:srgbClr val="FF0000"/>
                </a:solidFill>
              </a:rPr>
              <a:t>1/infinity</a:t>
            </a:r>
            <a:r>
              <a:rPr lang="en-US" sz="3600" dirty="0"/>
              <a:t>. It does! </a:t>
            </a:r>
          </a:p>
          <a:p>
            <a:r>
              <a:rPr lang="en-US" sz="3600" dirty="0" smtClean="0"/>
              <a:t>So there </a:t>
            </a:r>
            <a:r>
              <a:rPr lang="en-US" sz="3600" dirty="0"/>
              <a:t>is no known disagreement between theory and observation.</a:t>
            </a:r>
          </a:p>
          <a:p>
            <a:r>
              <a:rPr lang="en-US" sz="3600" dirty="0" smtClean="0"/>
              <a:t>The </a:t>
            </a:r>
            <a:r>
              <a:rPr lang="en-US" sz="3600" dirty="0"/>
              <a:t>listeners could be fooled by the argument because it was not made explicitly, so they could unconsciously make some assumption like </a:t>
            </a:r>
            <a:r>
              <a:rPr lang="en-US" sz="3600" dirty="0" smtClean="0"/>
              <a:t>“</a:t>
            </a:r>
            <a:r>
              <a:rPr lang="en-US" sz="3600" dirty="0" smtClean="0">
                <a:solidFill>
                  <a:srgbClr val="FF0000"/>
                </a:solidFill>
              </a:rPr>
              <a:t>N</a:t>
            </a:r>
            <a:r>
              <a:rPr lang="en-US" sz="3600" dirty="0">
                <a:solidFill>
                  <a:srgbClr val="FF0000"/>
                </a:solidFill>
              </a:rPr>
              <a:t>=</a:t>
            </a:r>
            <a:r>
              <a:rPr lang="en-US" sz="3600" dirty="0" smtClean="0">
                <a:solidFill>
                  <a:srgbClr val="FF0000"/>
                </a:solidFill>
              </a:rPr>
              <a:t>1</a:t>
            </a:r>
            <a:r>
              <a:rPr lang="en-US" sz="3600" dirty="0" smtClean="0"/>
              <a:t>”.</a:t>
            </a:r>
            <a:r>
              <a:rPr lang="en-US" sz="3600" dirty="0"/>
              <a:t/>
            </a:r>
            <a:br>
              <a:rPr lang="en-US" sz="3600" dirty="0"/>
            </a:br>
            <a:endParaRPr lang="en-US" sz="3600" dirty="0" smtClean="0"/>
          </a:p>
        </p:txBody>
      </p:sp>
    </p:spTree>
    <p:extLst>
      <p:ext uri="{BB962C8B-B14F-4D97-AF65-F5344CB8AC3E}">
        <p14:creationId xmlns:p14="http://schemas.microsoft.com/office/powerpoint/2010/main" val="3446665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Criticisms of the </a:t>
            </a:r>
            <a:r>
              <a:rPr lang="en-US" smtClean="0"/>
              <a:t>Anthropic Principle</a:t>
            </a:r>
            <a:endParaRPr lang="en-US" dirty="0"/>
          </a:p>
        </p:txBody>
      </p:sp>
      <p:sp>
        <p:nvSpPr>
          <p:cNvPr id="3" name="Content Placeholder 2"/>
          <p:cNvSpPr>
            <a:spLocks noGrp="1"/>
          </p:cNvSpPr>
          <p:nvPr>
            <p:ph idx="1"/>
          </p:nvPr>
        </p:nvSpPr>
        <p:spPr/>
        <p:txBody>
          <a:bodyPr/>
          <a:lstStyle/>
          <a:p>
            <a:r>
              <a:rPr lang="en-US" sz="2000" dirty="0" smtClean="0"/>
              <a:t>"</a:t>
            </a:r>
            <a:r>
              <a:rPr lang="en-US" sz="2000" dirty="0"/>
              <a:t>it tends to be invoked by theorists whenever they do not have a good enough theory to explain the observed </a:t>
            </a:r>
            <a:r>
              <a:rPr lang="en-US" sz="2000" dirty="0" err="1"/>
              <a:t>facts.</a:t>
            </a:r>
            <a:r>
              <a:rPr lang="en-US" sz="2000" dirty="0" err="1" smtClean="0"/>
              <a:t>"Penrose</a:t>
            </a:r>
            <a:endParaRPr lang="en-US" sz="2000" dirty="0" smtClean="0"/>
          </a:p>
          <a:p>
            <a:r>
              <a:rPr lang="en-US" sz="2000" dirty="0" smtClean="0"/>
              <a:t>Tautology, </a:t>
            </a:r>
            <a:r>
              <a:rPr lang="en-US" sz="2000" dirty="0"/>
              <a:t>an elaborate way of saying "if things were different, they would be </a:t>
            </a:r>
            <a:r>
              <a:rPr lang="en-US" sz="2000" dirty="0" smtClean="0"/>
              <a:t>different”. "</a:t>
            </a:r>
            <a:r>
              <a:rPr lang="en-US" sz="2000" dirty="0"/>
              <a:t>in its weak version, the anthropic principle is a mere tautology, which does not allow us to explain anything or to predict anything that we did not already know. In its strong version, it is a gratuitous </a:t>
            </a:r>
            <a:r>
              <a:rPr lang="en-US" sz="2000" dirty="0" smtClean="0"/>
              <a:t>speculation” </a:t>
            </a:r>
            <a:r>
              <a:rPr lang="en-US" sz="2000" dirty="0" err="1" smtClean="0"/>
              <a:t>Earman</a:t>
            </a:r>
            <a:r>
              <a:rPr lang="en-US" sz="2000" dirty="0" smtClean="0"/>
              <a:t>, </a:t>
            </a:r>
            <a:r>
              <a:rPr lang="en-US" sz="2000" dirty="0" err="1" smtClean="0"/>
              <a:t>McMullin</a:t>
            </a:r>
            <a:r>
              <a:rPr lang="en-US" sz="2000" dirty="0" smtClean="0"/>
              <a:t>, </a:t>
            </a:r>
            <a:r>
              <a:rPr lang="en-US" sz="2000" dirty="0" err="1" smtClean="0"/>
              <a:t>Mosterin</a:t>
            </a:r>
            <a:endParaRPr lang="en-US" sz="2000" dirty="0" smtClean="0"/>
          </a:p>
          <a:p>
            <a:r>
              <a:rPr lang="en-US" sz="2000" dirty="0" smtClean="0"/>
              <a:t>"</a:t>
            </a:r>
            <a:r>
              <a:rPr lang="en-US" sz="2000" dirty="0"/>
              <a:t>it is neither testable nor falsifiable, </a:t>
            </a:r>
            <a:r>
              <a:rPr lang="en-US" sz="2000" dirty="0" smtClean="0"/>
              <a:t>thus </a:t>
            </a:r>
            <a:r>
              <a:rPr lang="en-US" sz="2000" dirty="0"/>
              <a:t>is not a </a:t>
            </a:r>
            <a:r>
              <a:rPr lang="en-US" sz="2000" dirty="0">
                <a:hlinkClick r:id="rId2" tooltip="Scientific method"/>
              </a:rPr>
              <a:t>scientific statement</a:t>
            </a:r>
            <a:r>
              <a:rPr lang="en-US" sz="2000" dirty="0"/>
              <a:t> but rather a philosophical one. The same criticism has been leveled against the hypothesis of a </a:t>
            </a:r>
            <a:r>
              <a:rPr lang="en-US" sz="2000" dirty="0" smtClean="0">
                <a:hlinkClick r:id="rId3" tooltip="Multiverse"/>
              </a:rPr>
              <a:t>multiverse</a:t>
            </a:r>
            <a:r>
              <a:rPr lang="en-US" sz="2000" dirty="0" smtClean="0"/>
              <a:t>.</a:t>
            </a:r>
          </a:p>
          <a:p>
            <a:r>
              <a:rPr lang="en-US" sz="2000" dirty="0" smtClean="0"/>
              <a:t>The </a:t>
            </a:r>
            <a:r>
              <a:rPr lang="en-US" sz="2000" dirty="0"/>
              <a:t>claim that the universe is fine-tuned for the benefit of our kind of </a:t>
            </a:r>
            <a:r>
              <a:rPr lang="en-US" sz="2000" dirty="0" smtClean="0"/>
              <a:t>life is equivalent </a:t>
            </a:r>
            <a:r>
              <a:rPr lang="en-US" sz="2000" dirty="0"/>
              <a:t>to saying that sausages were made long and narrow so that they could fit into </a:t>
            </a:r>
            <a:r>
              <a:rPr lang="en-US" sz="2000" dirty="0" smtClean="0"/>
              <a:t>hotdog buns” Stephen Jay Gould.</a:t>
            </a:r>
            <a:endParaRPr lang="en-US" sz="2000" dirty="0"/>
          </a:p>
        </p:txBody>
      </p:sp>
    </p:spTree>
    <p:extLst>
      <p:ext uri="{BB962C8B-B14F-4D97-AF65-F5344CB8AC3E}">
        <p14:creationId xmlns:p14="http://schemas.microsoft.com/office/powerpoint/2010/main" val="28642056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C0504D"/>
                </a:solidFill>
              </a:rPr>
              <a:t>The </a:t>
            </a:r>
            <a:r>
              <a:rPr lang="en-US" sz="3600" dirty="0" smtClean="0">
                <a:solidFill>
                  <a:srgbClr val="C0504D"/>
                </a:solidFill>
              </a:rPr>
              <a:t>new </a:t>
            </a:r>
            <a:r>
              <a:rPr lang="en-US" sz="3600" dirty="0">
                <a:solidFill>
                  <a:srgbClr val="C0504D"/>
                </a:solidFill>
              </a:rPr>
              <a:t>paradigm</a:t>
            </a:r>
            <a:r>
              <a:rPr lang="en-US" sz="3600" dirty="0" smtClean="0">
                <a:solidFill>
                  <a:srgbClr val="C0504D"/>
                </a:solidFill>
                <a:effectLst/>
              </a:rPr>
              <a:t> </a:t>
            </a:r>
            <a:endParaRPr lang="en-US" sz="3600" dirty="0">
              <a:solidFill>
                <a:srgbClr val="C0504D"/>
              </a:solidFill>
            </a:endParaRPr>
          </a:p>
        </p:txBody>
      </p:sp>
      <p:sp>
        <p:nvSpPr>
          <p:cNvPr id="3" name="Content Placeholder 2"/>
          <p:cNvSpPr>
            <a:spLocks noGrp="1"/>
          </p:cNvSpPr>
          <p:nvPr>
            <p:ph idx="1"/>
          </p:nvPr>
        </p:nvSpPr>
        <p:spPr>
          <a:xfrm>
            <a:off x="167459" y="1417638"/>
            <a:ext cx="8861411" cy="4708526"/>
          </a:xfrm>
        </p:spPr>
        <p:txBody>
          <a:bodyPr>
            <a:normAutofit/>
          </a:bodyPr>
          <a:lstStyle/>
          <a:p>
            <a:r>
              <a:rPr lang="en-US" sz="2000" dirty="0" smtClean="0"/>
              <a:t>If the </a:t>
            </a:r>
            <a:r>
              <a:rPr lang="en-US" sz="2000" dirty="0"/>
              <a:t>effort to unify </a:t>
            </a:r>
            <a:r>
              <a:rPr lang="en-US" sz="2000" dirty="0" smtClean="0"/>
              <a:t>Quantum Mechanics </a:t>
            </a:r>
            <a:r>
              <a:rPr lang="en-US" sz="2000" dirty="0"/>
              <a:t>and </a:t>
            </a:r>
            <a:r>
              <a:rPr lang="en-US" sz="2000" dirty="0" smtClean="0"/>
              <a:t>General Relativity </a:t>
            </a:r>
            <a:r>
              <a:rPr lang="en-US" sz="2000" dirty="0"/>
              <a:t>is successful, all forces (fields) and particles will be seen as the same kind of entity.  This includes the geometry of the universe, which GR has made into a dynamical entity. The structure of the universe, and of </a:t>
            </a:r>
            <a:r>
              <a:rPr lang="en-US" sz="2000" dirty="0" smtClean="0"/>
              <a:t>space-time </a:t>
            </a:r>
            <a:r>
              <a:rPr lang="en-US" sz="2000" dirty="0"/>
              <a:t>itself, is determined by the interactions between the various particles.  </a:t>
            </a:r>
          </a:p>
          <a:p>
            <a:r>
              <a:rPr lang="en-US" sz="2000" dirty="0"/>
              <a:t>This may lead to an issue of uniqueness and self-consistency: </a:t>
            </a:r>
          </a:p>
          <a:p>
            <a:pPr marL="457200" lvl="1" indent="0">
              <a:buNone/>
            </a:pPr>
            <a:r>
              <a:rPr lang="en-US" sz="2000" dirty="0">
                <a:solidFill>
                  <a:srgbClr val="FF0000"/>
                </a:solidFill>
              </a:rPr>
              <a:t>For a given general form of theory, is there only one set of dimensions, particles and interactions that might be found, or are </a:t>
            </a:r>
            <a:r>
              <a:rPr lang="en-US" sz="2000" dirty="0" smtClean="0">
                <a:solidFill>
                  <a:srgbClr val="FF0000"/>
                </a:solidFill>
              </a:rPr>
              <a:t>there </a:t>
            </a:r>
            <a:r>
              <a:rPr lang="en-US" sz="2000" dirty="0">
                <a:solidFill>
                  <a:srgbClr val="FF0000"/>
                </a:solidFill>
              </a:rPr>
              <a:t>possible ranges of </a:t>
            </a:r>
            <a:r>
              <a:rPr lang="en-US" sz="2000" dirty="0" smtClean="0">
                <a:solidFill>
                  <a:srgbClr val="FF0000"/>
                </a:solidFill>
              </a:rPr>
              <a:t>allowable coupling constants? </a:t>
            </a:r>
          </a:p>
          <a:p>
            <a:pPr marL="457200" lvl="1" indent="0">
              <a:buNone/>
            </a:pPr>
            <a:r>
              <a:rPr lang="en-US" sz="2000" dirty="0" smtClean="0">
                <a:solidFill>
                  <a:srgbClr val="FF0000"/>
                </a:solidFill>
              </a:rPr>
              <a:t>If </a:t>
            </a:r>
            <a:r>
              <a:rPr lang="en-US" sz="2000" dirty="0">
                <a:solidFill>
                  <a:srgbClr val="FF0000"/>
                </a:solidFill>
              </a:rPr>
              <a:t>the form of the theory doesn't specify all those numbers, what does?</a:t>
            </a:r>
          </a:p>
          <a:p>
            <a:endParaRPr lang="en-US" dirty="0"/>
          </a:p>
        </p:txBody>
      </p:sp>
    </p:spTree>
    <p:extLst>
      <p:ext uri="{BB962C8B-B14F-4D97-AF65-F5344CB8AC3E}">
        <p14:creationId xmlns:p14="http://schemas.microsoft.com/office/powerpoint/2010/main" val="33042081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697"/>
            <a:ext cx="8229600" cy="781579"/>
          </a:xfrm>
        </p:spPr>
        <p:txBody>
          <a:bodyPr/>
          <a:lstStyle/>
          <a:p>
            <a:r>
              <a:rPr lang="en-US" dirty="0" smtClean="0">
                <a:solidFill>
                  <a:srgbClr val="C0504D"/>
                </a:solidFill>
              </a:rPr>
              <a:t>A background story</a:t>
            </a:r>
            <a:endParaRPr lang="en-US" dirty="0">
              <a:solidFill>
                <a:srgbClr val="C0504D"/>
              </a:solidFill>
            </a:endParaRPr>
          </a:p>
        </p:txBody>
      </p:sp>
      <p:sp>
        <p:nvSpPr>
          <p:cNvPr id="3" name="Content Placeholder 2"/>
          <p:cNvSpPr>
            <a:spLocks noGrp="1"/>
          </p:cNvSpPr>
          <p:nvPr>
            <p:ph idx="1"/>
          </p:nvPr>
        </p:nvSpPr>
        <p:spPr>
          <a:xfrm>
            <a:off x="0" y="1200282"/>
            <a:ext cx="9144000" cy="4925882"/>
          </a:xfrm>
        </p:spPr>
        <p:txBody>
          <a:bodyPr>
            <a:normAutofit fontScale="70000" lnSpcReduction="20000"/>
          </a:bodyPr>
          <a:lstStyle/>
          <a:p>
            <a:r>
              <a:rPr lang="en-US" dirty="0"/>
              <a:t>Suppose we measure the chemical composition of the Earth’s atmosphere.  We will find it to be 21% oxygen.  There is no significant ammonia.  This isn’t the state of affairs on other planets and moons.  Is it surprising that this is just right for </a:t>
            </a:r>
            <a:r>
              <a:rPr lang="en-US" dirty="0" smtClean="0"/>
              <a:t>us?</a:t>
            </a:r>
            <a:endParaRPr lang="en-US" dirty="0"/>
          </a:p>
          <a:p>
            <a:r>
              <a:rPr lang="en-US" dirty="0"/>
              <a:t>No: We evolved to fit this environment. Our ancestors would have been killed by oxygen. They gradually evolved to use it as photosynthesis dumped more into the atmosphere</a:t>
            </a:r>
            <a:r>
              <a:rPr lang="en-US" dirty="0" smtClean="0"/>
              <a:t>.</a:t>
            </a:r>
            <a:br>
              <a:rPr lang="en-US" dirty="0" smtClean="0"/>
            </a:br>
            <a:endParaRPr lang="en-US" dirty="0"/>
          </a:p>
          <a:p>
            <a:r>
              <a:rPr lang="en-US" dirty="0"/>
              <a:t>Is it surprising that the environment is even in the right general range for life? E.g. not like the surface of the sun, or a neutron star, etc.? </a:t>
            </a:r>
          </a:p>
          <a:p>
            <a:r>
              <a:rPr lang="en-US" dirty="0"/>
              <a:t>No. There are all sorts of different environments. </a:t>
            </a:r>
            <a:r>
              <a:rPr lang="en-US" dirty="0" smtClean="0"/>
              <a:t>(&gt;100,000,000,000 </a:t>
            </a:r>
            <a:r>
              <a:rPr lang="en-US" dirty="0"/>
              <a:t>galaxies, about </a:t>
            </a:r>
            <a:r>
              <a:rPr lang="en-US" dirty="0" smtClean="0"/>
              <a:t>100,000,000,000 </a:t>
            </a:r>
            <a:r>
              <a:rPr lang="en-US" dirty="0"/>
              <a:t>stars per galaxy, many with planets…)  On the ones that can’t support life, nobody is asking why.  </a:t>
            </a:r>
          </a:p>
          <a:p>
            <a:r>
              <a:rPr lang="en-US" dirty="0"/>
              <a:t>Is it surprising that the physical laws themselves and the basic physical properties of the universe as a whole allow that range of environments?</a:t>
            </a:r>
          </a:p>
        </p:txBody>
      </p:sp>
    </p:spTree>
    <p:extLst>
      <p:ext uri="{BB962C8B-B14F-4D97-AF65-F5344CB8AC3E}">
        <p14:creationId xmlns:p14="http://schemas.microsoft.com/office/powerpoint/2010/main" val="1837583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63"/>
            <a:ext cx="8229600" cy="1143000"/>
          </a:xfrm>
        </p:spPr>
        <p:txBody>
          <a:bodyPr>
            <a:normAutofit/>
          </a:bodyPr>
          <a:lstStyle/>
          <a:p>
            <a:r>
              <a:rPr lang="en-US" sz="3600" dirty="0" smtClean="0">
                <a:solidFill>
                  <a:srgbClr val="C0504D"/>
                </a:solidFill>
              </a:rPr>
              <a:t>Some Facts to Explain</a:t>
            </a:r>
            <a:endParaRPr lang="en-US" sz="3600" dirty="0">
              <a:solidFill>
                <a:srgbClr val="C0504D"/>
              </a:solidFill>
            </a:endParaRPr>
          </a:p>
        </p:txBody>
      </p:sp>
      <p:sp>
        <p:nvSpPr>
          <p:cNvPr id="3" name="Content Placeholder 2"/>
          <p:cNvSpPr>
            <a:spLocks noGrp="1"/>
          </p:cNvSpPr>
          <p:nvPr>
            <p:ph idx="1"/>
          </p:nvPr>
        </p:nvSpPr>
        <p:spPr>
          <a:xfrm>
            <a:off x="0" y="1293372"/>
            <a:ext cx="9144000" cy="5154869"/>
          </a:xfrm>
        </p:spPr>
        <p:txBody>
          <a:bodyPr>
            <a:normAutofit/>
          </a:bodyPr>
          <a:lstStyle/>
          <a:p>
            <a:r>
              <a:rPr lang="en-US" sz="2000" dirty="0" smtClean="0"/>
              <a:t>All </a:t>
            </a:r>
            <a:r>
              <a:rPr lang="en-US" sz="2000" dirty="0"/>
              <a:t>the physical constants have to have precisely the values we observe in order for humans to evolve, since biology is very sensitive to chemistry, and chemistry is very sensitive to those constants.  </a:t>
            </a:r>
            <a:r>
              <a:rPr lang="en-US" sz="2000" i="1" dirty="0"/>
              <a:t>However, we can imagine slightly different values, giving rise to different chemistry and hence different creatures, who might then wonder how it was that the universe was set up so carefully for themselves. </a:t>
            </a:r>
          </a:p>
          <a:p>
            <a:r>
              <a:rPr lang="en-US" sz="2000" dirty="0"/>
              <a:t>W</a:t>
            </a:r>
            <a:r>
              <a:rPr lang="en-US" sz="2000" dirty="0" smtClean="0"/>
              <a:t>hat </a:t>
            </a:r>
            <a:r>
              <a:rPr lang="en-US" sz="2000" dirty="0"/>
              <a:t>we are really interested in is what general conditions are necessary for the evolution of </a:t>
            </a:r>
            <a:r>
              <a:rPr lang="en-US" sz="2000" u="sng" dirty="0"/>
              <a:t>any</a:t>
            </a:r>
            <a:r>
              <a:rPr lang="en-US" sz="2000" dirty="0"/>
              <a:t> creature capable of asking this question.</a:t>
            </a:r>
          </a:p>
          <a:p>
            <a:r>
              <a:rPr lang="en-US" sz="2000" dirty="0" smtClean="0"/>
              <a:t>Many physical </a:t>
            </a:r>
            <a:r>
              <a:rPr lang="en-US" sz="2000" dirty="0"/>
              <a:t>constants, not currently constrained by any established theory, probably have to have values very close to those that we observe in order for </a:t>
            </a:r>
            <a:r>
              <a:rPr lang="en-US" sz="2000" i="1" dirty="0"/>
              <a:t>any</a:t>
            </a:r>
            <a:r>
              <a:rPr lang="en-US" sz="2000" dirty="0"/>
              <a:t> life to evolve</a:t>
            </a:r>
            <a:r>
              <a:rPr lang="en-US" sz="2000" i="1" dirty="0"/>
              <a:t>. </a:t>
            </a:r>
            <a:r>
              <a:rPr lang="en-US" sz="2000" i="1" dirty="0" smtClean="0"/>
              <a:t> </a:t>
            </a:r>
            <a:r>
              <a:rPr lang="en-US" sz="2000" i="1" dirty="0" smtClean="0"/>
              <a:t>Is this speculation </a:t>
            </a:r>
            <a:r>
              <a:rPr lang="en-US" sz="2000" i="1" dirty="0" smtClean="0"/>
              <a:t>or fact</a:t>
            </a:r>
            <a:r>
              <a:rPr lang="en-US" sz="2000" i="1" dirty="0" smtClean="0"/>
              <a:t>?</a:t>
            </a:r>
            <a:endParaRPr lang="en-US" sz="2000" i="1" dirty="0"/>
          </a:p>
        </p:txBody>
      </p:sp>
    </p:spTree>
    <p:extLst>
      <p:ext uri="{BB962C8B-B14F-4D97-AF65-F5344CB8AC3E}">
        <p14:creationId xmlns:p14="http://schemas.microsoft.com/office/powerpoint/2010/main" val="32666076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8411"/>
          </a:xfrm>
        </p:spPr>
        <p:txBody>
          <a:bodyPr>
            <a:normAutofit/>
          </a:bodyPr>
          <a:lstStyle/>
          <a:p>
            <a:r>
              <a:rPr lang="en-US" sz="3600" dirty="0" smtClean="0">
                <a:solidFill>
                  <a:srgbClr val="C0504D"/>
                </a:solidFill>
              </a:rPr>
              <a:t>Conditions for life</a:t>
            </a:r>
            <a:endParaRPr lang="en-US" sz="3600" dirty="0">
              <a:solidFill>
                <a:srgbClr val="C0504D"/>
              </a:solidFill>
            </a:endParaRPr>
          </a:p>
        </p:txBody>
      </p:sp>
      <p:sp>
        <p:nvSpPr>
          <p:cNvPr id="3" name="Content Placeholder 2"/>
          <p:cNvSpPr>
            <a:spLocks noGrp="1"/>
          </p:cNvSpPr>
          <p:nvPr>
            <p:ph idx="1"/>
          </p:nvPr>
        </p:nvSpPr>
        <p:spPr>
          <a:xfrm>
            <a:off x="0" y="1158411"/>
            <a:ext cx="9144000" cy="5596658"/>
          </a:xfrm>
        </p:spPr>
        <p:txBody>
          <a:bodyPr>
            <a:normAutofit lnSpcReduction="10000"/>
          </a:bodyPr>
          <a:lstStyle/>
          <a:p>
            <a:pPr marL="0" indent="0">
              <a:buNone/>
            </a:pPr>
            <a:r>
              <a:rPr lang="en-US" sz="2200" dirty="0" smtClean="0"/>
              <a:t>We’re ignoring anything required for our </a:t>
            </a:r>
            <a:r>
              <a:rPr lang="en-US" sz="2200" i="1" dirty="0" smtClean="0"/>
              <a:t>particular</a:t>
            </a:r>
            <a:r>
              <a:rPr lang="en-US" sz="2200" dirty="0" smtClean="0"/>
              <a:t> complex chemistry, just looking for preconditions for some sort of long-term complex chemistry.</a:t>
            </a:r>
          </a:p>
          <a:p>
            <a:pPr marL="514350" indent="-514350">
              <a:buFont typeface="+mj-lt"/>
              <a:buAutoNum type="arabicPeriod"/>
            </a:pPr>
            <a:r>
              <a:rPr lang="en-US" sz="2200" dirty="0" smtClean="0"/>
              <a:t>Shape of the universe (W</a:t>
            </a:r>
            <a:r>
              <a:rPr lang="en-US" sz="2200" baseline="-25000" dirty="0" smtClean="0"/>
              <a:t>0</a:t>
            </a:r>
            <a:r>
              <a:rPr lang="en-US" sz="2200" dirty="0" smtClean="0"/>
              <a:t>) </a:t>
            </a:r>
            <a:endParaRPr lang="en-US" sz="2200" dirty="0"/>
          </a:p>
          <a:p>
            <a:pPr marL="914400" lvl="1" indent="-514350"/>
            <a:r>
              <a:rPr lang="en-US" sz="2200" dirty="0" smtClean="0"/>
              <a:t>a </a:t>
            </a:r>
            <a:r>
              <a:rPr lang="en-US" sz="2200" dirty="0"/>
              <a:t>dense universe would collapse before anything could evolve. </a:t>
            </a:r>
            <a:endParaRPr lang="en-US" sz="2200" dirty="0" smtClean="0"/>
          </a:p>
          <a:p>
            <a:pPr marL="914400" lvl="1" indent="-514350"/>
            <a:r>
              <a:rPr lang="en-US" sz="2200" dirty="0" smtClean="0"/>
              <a:t>A </a:t>
            </a:r>
            <a:r>
              <a:rPr lang="en-US" sz="2200" dirty="0"/>
              <a:t>sparse universe wouldn't form galaxies, </a:t>
            </a:r>
            <a:r>
              <a:rPr lang="en-US" sz="2200" dirty="0" smtClean="0"/>
              <a:t>second </a:t>
            </a:r>
            <a:r>
              <a:rPr lang="en-US" sz="2200" dirty="0"/>
              <a:t>generation stars, elements with interesting chemistry…</a:t>
            </a:r>
          </a:p>
          <a:p>
            <a:pPr marL="514350" indent="-514350">
              <a:buFont typeface="+mj-lt"/>
              <a:buAutoNum type="arabicPeriod"/>
            </a:pPr>
            <a:r>
              <a:rPr lang="en-US" sz="2200" dirty="0" smtClean="0"/>
              <a:t>The </a:t>
            </a:r>
            <a:r>
              <a:rPr lang="en-US" sz="2200" dirty="0"/>
              <a:t>strength of the attractive nuclear force has to fall within a fairly narrow range (a factor of about 1.5) to make deuterium stable, but not </a:t>
            </a:r>
            <a:r>
              <a:rPr lang="en-US" sz="2200" dirty="0" err="1"/>
              <a:t>diprotons</a:t>
            </a:r>
            <a:r>
              <a:rPr lang="en-US" sz="2200" dirty="0"/>
              <a:t>. Outside that range, there's no apparent way to form heavy elements.</a:t>
            </a:r>
          </a:p>
          <a:p>
            <a:pPr marL="514350" indent="-514350">
              <a:buFont typeface="+mj-lt"/>
              <a:buAutoNum type="arabicPeriod"/>
            </a:pPr>
            <a:r>
              <a:rPr lang="en-US" sz="2200" dirty="0" smtClean="0"/>
              <a:t>There's </a:t>
            </a:r>
            <a:r>
              <a:rPr lang="en-US" sz="2200" dirty="0"/>
              <a:t>a particular excited state of the carbon nucleus whose energy just matches up with the rest mass of three helium nuclei. This allows carbon to form, and hence the heavier elements. These energy levels have to be very fine-tuned. Maybe there are other possible tunings that would work, but it seems that in a random draw of the strengths of these interactions (near the current values) most results </a:t>
            </a:r>
            <a:r>
              <a:rPr lang="en-US" sz="2200" i="1" dirty="0"/>
              <a:t>wouldn't</a:t>
            </a:r>
            <a:r>
              <a:rPr lang="en-US" sz="2200" dirty="0"/>
              <a:t> allow heavy elements to form.</a:t>
            </a:r>
          </a:p>
          <a:p>
            <a:endParaRPr lang="en-US" dirty="0"/>
          </a:p>
        </p:txBody>
      </p:sp>
    </p:spTree>
    <p:extLst>
      <p:ext uri="{BB962C8B-B14F-4D97-AF65-F5344CB8AC3E}">
        <p14:creationId xmlns:p14="http://schemas.microsoft.com/office/powerpoint/2010/main" val="19960289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5104"/>
          </a:xfrm>
        </p:spPr>
        <p:txBody>
          <a:bodyPr>
            <a:normAutofit/>
          </a:bodyPr>
          <a:lstStyle/>
          <a:p>
            <a:r>
              <a:rPr lang="en-US" sz="3600" dirty="0" smtClean="0">
                <a:solidFill>
                  <a:srgbClr val="C0504D"/>
                </a:solidFill>
              </a:rPr>
              <a:t>Anthropic Principles</a:t>
            </a:r>
            <a:endParaRPr lang="en-US" sz="3600" dirty="0">
              <a:solidFill>
                <a:srgbClr val="C0504D"/>
              </a:solidFill>
            </a:endParaRPr>
          </a:p>
        </p:txBody>
      </p:sp>
      <p:sp>
        <p:nvSpPr>
          <p:cNvPr id="3" name="Content Placeholder 2"/>
          <p:cNvSpPr>
            <a:spLocks noGrp="1"/>
          </p:cNvSpPr>
          <p:nvPr>
            <p:ph idx="1"/>
          </p:nvPr>
        </p:nvSpPr>
        <p:spPr>
          <a:xfrm>
            <a:off x="0" y="935104"/>
            <a:ext cx="9144000" cy="5922896"/>
          </a:xfrm>
        </p:spPr>
        <p:txBody>
          <a:bodyPr/>
          <a:lstStyle/>
          <a:p>
            <a:r>
              <a:rPr lang="en-US" sz="2000" dirty="0"/>
              <a:t>Attempts to explain these interesting facts are called “</a:t>
            </a:r>
            <a:r>
              <a:rPr lang="en-US" sz="2000" u="sng" dirty="0"/>
              <a:t>Anthropic Principles</a:t>
            </a:r>
            <a:r>
              <a:rPr lang="en-US" sz="2000" u="sng" dirty="0" smtClean="0"/>
              <a:t>”  (see Hawking)</a:t>
            </a:r>
            <a:endParaRPr lang="en-US" sz="2000" dirty="0"/>
          </a:p>
          <a:p>
            <a:pPr marL="400050"/>
            <a:r>
              <a:rPr lang="en-US" sz="2800" dirty="0" smtClean="0"/>
              <a:t>Strong </a:t>
            </a:r>
            <a:r>
              <a:rPr lang="en-US" sz="2800" dirty="0" smtClean="0"/>
              <a:t>Anthropic </a:t>
            </a:r>
            <a:r>
              <a:rPr lang="en-US" sz="2800" dirty="0" smtClean="0"/>
              <a:t>Principles</a:t>
            </a:r>
            <a:endParaRPr lang="en-US" sz="2800" dirty="0" smtClean="0"/>
          </a:p>
          <a:p>
            <a:pPr lvl="1"/>
            <a:r>
              <a:rPr lang="en-US" dirty="0" smtClean="0"/>
              <a:t>Typically restatements </a:t>
            </a:r>
            <a:r>
              <a:rPr lang="en-US" dirty="0"/>
              <a:t>of purpose-based religious explanations </a:t>
            </a:r>
            <a:r>
              <a:rPr lang="en-US" sz="2000" dirty="0" smtClean="0"/>
              <a:t/>
            </a:r>
            <a:br>
              <a:rPr lang="en-US" sz="2000" dirty="0" smtClean="0"/>
            </a:br>
            <a:endParaRPr lang="en-US" sz="2000" dirty="0" smtClean="0"/>
          </a:p>
          <a:p>
            <a:pPr marL="400050"/>
            <a:r>
              <a:rPr lang="en-US" sz="2800" dirty="0" smtClean="0"/>
              <a:t>Weak </a:t>
            </a:r>
            <a:r>
              <a:rPr lang="en-US" sz="2800" dirty="0" smtClean="0"/>
              <a:t>Anthropic </a:t>
            </a:r>
            <a:r>
              <a:rPr lang="en-US" sz="2800" dirty="0" smtClean="0"/>
              <a:t>Principles</a:t>
            </a:r>
            <a:endParaRPr lang="en-US" sz="2800" dirty="0" smtClean="0"/>
          </a:p>
          <a:p>
            <a:pPr lvl="1"/>
            <a:r>
              <a:rPr lang="en-US" dirty="0" smtClean="0"/>
              <a:t>explanations </a:t>
            </a:r>
            <a:r>
              <a:rPr lang="en-US" dirty="0"/>
              <a:t>based on self-selection from a huge, mostly dead, ensemble</a:t>
            </a:r>
            <a:r>
              <a:rPr lang="en-US" dirty="0" smtClean="0"/>
              <a:t>.</a:t>
            </a:r>
          </a:p>
          <a:p>
            <a:pPr lvl="1"/>
            <a:r>
              <a:rPr lang="en-US" dirty="0" smtClean="0">
                <a:solidFill>
                  <a:srgbClr val="C0504D"/>
                </a:solidFill>
              </a:rPr>
              <a:t>Why did the big bang occur 14 billion years ago?</a:t>
            </a:r>
          </a:p>
          <a:p>
            <a:pPr lvl="1"/>
            <a:r>
              <a:rPr lang="en-US" dirty="0" smtClean="0">
                <a:solidFill>
                  <a:srgbClr val="C0504D"/>
                </a:solidFill>
              </a:rPr>
              <a:t>Why is the earth 93 million miles from the sun?</a:t>
            </a:r>
            <a:br>
              <a:rPr lang="en-US" dirty="0" smtClean="0">
                <a:solidFill>
                  <a:srgbClr val="C0504D"/>
                </a:solidFill>
              </a:rPr>
            </a:br>
            <a:endParaRPr lang="en-US" dirty="0">
              <a:solidFill>
                <a:srgbClr val="C0504D"/>
              </a:solidFill>
            </a:endParaRPr>
          </a:p>
        </p:txBody>
      </p:sp>
    </p:spTree>
    <p:extLst>
      <p:ext uri="{BB962C8B-B14F-4D97-AF65-F5344CB8AC3E}">
        <p14:creationId xmlns:p14="http://schemas.microsoft.com/office/powerpoint/2010/main" val="36168576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270"/>
            <a:ext cx="8229600" cy="1143000"/>
          </a:xfrm>
        </p:spPr>
        <p:txBody>
          <a:bodyPr>
            <a:normAutofit/>
          </a:bodyPr>
          <a:lstStyle/>
          <a:p>
            <a:r>
              <a:rPr lang="en-US" sz="3600" dirty="0" smtClean="0">
                <a:solidFill>
                  <a:schemeClr val="accent2"/>
                </a:solidFill>
              </a:rPr>
              <a:t>Weak Anthropic Principles</a:t>
            </a:r>
            <a:endParaRPr lang="en-US" sz="3600" dirty="0">
              <a:solidFill>
                <a:schemeClr val="accent2"/>
              </a:solidFill>
            </a:endParaRPr>
          </a:p>
        </p:txBody>
      </p:sp>
      <p:sp>
        <p:nvSpPr>
          <p:cNvPr id="3" name="Content Placeholder 2"/>
          <p:cNvSpPr>
            <a:spLocks noGrp="1"/>
          </p:cNvSpPr>
          <p:nvPr>
            <p:ph idx="1"/>
          </p:nvPr>
        </p:nvSpPr>
        <p:spPr>
          <a:xfrm>
            <a:off x="0" y="1311936"/>
            <a:ext cx="9144000" cy="4814228"/>
          </a:xfrm>
        </p:spPr>
        <p:txBody>
          <a:bodyPr>
            <a:normAutofit fontScale="70000" lnSpcReduction="20000"/>
          </a:bodyPr>
          <a:lstStyle/>
          <a:p>
            <a:pPr marL="514350" lvl="0" indent="-514350">
              <a:buFont typeface="+mj-lt"/>
              <a:buAutoNum type="arabicPeriod"/>
            </a:pPr>
            <a:r>
              <a:rPr lang="en-US" sz="2900" dirty="0"/>
              <a:t>Since our existence is a precondition for observations, and various physical facts are preconditions for our existence, there is no point in trying to explain those physical facts. They just have to be true.</a:t>
            </a:r>
          </a:p>
          <a:p>
            <a:pPr lvl="1"/>
            <a:r>
              <a:rPr lang="en-US" sz="2900" dirty="0"/>
              <a:t> </a:t>
            </a:r>
            <a:r>
              <a:rPr lang="en-US" sz="2900" dirty="0" smtClean="0"/>
              <a:t>It leads </a:t>
            </a:r>
            <a:r>
              <a:rPr lang="en-US" sz="2900" dirty="0"/>
              <a:t>to dropping research topics. In its extreme form, it means dropping questions about the origin of any physical properties, since if you change any, we wouldn't be here. </a:t>
            </a:r>
            <a:r>
              <a:rPr lang="en-US" sz="2900" dirty="0" smtClean="0"/>
              <a:t>It means </a:t>
            </a:r>
            <a:r>
              <a:rPr lang="en-US" sz="2900" dirty="0"/>
              <a:t>dropping any questions about the fundamental physical constants, since if they were much different, nobody would be anywhere. </a:t>
            </a:r>
            <a:endParaRPr lang="en-US" sz="2900" dirty="0" smtClean="0"/>
          </a:p>
          <a:p>
            <a:pPr lvl="1"/>
            <a:r>
              <a:rPr lang="en-US" sz="2900" dirty="0"/>
              <a:t>T</a:t>
            </a:r>
            <a:r>
              <a:rPr lang="en-US" sz="2900" dirty="0" smtClean="0"/>
              <a:t>here </a:t>
            </a:r>
            <a:r>
              <a:rPr lang="en-US" sz="2900" dirty="0"/>
              <a:t>has already been a good deal of progress in reducing the number of separate parameters needed to describe the world (e.g. in the unifications of forces), so it doesn't make sense to drop that endeavor mid-stream. It now seems that </a:t>
            </a:r>
            <a:r>
              <a:rPr lang="en-US" sz="2900" dirty="0">
                <a:latin typeface="Symbol" charset="2"/>
                <a:cs typeface="Symbol" charset="2"/>
              </a:rPr>
              <a:t>W</a:t>
            </a:r>
            <a:r>
              <a:rPr lang="en-US" sz="2900" dirty="0"/>
              <a:t>=1 may result from inflation- </a:t>
            </a:r>
            <a:r>
              <a:rPr lang="en-US" sz="2900" dirty="0" smtClean="0"/>
              <a:t>it </a:t>
            </a:r>
            <a:r>
              <a:rPr lang="en-US" sz="2900" dirty="0"/>
              <a:t>would have been a shame not to have investigated just because life needs to have </a:t>
            </a:r>
            <a:r>
              <a:rPr lang="en-US" sz="2900" dirty="0">
                <a:latin typeface="Symbol" charset="2"/>
                <a:cs typeface="Symbol" charset="2"/>
              </a:rPr>
              <a:t>W</a:t>
            </a:r>
            <a:r>
              <a:rPr lang="en-US" sz="2900" dirty="0"/>
              <a:t>~1.</a:t>
            </a:r>
          </a:p>
          <a:p>
            <a:pPr marL="514350" lvl="0" indent="-514350">
              <a:buFont typeface="+mj-lt"/>
              <a:buAutoNum type="arabicPeriod"/>
            </a:pPr>
            <a:r>
              <a:rPr lang="en-US" sz="2900" u="sng" dirty="0"/>
              <a:t>Many Tries</a:t>
            </a:r>
            <a:r>
              <a:rPr lang="en-US" sz="2900" dirty="0"/>
              <a:t> (sometimes considered a form of the Strong </a:t>
            </a:r>
            <a:r>
              <a:rPr lang="en-US" sz="2900" dirty="0" smtClean="0"/>
              <a:t>Anthropic Principle)</a:t>
            </a:r>
            <a:endParaRPr lang="en-US" sz="2900" dirty="0"/>
          </a:p>
          <a:p>
            <a:pPr lvl="1"/>
            <a:r>
              <a:rPr lang="en-US" sz="2900" dirty="0"/>
              <a:t>If the universe has some of the properties it has (e.g. strength of nuclear force) because it is self-selected, so </a:t>
            </a:r>
            <a:r>
              <a:rPr lang="en-US" sz="2900" u="sng" dirty="0" smtClean="0"/>
              <a:t>there must have been some larger ensemble from which it was selected</a:t>
            </a:r>
            <a:endParaRPr lang="en-US" sz="2900" dirty="0" smtClean="0"/>
          </a:p>
          <a:p>
            <a:endParaRPr lang="en-US" dirty="0"/>
          </a:p>
        </p:txBody>
      </p:sp>
    </p:spTree>
    <p:extLst>
      <p:ext uri="{BB962C8B-B14F-4D97-AF65-F5344CB8AC3E}">
        <p14:creationId xmlns:p14="http://schemas.microsoft.com/office/powerpoint/2010/main" val="19494004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3016"/>
          </a:xfrm>
        </p:spPr>
        <p:txBody>
          <a:bodyPr>
            <a:normAutofit/>
          </a:bodyPr>
          <a:lstStyle/>
          <a:p>
            <a:r>
              <a:rPr lang="en-US" sz="3600" dirty="0" smtClean="0">
                <a:solidFill>
                  <a:schemeClr val="accent2"/>
                </a:solidFill>
              </a:rPr>
              <a:t>What Larger Ensembles?</a:t>
            </a:r>
            <a:endParaRPr lang="en-US" sz="3600" dirty="0">
              <a:solidFill>
                <a:schemeClr val="accent2"/>
              </a:solidFill>
            </a:endParaRPr>
          </a:p>
        </p:txBody>
      </p:sp>
      <p:sp>
        <p:nvSpPr>
          <p:cNvPr id="3" name="Content Placeholder 2"/>
          <p:cNvSpPr>
            <a:spLocks noGrp="1"/>
          </p:cNvSpPr>
          <p:nvPr>
            <p:ph idx="1"/>
          </p:nvPr>
        </p:nvSpPr>
        <p:spPr>
          <a:xfrm>
            <a:off x="0" y="963016"/>
            <a:ext cx="9144000" cy="5440361"/>
          </a:xfrm>
        </p:spPr>
        <p:txBody>
          <a:bodyPr>
            <a:noAutofit/>
          </a:bodyPr>
          <a:lstStyle/>
          <a:p>
            <a:pPr marL="514350" indent="-514350">
              <a:buFont typeface="+mj-lt"/>
              <a:buAutoNum type="arabicPeriod"/>
            </a:pPr>
            <a:r>
              <a:rPr lang="en-US" sz="2000" dirty="0" err="1" smtClean="0"/>
              <a:t>Spacetime</a:t>
            </a:r>
            <a:r>
              <a:rPr lang="en-US" sz="2000" dirty="0" smtClean="0"/>
              <a:t> Domains</a:t>
            </a:r>
            <a:br>
              <a:rPr lang="en-US" sz="2000" dirty="0" smtClean="0"/>
            </a:br>
            <a:r>
              <a:rPr lang="en-US" sz="2000" dirty="0" smtClean="0"/>
              <a:t>There </a:t>
            </a:r>
            <a:r>
              <a:rPr lang="en-US" sz="2000" dirty="0"/>
              <a:t>are a variety of pictures of space-time which include distinct regions on which it is conceivable that the fundamental constants take on different values. (We don't know yet which parameters come from a deeper theory and which will still be able to take on any of some range of values.)</a:t>
            </a:r>
          </a:p>
          <a:p>
            <a:pPr lvl="1"/>
            <a:r>
              <a:rPr lang="en-US" sz="2000" dirty="0"/>
              <a:t> E.g. In one inflationary picture, islands of non-inflating space nucleate randomly in an ever-inflating background. An infinite number of such islands will be created, making it inevitable that all the parameters which can take on a variety of values can be found </a:t>
            </a:r>
            <a:r>
              <a:rPr lang="en-US" sz="2000" i="1" dirty="0"/>
              <a:t>somewhere</a:t>
            </a:r>
            <a:r>
              <a:rPr lang="en-US" sz="2000" dirty="0"/>
              <a:t> with just the needed values for </a:t>
            </a:r>
            <a:r>
              <a:rPr lang="en-US" sz="2000" dirty="0" smtClean="0"/>
              <a:t>life.</a:t>
            </a:r>
          </a:p>
          <a:p>
            <a:pPr marL="514350" indent="-514350">
              <a:buFont typeface="+mj-lt"/>
              <a:buAutoNum type="arabicPeriod"/>
            </a:pPr>
            <a:r>
              <a:rPr lang="en-US" sz="2000" dirty="0" smtClean="0"/>
              <a:t>Many</a:t>
            </a:r>
            <a:r>
              <a:rPr lang="en-US" sz="2000" dirty="0"/>
              <a:t>-worlds </a:t>
            </a:r>
            <a:r>
              <a:rPr lang="en-US" sz="2000" dirty="0" smtClean="0"/>
              <a:t>Quantum Mechanics:</a:t>
            </a:r>
            <a:br>
              <a:rPr lang="en-US" sz="2000" dirty="0" smtClean="0"/>
            </a:br>
            <a:r>
              <a:rPr lang="en-US" sz="2000" dirty="0" smtClean="0"/>
              <a:t> </a:t>
            </a:r>
            <a:r>
              <a:rPr lang="en-US" sz="2000" dirty="0"/>
              <a:t>any parameters which were set by a quantum-mechanical process take on each possible value in some "world" residing in the overall phase-space</a:t>
            </a:r>
            <a:r>
              <a:rPr lang="en-US" sz="2000" dirty="0" smtClean="0"/>
              <a:t>.</a:t>
            </a:r>
            <a:endParaRPr lang="en-US" sz="2000" dirty="0"/>
          </a:p>
          <a:p>
            <a:pPr marL="0" indent="0">
              <a:buNone/>
            </a:pPr>
            <a:r>
              <a:rPr lang="en-US" sz="2000" dirty="0"/>
              <a:t>As wacky as these ideas (esp. the 2cd) may sound, </a:t>
            </a:r>
            <a:r>
              <a:rPr lang="en-US" sz="2000" i="1" dirty="0"/>
              <a:t>they both arise from an attempt to understand </a:t>
            </a:r>
            <a:r>
              <a:rPr lang="en-US" sz="2000" i="1" u="sng" dirty="0"/>
              <a:t>other</a:t>
            </a:r>
            <a:r>
              <a:rPr lang="en-US" sz="2000" dirty="0"/>
              <a:t> </a:t>
            </a:r>
            <a:r>
              <a:rPr lang="en-US" sz="2000" i="1" dirty="0"/>
              <a:t>physical problems</a:t>
            </a:r>
            <a:r>
              <a:rPr lang="en-US" sz="2000" dirty="0"/>
              <a:t>, </a:t>
            </a:r>
            <a:r>
              <a:rPr lang="en-US" sz="2000" dirty="0" smtClean="0"/>
              <a:t>not </a:t>
            </a:r>
            <a:r>
              <a:rPr lang="en-US" sz="2000" dirty="0"/>
              <a:t>as an attempt to solve the anthropic question. So their solution of the anthropic question would be an added confirmation of their </a:t>
            </a:r>
            <a:r>
              <a:rPr lang="en-US" sz="2000" dirty="0" smtClean="0"/>
              <a:t>validity.</a:t>
            </a:r>
            <a:endParaRPr lang="en-US" sz="2000" dirty="0"/>
          </a:p>
        </p:txBody>
      </p:sp>
    </p:spTree>
    <p:extLst>
      <p:ext uri="{BB962C8B-B14F-4D97-AF65-F5344CB8AC3E}">
        <p14:creationId xmlns:p14="http://schemas.microsoft.com/office/powerpoint/2010/main" val="37025422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84"/>
            <a:ext cx="8229600" cy="882319"/>
          </a:xfrm>
        </p:spPr>
        <p:txBody>
          <a:bodyPr>
            <a:normAutofit/>
          </a:bodyPr>
          <a:lstStyle/>
          <a:p>
            <a:r>
              <a:rPr lang="en-US" sz="3600" dirty="0" smtClean="0">
                <a:solidFill>
                  <a:srgbClr val="C0504D"/>
                </a:solidFill>
              </a:rPr>
              <a:t>What Can Be Selected?</a:t>
            </a:r>
            <a:endParaRPr lang="en-US" sz="3600" dirty="0">
              <a:solidFill>
                <a:srgbClr val="C0504D"/>
              </a:solidFill>
            </a:endParaRPr>
          </a:p>
        </p:txBody>
      </p:sp>
      <p:sp>
        <p:nvSpPr>
          <p:cNvPr id="3" name="Content Placeholder 2"/>
          <p:cNvSpPr>
            <a:spLocks noGrp="1"/>
          </p:cNvSpPr>
          <p:nvPr>
            <p:ph idx="1"/>
          </p:nvPr>
        </p:nvSpPr>
        <p:spPr>
          <a:xfrm>
            <a:off x="0" y="767622"/>
            <a:ext cx="9032360" cy="6090378"/>
          </a:xfrm>
        </p:spPr>
        <p:txBody>
          <a:bodyPr>
            <a:noAutofit/>
          </a:bodyPr>
          <a:lstStyle/>
          <a:p>
            <a:r>
              <a:rPr lang="en-US" sz="2000" dirty="0" smtClean="0"/>
              <a:t>The key question is which parameters are set by more fundamental theories, and which are free to fluctuate among domains.</a:t>
            </a:r>
            <a:r>
              <a:rPr lang="en-US" sz="2000" dirty="0" smtClean="0">
                <a:effectLst/>
              </a:rPr>
              <a:t> </a:t>
            </a:r>
            <a:endParaRPr lang="en-US" sz="2000" dirty="0" smtClean="0"/>
          </a:p>
          <a:p>
            <a:r>
              <a:rPr lang="en-US" sz="2000" dirty="0"/>
              <a:t>That depends on the (not yet established) underlying </a:t>
            </a:r>
            <a:r>
              <a:rPr lang="en-US" sz="2000" i="1" dirty="0"/>
              <a:t>Theory of Everything</a:t>
            </a:r>
            <a:r>
              <a:rPr lang="en-US" sz="2000" dirty="0"/>
              <a:t>, including quantum gravity. </a:t>
            </a:r>
            <a:endParaRPr lang="en-US" sz="2000" dirty="0" smtClean="0"/>
          </a:p>
          <a:p>
            <a:pPr lvl="1"/>
            <a:r>
              <a:rPr lang="en-US" sz="2000" dirty="0" smtClean="0"/>
              <a:t>String theories are estimated to have about </a:t>
            </a:r>
            <a:r>
              <a:rPr lang="en-US" sz="2000" dirty="0"/>
              <a:t>10</a:t>
            </a:r>
            <a:r>
              <a:rPr lang="en-US" sz="2000" baseline="30000" dirty="0"/>
              <a:t>500</a:t>
            </a:r>
            <a:r>
              <a:rPr lang="en-US" sz="2000" dirty="0"/>
              <a:t> different more-or-less stable solutions.  They have a range of dark energy densities, probably a range of different numbers of extended dimensions, etc.</a:t>
            </a:r>
          </a:p>
          <a:p>
            <a:pPr marL="0" indent="0">
              <a:buNone/>
            </a:pPr>
            <a:r>
              <a:rPr lang="en-US" sz="2000" dirty="0"/>
              <a:t/>
            </a:r>
            <a:br>
              <a:rPr lang="en-US" sz="2000" dirty="0"/>
            </a:br>
            <a:r>
              <a:rPr lang="en-US" sz="2000" dirty="0"/>
              <a:t>Let’s just look at the dark energy cosmological constant, </a:t>
            </a:r>
            <a:r>
              <a:rPr lang="en-US" sz="2000" dirty="0" smtClean="0">
                <a:latin typeface="Symbol" charset="2"/>
                <a:cs typeface="Symbol" charset="2"/>
              </a:rPr>
              <a:t>l</a:t>
            </a:r>
            <a:r>
              <a:rPr lang="en-US" sz="2000" dirty="0" smtClean="0"/>
              <a:t>.</a:t>
            </a:r>
            <a:endParaRPr lang="en-US" sz="2000" dirty="0"/>
          </a:p>
          <a:p>
            <a:r>
              <a:rPr lang="en-US" sz="2000" dirty="0"/>
              <a:t>Something (inflation??) makes the total energy density </a:t>
            </a:r>
            <a:r>
              <a:rPr lang="en-US" sz="2000" dirty="0">
                <a:latin typeface="Symbol" charset="2"/>
                <a:cs typeface="Symbol" charset="2"/>
              </a:rPr>
              <a:t>W</a:t>
            </a:r>
            <a:r>
              <a:rPr lang="en-US" sz="2000" dirty="0"/>
              <a:t>=1.00. That seems to go way beyond anthropic requirements, so let’s assume it has another explanation.</a:t>
            </a:r>
          </a:p>
          <a:p>
            <a:r>
              <a:rPr lang="en-US" sz="2000" dirty="0">
                <a:latin typeface="Symbol" charset="2"/>
                <a:cs typeface="Symbol" charset="2"/>
              </a:rPr>
              <a:t>W</a:t>
            </a:r>
            <a:r>
              <a:rPr lang="en-US" sz="2000" dirty="0"/>
              <a:t>= </a:t>
            </a:r>
            <a:r>
              <a:rPr lang="en-US" sz="2000" dirty="0" err="1">
                <a:latin typeface="Symbol" charset="2"/>
                <a:cs typeface="Symbol" charset="2"/>
              </a:rPr>
              <a:t>W</a:t>
            </a:r>
            <a:r>
              <a:rPr lang="en-US" sz="2000" baseline="-25000" dirty="0" err="1"/>
              <a:t>M</a:t>
            </a:r>
            <a:r>
              <a:rPr lang="en-US" sz="2000" dirty="0" err="1" smtClean="0"/>
              <a:t>+</a:t>
            </a:r>
            <a:r>
              <a:rPr lang="en-US" sz="2000" dirty="0" err="1" smtClean="0">
                <a:latin typeface="Symbol" charset="2"/>
                <a:cs typeface="Symbol" charset="2"/>
              </a:rPr>
              <a:t>W</a:t>
            </a:r>
            <a:r>
              <a:rPr lang="en-US" sz="2000" baseline="-25000" dirty="0" err="1" smtClean="0">
                <a:latin typeface="Symbol" charset="2"/>
                <a:cs typeface="Symbol" charset="2"/>
              </a:rPr>
              <a:t>l</a:t>
            </a:r>
            <a:endParaRPr lang="en-US" sz="2000" baseline="-25000" dirty="0">
              <a:latin typeface="Symbol" charset="2"/>
              <a:cs typeface="Symbol" charset="2"/>
            </a:endParaRPr>
          </a:p>
          <a:p>
            <a:r>
              <a:rPr lang="en-US" sz="2000" dirty="0"/>
              <a:t>Naïve pictures of the vacuum (just zero-point EM radiation up</a:t>
            </a:r>
            <a:br>
              <a:rPr lang="en-US" sz="2000" dirty="0"/>
            </a:br>
            <a:r>
              <a:rPr lang="en-US" sz="2000" dirty="0"/>
              <a:t>to the Planck frequency) give: </a:t>
            </a:r>
            <a:r>
              <a:rPr lang="en-US" sz="2000" dirty="0" err="1">
                <a:latin typeface="Symbol" charset="2"/>
                <a:cs typeface="Symbol" charset="2"/>
              </a:rPr>
              <a:t>W</a:t>
            </a:r>
            <a:r>
              <a:rPr lang="en-US" sz="2000" baseline="-25000" dirty="0" err="1">
                <a:latin typeface="Symbol" charset="2"/>
                <a:cs typeface="Symbol" charset="2"/>
              </a:rPr>
              <a:t>l</a:t>
            </a:r>
            <a:r>
              <a:rPr lang="en-US" sz="2000" baseline="-25000" dirty="0">
                <a:latin typeface="Symbol" charset="2"/>
                <a:cs typeface="Symbol" charset="2"/>
              </a:rPr>
              <a:t> </a:t>
            </a:r>
            <a:r>
              <a:rPr lang="en-US" sz="2000" dirty="0" smtClean="0"/>
              <a:t>~ </a:t>
            </a:r>
            <a:r>
              <a:rPr lang="en-US" sz="2000" dirty="0"/>
              <a:t>10</a:t>
            </a:r>
            <a:r>
              <a:rPr lang="en-US" sz="2000" baseline="30000" dirty="0"/>
              <a:t>125</a:t>
            </a:r>
            <a:r>
              <a:rPr lang="en-US" sz="2000" dirty="0"/>
              <a:t>, a significant discrepancy.</a:t>
            </a:r>
          </a:p>
          <a:p>
            <a:r>
              <a:rPr lang="en-US" sz="2000" dirty="0"/>
              <a:t>Anthropic constraint requires  </a:t>
            </a:r>
            <a:r>
              <a:rPr lang="en-US" sz="2000" dirty="0">
                <a:latin typeface="Symbol" charset="2"/>
                <a:cs typeface="Symbol" charset="2"/>
              </a:rPr>
              <a:t>W</a:t>
            </a:r>
            <a:r>
              <a:rPr lang="en-US" sz="2000" baseline="-25000" dirty="0"/>
              <a:t>M</a:t>
            </a:r>
            <a:r>
              <a:rPr lang="en-US" sz="2000" dirty="0"/>
              <a:t> ~1,  so </a:t>
            </a:r>
            <a:r>
              <a:rPr lang="en-US" sz="2000" dirty="0" smtClean="0"/>
              <a:t>|</a:t>
            </a:r>
            <a:r>
              <a:rPr lang="en-US" sz="2000" dirty="0" err="1" smtClean="0">
                <a:latin typeface="Symbol" charset="2"/>
                <a:cs typeface="Symbol" charset="2"/>
              </a:rPr>
              <a:t>W</a:t>
            </a:r>
            <a:r>
              <a:rPr lang="en-US" sz="2000" baseline="-25000" dirty="0" err="1" smtClean="0">
                <a:latin typeface="Symbol" charset="2"/>
                <a:cs typeface="Symbol" charset="2"/>
              </a:rPr>
              <a:t>l</a:t>
            </a:r>
            <a:r>
              <a:rPr lang="en-US" sz="2000" dirty="0" smtClean="0"/>
              <a:t>| </a:t>
            </a:r>
            <a:r>
              <a:rPr lang="en-US" sz="2000" dirty="0"/>
              <a:t>&lt; 1.</a:t>
            </a:r>
          </a:p>
          <a:p>
            <a:r>
              <a:rPr lang="en-US" sz="2000" dirty="0"/>
              <a:t>If that’s the </a:t>
            </a:r>
            <a:r>
              <a:rPr lang="en-US" sz="2000" i="1" dirty="0"/>
              <a:t>only</a:t>
            </a:r>
            <a:r>
              <a:rPr lang="en-US" sz="2000" dirty="0"/>
              <a:t>  constraint </a:t>
            </a:r>
            <a:r>
              <a:rPr lang="en-US" sz="2000" dirty="0" smtClean="0"/>
              <a:t>on </a:t>
            </a:r>
            <a:r>
              <a:rPr lang="en-US" sz="2000" dirty="0" err="1" smtClean="0">
                <a:latin typeface="Symbol" charset="2"/>
                <a:cs typeface="Symbol" charset="2"/>
              </a:rPr>
              <a:t>W</a:t>
            </a:r>
            <a:r>
              <a:rPr lang="en-US" sz="2000" baseline="-25000" dirty="0" err="1" smtClean="0">
                <a:latin typeface="Symbol" charset="2"/>
                <a:cs typeface="Symbol" charset="2"/>
              </a:rPr>
              <a:t>l</a:t>
            </a:r>
            <a:r>
              <a:rPr lang="en-US" sz="2000" dirty="0" smtClean="0"/>
              <a:t>, </a:t>
            </a:r>
            <a:r>
              <a:rPr lang="en-US" sz="2000" dirty="0"/>
              <a:t>you expect a value not much less than 1. E.g. 0.7! (out of a range of maybe +/- 10</a:t>
            </a:r>
            <a:r>
              <a:rPr lang="en-US" sz="2000" baseline="30000" dirty="0"/>
              <a:t>125</a:t>
            </a:r>
            <a:r>
              <a:rPr lang="en-US" sz="2000" dirty="0"/>
              <a:t>)</a:t>
            </a:r>
          </a:p>
          <a:p>
            <a:r>
              <a:rPr lang="en-US" sz="2000" dirty="0"/>
              <a:t>Weinberg made this ~</a:t>
            </a:r>
            <a:r>
              <a:rPr lang="en-US" sz="2000" i="1" dirty="0"/>
              <a:t>predictive</a:t>
            </a:r>
            <a:r>
              <a:rPr lang="en-US" sz="2000" dirty="0"/>
              <a:t> argument in 1987!</a:t>
            </a:r>
            <a:r>
              <a:rPr lang="en-US" sz="2000" dirty="0" smtClean="0">
                <a:effectLst/>
              </a:rPr>
              <a:t> </a:t>
            </a:r>
            <a:endParaRPr lang="en-US" sz="2000" dirty="0"/>
          </a:p>
        </p:txBody>
      </p:sp>
    </p:spTree>
    <p:extLst>
      <p:ext uri="{BB962C8B-B14F-4D97-AF65-F5344CB8AC3E}">
        <p14:creationId xmlns:p14="http://schemas.microsoft.com/office/powerpoint/2010/main" val="8671257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1356</TotalTime>
  <Words>1651</Words>
  <Application>Microsoft Macintosh PowerPoint</Application>
  <PresentationFormat>On-screen Show (4:3)</PresentationFormat>
  <Paragraphs>130</Paragraphs>
  <Slides>18</Slides>
  <Notes>0</Notes>
  <HiddenSlides>1</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Anthropic Principle </vt:lpstr>
      <vt:lpstr>The new paradigm </vt:lpstr>
      <vt:lpstr>A background story</vt:lpstr>
      <vt:lpstr>Some Facts to Explain</vt:lpstr>
      <vt:lpstr>Conditions for life</vt:lpstr>
      <vt:lpstr>Anthropic Principles</vt:lpstr>
      <vt:lpstr>Weak Anthropic Principles</vt:lpstr>
      <vt:lpstr>What Larger Ensembles?</vt:lpstr>
      <vt:lpstr>What Can Be Selected?</vt:lpstr>
      <vt:lpstr>PowerPoint Presentation</vt:lpstr>
      <vt:lpstr>A New Paradigm?</vt:lpstr>
      <vt:lpstr>Fine-Tuning Inflation</vt:lpstr>
      <vt:lpstr>Inflationary Problems</vt:lpstr>
      <vt:lpstr>Inflation Issues</vt:lpstr>
      <vt:lpstr>Too Much of a Good Thing?</vt:lpstr>
      <vt:lpstr>And now for something completely different </vt:lpstr>
      <vt:lpstr>How Many Tries?</vt:lpstr>
      <vt:lpstr>Criticisms of the Anthropic Principle</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Anthropic Arguments</dc:title>
  <dc:creator>Michael Weissman</dc:creator>
  <cp:lastModifiedBy>David Ceperley</cp:lastModifiedBy>
  <cp:revision>48</cp:revision>
  <cp:lastPrinted>2014-04-24T16:47:03Z</cp:lastPrinted>
  <dcterms:created xsi:type="dcterms:W3CDTF">2013-11-17T22:14:47Z</dcterms:created>
  <dcterms:modified xsi:type="dcterms:W3CDTF">2015-04-28T16:00:12Z</dcterms:modified>
</cp:coreProperties>
</file>