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69" r:id="rId4"/>
    <p:sldId id="274" r:id="rId5"/>
    <p:sldId id="275" r:id="rId6"/>
    <p:sldId id="277" r:id="rId7"/>
    <p:sldId id="270" r:id="rId8"/>
    <p:sldId id="271" r:id="rId9"/>
    <p:sldId id="276" r:id="rId10"/>
    <p:sldId id="259" r:id="rId11"/>
    <p:sldId id="260" r:id="rId12"/>
    <p:sldId id="261" r:id="rId13"/>
    <p:sldId id="262" r:id="rId14"/>
    <p:sldId id="272" r:id="rId15"/>
    <p:sldId id="282" r:id="rId16"/>
    <p:sldId id="279" r:id="rId17"/>
    <p:sldId id="280" r:id="rId18"/>
    <p:sldId id="28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p:scale>
          <a:sx n="100" d="100"/>
          <a:sy n="100" d="100"/>
        </p:scale>
        <p:origin x="-1088" y="-752"/>
      </p:cViewPr>
      <p:guideLst>
        <p:guide orient="horz" pos="216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F12872-A37D-D04F-84DC-CD190ED218F7}"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291869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F12872-A37D-D04F-84DC-CD190ED218F7}"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2901289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F12872-A37D-D04F-84DC-CD190ED218F7}"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261364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F12872-A37D-D04F-84DC-CD190ED218F7}"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2549552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F12872-A37D-D04F-84DC-CD190ED218F7}" type="datetimeFigureOut">
              <a:rPr lang="en-US" smtClean="0"/>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1676668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F12872-A37D-D04F-84DC-CD190ED218F7}" type="datetimeFigureOut">
              <a:rPr lang="en-US" smtClean="0"/>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748154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F12872-A37D-D04F-84DC-CD190ED218F7}" type="datetimeFigureOut">
              <a:rPr lang="en-US" smtClean="0"/>
              <a:t>5/5/15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1740427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F12872-A37D-D04F-84DC-CD190ED218F7}" type="datetimeFigureOut">
              <a:rPr lang="en-US" smtClean="0"/>
              <a:t>5/5/15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2276678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F12872-A37D-D04F-84DC-CD190ED218F7}" type="datetimeFigureOut">
              <a:rPr lang="en-US" smtClean="0"/>
              <a:t>5/5/15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26291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F12872-A37D-D04F-84DC-CD190ED218F7}" type="datetimeFigureOut">
              <a:rPr lang="en-US" smtClean="0"/>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182607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F12872-A37D-D04F-84DC-CD190ED218F7}" type="datetimeFigureOut">
              <a:rPr lang="en-US" smtClean="0"/>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7F9EC-C83E-E04B-BB15-82DF1B8281BE}" type="slidenum">
              <a:rPr lang="en-US" smtClean="0"/>
              <a:t>‹#›</a:t>
            </a:fld>
            <a:endParaRPr lang="en-US"/>
          </a:p>
        </p:txBody>
      </p:sp>
    </p:spTree>
    <p:extLst>
      <p:ext uri="{BB962C8B-B14F-4D97-AF65-F5344CB8AC3E}">
        <p14:creationId xmlns:p14="http://schemas.microsoft.com/office/powerpoint/2010/main" val="9948736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12872-A37D-D04F-84DC-CD190ED218F7}" type="datetimeFigureOut">
              <a:rPr lang="en-US" smtClean="0"/>
              <a:t>5/5/15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7F9EC-C83E-E04B-BB15-82DF1B8281BE}" type="slidenum">
              <a:rPr lang="en-US" smtClean="0"/>
              <a:t>‹#›</a:t>
            </a:fld>
            <a:endParaRPr lang="en-US"/>
          </a:p>
        </p:txBody>
      </p:sp>
    </p:spTree>
    <p:extLst>
      <p:ext uri="{BB962C8B-B14F-4D97-AF65-F5344CB8AC3E}">
        <p14:creationId xmlns:p14="http://schemas.microsoft.com/office/powerpoint/2010/main" val="315074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dge.org/memberbio/sean_carro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0343"/>
            <a:ext cx="7772400" cy="1470025"/>
          </a:xfrm>
        </p:spPr>
        <p:txBody>
          <a:bodyPr>
            <a:normAutofit/>
          </a:bodyPr>
          <a:lstStyle/>
          <a:p>
            <a:r>
              <a:rPr lang="en-US" sz="4000" dirty="0" smtClean="0">
                <a:solidFill>
                  <a:srgbClr val="C0504D"/>
                </a:solidFill>
              </a:rPr>
              <a:t>String Theory, multiverse and many more</a:t>
            </a:r>
            <a:endParaRPr lang="en-US" sz="4000" dirty="0">
              <a:solidFill>
                <a:srgbClr val="C0504D"/>
              </a:solidFill>
            </a:endParaRPr>
          </a:p>
        </p:txBody>
      </p:sp>
      <p:sp>
        <p:nvSpPr>
          <p:cNvPr id="3" name="Subtitle 2"/>
          <p:cNvSpPr>
            <a:spLocks noGrp="1"/>
          </p:cNvSpPr>
          <p:nvPr>
            <p:ph type="subTitle" idx="1"/>
          </p:nvPr>
        </p:nvSpPr>
        <p:spPr>
          <a:xfrm>
            <a:off x="1371600" y="1948246"/>
            <a:ext cx="6400800" cy="3690554"/>
          </a:xfrm>
        </p:spPr>
        <p:txBody>
          <a:bodyPr>
            <a:normAutofit fontScale="70000" lnSpcReduction="20000"/>
          </a:bodyPr>
          <a:lstStyle/>
          <a:p>
            <a:pPr marL="457200" indent="-457200" algn="l">
              <a:buFont typeface="Arial"/>
              <a:buChar char="•"/>
            </a:pPr>
            <a:r>
              <a:rPr lang="en-US" b="1" dirty="0" smtClean="0"/>
              <a:t>String theory</a:t>
            </a:r>
          </a:p>
          <a:p>
            <a:pPr marL="457200" indent="-457200" algn="l">
              <a:buFont typeface="Arial"/>
              <a:buChar char="•"/>
            </a:pPr>
            <a:r>
              <a:rPr lang="en-US" b="1" dirty="0" smtClean="0"/>
              <a:t>Multiverse theories</a:t>
            </a:r>
          </a:p>
          <a:p>
            <a:pPr marL="457200" indent="-457200" algn="l">
              <a:buFont typeface="Arial"/>
              <a:buChar char="•"/>
            </a:pPr>
            <a:endParaRPr lang="en-US" dirty="0"/>
          </a:p>
          <a:p>
            <a:pPr algn="l"/>
            <a:r>
              <a:rPr lang="en-US" dirty="0" smtClean="0">
                <a:solidFill>
                  <a:schemeClr val="tx1"/>
                </a:solidFill>
              </a:rPr>
              <a:t>Final Exam </a:t>
            </a:r>
            <a:r>
              <a:rPr lang="en-US" dirty="0">
                <a:solidFill>
                  <a:schemeClr val="tx1"/>
                </a:solidFill>
              </a:rPr>
              <a:t>Thursday, May 14, 7pm-10pm  (here)</a:t>
            </a:r>
          </a:p>
          <a:p>
            <a:pPr algn="l"/>
            <a:r>
              <a:rPr lang="en-US" dirty="0">
                <a:solidFill>
                  <a:schemeClr val="tx1"/>
                </a:solidFill>
              </a:rPr>
              <a:t>Open book, open note, open internet</a:t>
            </a:r>
          </a:p>
          <a:p>
            <a:pPr algn="l"/>
            <a:r>
              <a:rPr lang="en-US" dirty="0">
                <a:solidFill>
                  <a:schemeClr val="tx1"/>
                </a:solidFill>
              </a:rPr>
              <a:t>Electronic submission encouraged, blue books </a:t>
            </a:r>
            <a:r>
              <a:rPr lang="en-US" dirty="0" smtClean="0">
                <a:solidFill>
                  <a:schemeClr val="tx1"/>
                </a:solidFill>
              </a:rPr>
              <a:t>available. 4 </a:t>
            </a:r>
            <a:r>
              <a:rPr lang="en-US" dirty="0">
                <a:solidFill>
                  <a:schemeClr val="tx1"/>
                </a:solidFill>
              </a:rPr>
              <a:t>essay questions.</a:t>
            </a:r>
          </a:p>
          <a:p>
            <a:pPr algn="l"/>
            <a:endParaRPr lang="en-US" dirty="0">
              <a:solidFill>
                <a:schemeClr val="tx1"/>
              </a:solidFill>
            </a:endParaRPr>
          </a:p>
          <a:p>
            <a:pPr algn="l"/>
            <a:r>
              <a:rPr lang="en-US" dirty="0">
                <a:solidFill>
                  <a:schemeClr val="tx1"/>
                </a:solidFill>
              </a:rPr>
              <a:t>419 Term papers due on Thursday May </a:t>
            </a:r>
            <a:r>
              <a:rPr lang="en-US" dirty="0" smtClean="0">
                <a:solidFill>
                  <a:schemeClr val="tx1"/>
                </a:solidFill>
              </a:rPr>
              <a:t>7 (no late papers accepted).</a:t>
            </a:r>
            <a:endParaRPr lang="en-US" dirty="0">
              <a:solidFill>
                <a:schemeClr val="tx1"/>
              </a:solidFill>
            </a:endParaRPr>
          </a:p>
          <a:p>
            <a:pPr marL="457200" indent="-457200" algn="l">
              <a:buFont typeface="Arial"/>
              <a:buChar char="•"/>
            </a:pPr>
            <a:endParaRPr lang="en-US" dirty="0" smtClean="0"/>
          </a:p>
          <a:p>
            <a:pPr algn="l"/>
            <a:endParaRPr lang="en-US" dirty="0"/>
          </a:p>
        </p:txBody>
      </p:sp>
    </p:spTree>
    <p:extLst>
      <p:ext uri="{BB962C8B-B14F-4D97-AF65-F5344CB8AC3E}">
        <p14:creationId xmlns:p14="http://schemas.microsoft.com/office/powerpoint/2010/main" val="34857456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64444"/>
          </a:xfrm>
        </p:spPr>
        <p:txBody>
          <a:bodyPr>
            <a:noAutofit/>
          </a:bodyPr>
          <a:lstStyle/>
          <a:p>
            <a:r>
              <a:rPr lang="en-US" sz="2400" dirty="0"/>
              <a:t>A Brief History of the Multiverse - </a:t>
            </a:r>
            <a:r>
              <a:rPr lang="en-US" sz="2400" dirty="0" smtClean="0"/>
              <a:t>by </a:t>
            </a:r>
            <a:r>
              <a:rPr lang="en-US" sz="2400" dirty="0"/>
              <a:t>Paul </a:t>
            </a:r>
            <a:r>
              <a:rPr lang="en-US" sz="2400" dirty="0" smtClean="0"/>
              <a:t>Davies </a:t>
            </a:r>
            <a:r>
              <a:rPr lang="en-US" sz="1800" dirty="0" smtClean="0"/>
              <a:t>(New </a:t>
            </a:r>
            <a:r>
              <a:rPr lang="en-US" sz="1800" dirty="0"/>
              <a:t>York Times </a:t>
            </a:r>
            <a:r>
              <a:rPr lang="en-US" sz="1800" dirty="0" smtClean="0"/>
              <a:t>04</a:t>
            </a:r>
            <a:r>
              <a:rPr lang="en-US" sz="1800" dirty="0"/>
              <a:t>/</a:t>
            </a:r>
            <a:r>
              <a:rPr lang="en-US" sz="1800" dirty="0" smtClean="0"/>
              <a:t>12/2003)</a:t>
            </a:r>
            <a:r>
              <a:rPr lang="en-US" sz="1800" dirty="0"/>
              <a:t/>
            </a:r>
            <a:br>
              <a:rPr lang="en-US" sz="1800" dirty="0"/>
            </a:br>
            <a:endParaRPr lang="en-US" sz="2000" dirty="0"/>
          </a:p>
        </p:txBody>
      </p:sp>
      <p:sp>
        <p:nvSpPr>
          <p:cNvPr id="3" name="Content Placeholder 2"/>
          <p:cNvSpPr>
            <a:spLocks noGrp="1"/>
          </p:cNvSpPr>
          <p:nvPr>
            <p:ph idx="1"/>
          </p:nvPr>
        </p:nvSpPr>
        <p:spPr>
          <a:xfrm>
            <a:off x="438583" y="392290"/>
            <a:ext cx="8625468" cy="6014154"/>
          </a:xfrm>
        </p:spPr>
        <p:txBody>
          <a:bodyPr>
            <a:noAutofit/>
          </a:bodyPr>
          <a:lstStyle/>
          <a:p>
            <a:pPr marL="0" indent="0">
              <a:buNone/>
            </a:pPr>
            <a:r>
              <a:rPr lang="en-US" sz="1600" dirty="0" smtClean="0"/>
              <a:t>	Imagine </a:t>
            </a:r>
            <a:r>
              <a:rPr lang="en-US" sz="1600" dirty="0"/>
              <a:t>you can play God and fiddle with the settings of the great </a:t>
            </a:r>
            <a:r>
              <a:rPr lang="en-US" sz="1600" dirty="0" smtClean="0"/>
              <a:t>cosmic machine</a:t>
            </a:r>
            <a:r>
              <a:rPr lang="en-US" sz="1600" dirty="0"/>
              <a:t>. Turn this knob and make electrons a bit heavier; twiddle that one and </a:t>
            </a:r>
            <a:r>
              <a:rPr lang="en-US" sz="1600" dirty="0" smtClean="0"/>
              <a:t>make gravitation </a:t>
            </a:r>
            <a:r>
              <a:rPr lang="en-US" sz="1600" dirty="0"/>
              <a:t>a trifle weaker. What would be the effect? The universe would look very different -</a:t>
            </a:r>
            <a:r>
              <a:rPr lang="en-US" sz="1600" dirty="0" smtClean="0"/>
              <a:t>-so </a:t>
            </a:r>
            <a:r>
              <a:rPr lang="en-US" sz="1600" dirty="0"/>
              <a:t>different, in fact, that there wouldn't be anyone around to see the result</a:t>
            </a:r>
            <a:r>
              <a:rPr lang="en-US" sz="1600" u="sng" dirty="0"/>
              <a:t>, because </a:t>
            </a:r>
            <a:r>
              <a:rPr lang="en-US" sz="1600" u="sng" dirty="0" smtClean="0"/>
              <a:t>the existence </a:t>
            </a:r>
            <a:r>
              <a:rPr lang="en-US" sz="1600" u="sng" dirty="0"/>
              <a:t>of life depends rather critically on the actual settings that Mother Nature selected</a:t>
            </a:r>
            <a:r>
              <a:rPr lang="en-US" sz="1600" dirty="0"/>
              <a:t>.</a:t>
            </a:r>
          </a:p>
          <a:p>
            <a:pPr marL="0" indent="0">
              <a:buNone/>
            </a:pPr>
            <a:r>
              <a:rPr lang="en-US" sz="1600" dirty="0" smtClean="0"/>
              <a:t>	Scientists </a:t>
            </a:r>
            <a:r>
              <a:rPr lang="en-US" sz="1600" dirty="0"/>
              <a:t>have long puzzled over this rather contrived state of affairs. Why is nature </a:t>
            </a:r>
            <a:r>
              <a:rPr lang="en-US" sz="1600" dirty="0" smtClean="0"/>
              <a:t>so ingeniously</a:t>
            </a:r>
            <a:r>
              <a:rPr lang="en-US" sz="1600" dirty="0"/>
              <a:t>, one might even say suspiciously, friendly to life? What do the laws of physics </a:t>
            </a:r>
            <a:r>
              <a:rPr lang="en-US" sz="1600" dirty="0" smtClean="0"/>
              <a:t>care about </a:t>
            </a:r>
            <a:r>
              <a:rPr lang="en-US" sz="1600" dirty="0"/>
              <a:t>life and consciousness that they should conspire to make a hospitable universe? </a:t>
            </a:r>
            <a:r>
              <a:rPr lang="en-US" sz="1600" dirty="0" smtClean="0"/>
              <a:t>It’s almost </a:t>
            </a:r>
            <a:r>
              <a:rPr lang="en-US" sz="1600" dirty="0"/>
              <a:t>as if a Grand Designer had it all figured out.</a:t>
            </a:r>
          </a:p>
          <a:p>
            <a:pPr marL="0" indent="0">
              <a:buNone/>
            </a:pPr>
            <a:r>
              <a:rPr lang="en-US" sz="1600" dirty="0" smtClean="0"/>
              <a:t>	The </a:t>
            </a:r>
            <a:r>
              <a:rPr lang="en-US" sz="1600" dirty="0"/>
              <a:t>fashionable scientific response to this cosmic conundrum is to invoke the so-called</a:t>
            </a:r>
          </a:p>
          <a:p>
            <a:pPr marL="0" indent="0">
              <a:buNone/>
            </a:pPr>
            <a:r>
              <a:rPr lang="en-US" sz="1600" dirty="0"/>
              <a:t>multiverse theory. The idea here is that what we have hitherto been calling ''the universe'' </a:t>
            </a:r>
            <a:r>
              <a:rPr lang="en-US" sz="1600" dirty="0" smtClean="0"/>
              <a:t>is nothing </a:t>
            </a:r>
            <a:r>
              <a:rPr lang="en-US" sz="1600" dirty="0"/>
              <a:t>of the sort. It is but a small component within a vast assemblage of other universes </a:t>
            </a:r>
            <a:r>
              <a:rPr lang="en-US" sz="1600" dirty="0" smtClean="0"/>
              <a:t>that together </a:t>
            </a:r>
            <a:r>
              <a:rPr lang="en-US" sz="1600" dirty="0"/>
              <a:t>make up a ''multiverse</a:t>
            </a:r>
            <a:r>
              <a:rPr lang="en-US" sz="1600" dirty="0" smtClean="0"/>
              <a:t>.’’</a:t>
            </a:r>
            <a:endParaRPr lang="en-US" sz="1600" dirty="0"/>
          </a:p>
          <a:p>
            <a:pPr marL="0" indent="0">
              <a:buNone/>
            </a:pPr>
            <a:r>
              <a:rPr lang="en-US" sz="1600" dirty="0" smtClean="0"/>
              <a:t>	It </a:t>
            </a:r>
            <a:r>
              <a:rPr lang="en-US" sz="1600" dirty="0"/>
              <a:t>is but a small extra step to conjecture that each universe comes with its own knob settings.</a:t>
            </a:r>
          </a:p>
          <a:p>
            <a:pPr marL="0" indent="0">
              <a:buNone/>
            </a:pPr>
            <a:r>
              <a:rPr lang="en-US" sz="1600" dirty="0"/>
              <a:t>They could be random, as if the endless succession of universes is the product of the proverbial</a:t>
            </a:r>
          </a:p>
          <a:p>
            <a:pPr marL="0" indent="0">
              <a:buNone/>
            </a:pPr>
            <a:r>
              <a:rPr lang="en-US" sz="1600" dirty="0"/>
              <a:t>monkey at a typewriter. Almost all universes are incompatible with life, and so go unseen and</a:t>
            </a:r>
          </a:p>
          <a:p>
            <a:pPr marL="0" indent="0">
              <a:buNone/>
            </a:pPr>
            <a:r>
              <a:rPr lang="en-US" sz="1600" dirty="0"/>
              <a:t>unlamented. Only in that handful where, by chance, the settings are just right will life emerge;</a:t>
            </a:r>
          </a:p>
          <a:p>
            <a:pPr marL="0" indent="0">
              <a:buNone/>
            </a:pPr>
            <a:r>
              <a:rPr lang="en-US" sz="1600" dirty="0"/>
              <a:t>then beings such as ourselves will marvel at how propitiously fine-tuned their universe is</a:t>
            </a:r>
            <a:r>
              <a:rPr lang="en-US" sz="1600" dirty="0" smtClean="0"/>
              <a:t>.</a:t>
            </a:r>
            <a:r>
              <a:rPr lang="en-US" sz="1600" dirty="0"/>
              <a:t> </a:t>
            </a:r>
            <a:endParaRPr lang="en-US" sz="1600" dirty="0" smtClean="0"/>
          </a:p>
          <a:p>
            <a:pPr marL="0" indent="0">
              <a:buNone/>
            </a:pPr>
            <a:r>
              <a:rPr lang="en-US" sz="1600" dirty="0" smtClean="0"/>
              <a:t>But </a:t>
            </a:r>
            <a:r>
              <a:rPr lang="en-US" sz="1600" dirty="0"/>
              <a:t>we would be wrong to attribute this suitability to design. It is entirely the result of</a:t>
            </a:r>
          </a:p>
          <a:p>
            <a:pPr marL="0" indent="0">
              <a:buNone/>
            </a:pPr>
            <a:r>
              <a:rPr lang="en-US" sz="1600" dirty="0"/>
              <a:t>self-selection: we simply could not exist in biologically hostile universes, no matter how many</a:t>
            </a:r>
          </a:p>
          <a:p>
            <a:pPr marL="0" indent="0">
              <a:buNone/>
            </a:pPr>
            <a:r>
              <a:rPr lang="en-US" sz="1600" dirty="0"/>
              <a:t>there were.</a:t>
            </a:r>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11356780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978"/>
            <a:ext cx="9144000" cy="6556022"/>
          </a:xfrm>
        </p:spPr>
        <p:txBody>
          <a:bodyPr>
            <a:noAutofit/>
          </a:bodyPr>
          <a:lstStyle/>
          <a:p>
            <a:pPr marL="0" indent="0">
              <a:buNone/>
            </a:pPr>
            <a:r>
              <a:rPr lang="en-US" sz="1600" dirty="0" smtClean="0"/>
              <a:t>	This </a:t>
            </a:r>
            <a:r>
              <a:rPr lang="en-US" sz="1600" dirty="0"/>
              <a:t>idea of multiple universes, or multiple realities, has been around in philosophical circles</a:t>
            </a:r>
          </a:p>
          <a:p>
            <a:pPr marL="0" indent="0">
              <a:buNone/>
            </a:pPr>
            <a:r>
              <a:rPr lang="en-US" sz="1600" dirty="0"/>
              <a:t>for centuries. The scientific justification for it, however, is </a:t>
            </a:r>
            <a:r>
              <a:rPr lang="en-US" sz="1600" dirty="0" smtClean="0"/>
              <a:t>new. One </a:t>
            </a:r>
            <a:r>
              <a:rPr lang="en-US" sz="1600" dirty="0"/>
              <a:t>argument stems from the ''big bang'' theory: according to the standard model, shortly </a:t>
            </a:r>
            <a:r>
              <a:rPr lang="en-US" sz="1600" dirty="0" smtClean="0"/>
              <a:t>after the </a:t>
            </a:r>
            <a:r>
              <a:rPr lang="en-US" sz="1600" dirty="0"/>
              <a:t>universe exploded into existence about 14 billion years ago, it suddenly jumped in size by </a:t>
            </a:r>
            <a:r>
              <a:rPr lang="en-US" sz="1600" dirty="0" smtClean="0"/>
              <a:t>an enormous </a:t>
            </a:r>
            <a:r>
              <a:rPr lang="en-US" sz="1600" dirty="0"/>
              <a:t>factor. This ''inflation'' can best be understood by imagining that the </a:t>
            </a:r>
            <a:r>
              <a:rPr lang="en-US" sz="1600" dirty="0" smtClean="0"/>
              <a:t>observable universe </a:t>
            </a:r>
            <a:r>
              <a:rPr lang="en-US" sz="1600" dirty="0"/>
              <a:t>is, relatively speaking, a tiny blob of space buried deep within a vast labyrinth </a:t>
            </a:r>
            <a:r>
              <a:rPr lang="en-US" sz="1600" dirty="0" smtClean="0"/>
              <a:t>of interconnected </a:t>
            </a:r>
            <a:r>
              <a:rPr lang="en-US" sz="1600" dirty="0"/>
              <a:t>cosmic regions. Under this theory, if you took a God's-eye view of </a:t>
            </a:r>
            <a:r>
              <a:rPr lang="en-US" sz="1600" dirty="0" smtClean="0"/>
              <a:t>the multiverse</a:t>
            </a:r>
            <a:r>
              <a:rPr lang="en-US" sz="1600" dirty="0"/>
              <a:t>, you would see big bangs aplenty generating a tangled melee of universes </a:t>
            </a:r>
            <a:r>
              <a:rPr lang="en-US" sz="1600" dirty="0" smtClean="0"/>
              <a:t>enveloped in </a:t>
            </a:r>
            <a:r>
              <a:rPr lang="en-US" sz="1600" dirty="0"/>
              <a:t>a superstructure of frenetically inflating space. Though individual universes may live and die</a:t>
            </a:r>
            <a:r>
              <a:rPr lang="en-US" sz="1600" dirty="0" smtClean="0"/>
              <a:t>, the </a:t>
            </a:r>
            <a:r>
              <a:rPr lang="en-US" sz="1600" dirty="0"/>
              <a:t>multiverse is forever.</a:t>
            </a:r>
          </a:p>
          <a:p>
            <a:pPr marL="0" indent="0">
              <a:buNone/>
            </a:pPr>
            <a:r>
              <a:rPr lang="en-US" sz="1600" dirty="0" smtClean="0"/>
              <a:t>	Some </a:t>
            </a:r>
            <a:r>
              <a:rPr lang="en-US" sz="1600" dirty="0"/>
              <a:t>scientists now suspect that many traditional laws of physics might in fact be merely local</a:t>
            </a:r>
          </a:p>
          <a:p>
            <a:pPr marL="0" indent="0">
              <a:buNone/>
            </a:pPr>
            <a:r>
              <a:rPr lang="en-US" sz="1600" dirty="0"/>
              <a:t>bylaws, restricted to limited regions of space. Many physicists now think that there are more</a:t>
            </a:r>
          </a:p>
          <a:p>
            <a:pPr marL="0" indent="0">
              <a:buNone/>
            </a:pPr>
            <a:r>
              <a:rPr lang="en-US" sz="1600" dirty="0"/>
              <a:t>than three spatial dimensions, for example, since certain theories of subatomic matter are</a:t>
            </a:r>
          </a:p>
          <a:p>
            <a:pPr marL="0" indent="0">
              <a:buNone/>
            </a:pPr>
            <a:r>
              <a:rPr lang="en-US" sz="1600" dirty="0"/>
              <a:t>neater in 9 or 10 dimensions. So maybe three is a lucky number that just happened by accident</a:t>
            </a:r>
          </a:p>
          <a:p>
            <a:pPr marL="0" indent="0">
              <a:buNone/>
            </a:pPr>
            <a:r>
              <a:rPr lang="en-US" sz="1600" dirty="0"/>
              <a:t>in our cosmic neighborhood -- other universes may have five or seven dimensions</a:t>
            </a:r>
            <a:r>
              <a:rPr lang="en-US" sz="1600" dirty="0" smtClean="0"/>
              <a:t>.</a:t>
            </a:r>
            <a:r>
              <a:rPr lang="en-US" sz="1600" dirty="0"/>
              <a:t> Life would probably be impossible with more (or less) than three dimensions to work with, </a:t>
            </a:r>
            <a:r>
              <a:rPr lang="en-US" sz="1600" dirty="0" smtClean="0"/>
              <a:t>so our </a:t>
            </a:r>
            <a:r>
              <a:rPr lang="en-US" sz="1600" dirty="0"/>
              <a:t>seeing three is then no surprise. Similar arguments apply to other supposedly </a:t>
            </a:r>
            <a:r>
              <a:rPr lang="en-US" sz="1600" dirty="0" smtClean="0"/>
              <a:t>fixed properties </a:t>
            </a:r>
            <a:r>
              <a:rPr lang="en-US" sz="1600" dirty="0"/>
              <a:t>of the cosmos, such as the strengths of the fundamental forces or the masses of </a:t>
            </a:r>
            <a:r>
              <a:rPr lang="en-US" sz="1600" dirty="0" smtClean="0"/>
              <a:t>the various </a:t>
            </a:r>
            <a:r>
              <a:rPr lang="en-US" sz="1600" dirty="0"/>
              <a:t>subatomic particles. Perhaps these parameters were all fluke products of cosmic luck</a:t>
            </a:r>
            <a:r>
              <a:rPr lang="en-US" sz="1600" dirty="0" smtClean="0"/>
              <a:t>, and </a:t>
            </a:r>
            <a:r>
              <a:rPr lang="en-US" sz="1600" dirty="0"/>
              <a:t>our exquisitely friendly ''universe'' is but a minute oasis of fecundity amid a </a:t>
            </a:r>
            <a:r>
              <a:rPr lang="en-US" sz="1600" dirty="0" smtClean="0"/>
              <a:t>sterile    space</a:t>
            </a:r>
            <a:r>
              <a:rPr lang="en-US" sz="1600" dirty="0"/>
              <a:t>-time desert.</a:t>
            </a:r>
          </a:p>
          <a:p>
            <a:pPr marL="0" indent="0">
              <a:buNone/>
            </a:pPr>
            <a:endParaRPr lang="en-US" sz="1800" dirty="0"/>
          </a:p>
        </p:txBody>
      </p:sp>
    </p:spTree>
    <p:extLst>
      <p:ext uri="{BB962C8B-B14F-4D97-AF65-F5344CB8AC3E}">
        <p14:creationId xmlns:p14="http://schemas.microsoft.com/office/powerpoint/2010/main" val="8857973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7001"/>
            <a:ext cx="9144000" cy="4969052"/>
          </a:xfrm>
        </p:spPr>
        <p:txBody>
          <a:bodyPr>
            <a:noAutofit/>
          </a:bodyPr>
          <a:lstStyle/>
          <a:p>
            <a:pPr marL="0" indent="0">
              <a:buNone/>
            </a:pPr>
            <a:r>
              <a:rPr lang="en-US" sz="1600" dirty="0" smtClean="0"/>
              <a:t>	How </a:t>
            </a:r>
            <a:r>
              <a:rPr lang="en-US" sz="1600" dirty="0"/>
              <a:t>seriously can we take this explanation for the friendliness of nature? Not very, I think. For</a:t>
            </a:r>
          </a:p>
          <a:p>
            <a:pPr marL="0" indent="0">
              <a:buNone/>
            </a:pPr>
            <a:r>
              <a:rPr lang="en-US" sz="1600" dirty="0"/>
              <a:t>a start, how is the existence of the other universes to be tested? To be sure, all cosmologists</a:t>
            </a:r>
          </a:p>
          <a:p>
            <a:pPr marL="0" indent="0">
              <a:buNone/>
            </a:pPr>
            <a:r>
              <a:rPr lang="en-US" sz="1600" dirty="0"/>
              <a:t>accept that there are some regions of the universe that lie beyond the reach of our telescopes,</a:t>
            </a:r>
          </a:p>
          <a:p>
            <a:pPr marL="0" indent="0">
              <a:buNone/>
            </a:pPr>
            <a:r>
              <a:rPr lang="en-US" sz="1600" dirty="0"/>
              <a:t>but somewhere on the slippery slope between that and the idea that there are an infinite</a:t>
            </a:r>
          </a:p>
          <a:p>
            <a:pPr marL="0" indent="0">
              <a:buNone/>
            </a:pPr>
            <a:r>
              <a:rPr lang="en-US" sz="1600" dirty="0"/>
              <a:t>number of universes, credibility reaches a limit. As one slips down that slope, more and more</a:t>
            </a:r>
          </a:p>
          <a:p>
            <a:pPr marL="0" indent="0">
              <a:buNone/>
            </a:pPr>
            <a:r>
              <a:rPr lang="en-US" sz="1600" dirty="0"/>
              <a:t>must be accepted on faith, and less and less is open to scientific verification.</a:t>
            </a:r>
          </a:p>
          <a:p>
            <a:pPr marL="0" indent="0">
              <a:buNone/>
            </a:pPr>
            <a:r>
              <a:rPr lang="en-US" sz="1600" dirty="0" smtClean="0"/>
              <a:t>	Extreme </a:t>
            </a:r>
            <a:r>
              <a:rPr lang="en-US" sz="1600" dirty="0"/>
              <a:t>multiverse explanations are therefore reminiscent of theological discussions. Indeed,</a:t>
            </a:r>
          </a:p>
          <a:p>
            <a:pPr marL="0" indent="0">
              <a:buNone/>
            </a:pPr>
            <a:r>
              <a:rPr lang="en-US" sz="1600" dirty="0"/>
              <a:t>invoking an infinity of unseen universes to explain the unusual features of the one we do see is</a:t>
            </a:r>
          </a:p>
          <a:p>
            <a:pPr marL="0" indent="0">
              <a:buNone/>
            </a:pPr>
            <a:r>
              <a:rPr lang="en-US" sz="1600" dirty="0"/>
              <a:t>just as ad hoc as invoking an unseen Creator. The multiverse theory may be dressed up in</a:t>
            </a:r>
          </a:p>
          <a:p>
            <a:pPr marL="0" indent="0">
              <a:buNone/>
            </a:pPr>
            <a:r>
              <a:rPr lang="en-US" sz="1600" dirty="0"/>
              <a:t>scientific language, but in essence it requires the same leap of faith.</a:t>
            </a:r>
          </a:p>
          <a:p>
            <a:pPr marL="0" indent="0">
              <a:buNone/>
            </a:pPr>
            <a:r>
              <a:rPr lang="en-US" sz="1600" dirty="0" smtClean="0"/>
              <a:t>	At </a:t>
            </a:r>
            <a:r>
              <a:rPr lang="en-US" sz="1600" dirty="0"/>
              <a:t>the same time, the multiverse theory also explains too much. Appealing to everything in</a:t>
            </a:r>
          </a:p>
          <a:p>
            <a:pPr marL="0" indent="0">
              <a:buNone/>
            </a:pPr>
            <a:r>
              <a:rPr lang="en-US" sz="1600" dirty="0"/>
              <a:t>general to explain something in particular is really no explanation at all. To a scientist, it is just</a:t>
            </a:r>
          </a:p>
          <a:p>
            <a:pPr marL="0" indent="0">
              <a:buNone/>
            </a:pPr>
            <a:r>
              <a:rPr lang="en-US" sz="1600" dirty="0"/>
              <a:t>as unsatisfying as simply declaring, ''God made it that way!''</a:t>
            </a:r>
          </a:p>
          <a:p>
            <a:pPr marL="0" indent="0">
              <a:buNone/>
            </a:pPr>
            <a:r>
              <a:rPr lang="en-US" sz="1600" dirty="0" smtClean="0"/>
              <a:t>	Problems </a:t>
            </a:r>
            <a:r>
              <a:rPr lang="en-US" sz="1600" dirty="0"/>
              <a:t>also crop up in the small print. Among the myriad universes similar to ours will be</a:t>
            </a:r>
          </a:p>
          <a:p>
            <a:pPr marL="0" indent="0">
              <a:buNone/>
            </a:pPr>
            <a:r>
              <a:rPr lang="en-US" sz="1600" dirty="0"/>
              <a:t>some in which technological civilizations advance to the point of being able to simulate</a:t>
            </a:r>
          </a:p>
          <a:p>
            <a:pPr marL="0" indent="0">
              <a:buNone/>
            </a:pPr>
            <a:r>
              <a:rPr lang="en-US" sz="1600" dirty="0"/>
              <a:t>consciousness. Eventually, </a:t>
            </a:r>
            <a:r>
              <a:rPr lang="en-US" sz="1600" u="sng" dirty="0"/>
              <a:t>entire virtual worlds will be created inside computers</a:t>
            </a:r>
            <a:r>
              <a:rPr lang="en-US" sz="1600" dirty="0"/>
              <a:t>, their</a:t>
            </a:r>
          </a:p>
          <a:p>
            <a:pPr marL="0" indent="0">
              <a:buNone/>
            </a:pPr>
            <a:r>
              <a:rPr lang="en-US" sz="1600" dirty="0"/>
              <a:t>conscious inhabitants unaware that they are the simulated products of somebody else's</a:t>
            </a:r>
          </a:p>
          <a:p>
            <a:pPr marL="0" indent="0">
              <a:buNone/>
            </a:pPr>
            <a:r>
              <a:rPr lang="en-US" sz="1600" dirty="0"/>
              <a:t>technology. For every original world, there will be a stupendous number of available virtual</a:t>
            </a:r>
          </a:p>
          <a:p>
            <a:pPr marL="0" indent="0">
              <a:buNone/>
            </a:pPr>
            <a:r>
              <a:rPr lang="en-US" sz="1600" dirty="0"/>
              <a:t>worlds -- some of which would even include machines simulating virtual worlds of their own,</a:t>
            </a:r>
          </a:p>
          <a:p>
            <a:pPr marL="0" indent="0">
              <a:buNone/>
            </a:pPr>
            <a:r>
              <a:rPr lang="en-US" sz="1600" dirty="0"/>
              <a:t>and so on ad infinitum</a:t>
            </a:r>
            <a:r>
              <a:rPr lang="en-US" sz="1600" dirty="0" smtClean="0"/>
              <a:t>.</a:t>
            </a:r>
            <a:endParaRPr lang="en-US" sz="1600" dirty="0"/>
          </a:p>
          <a:p>
            <a:endParaRPr lang="en-US" sz="1800" dirty="0"/>
          </a:p>
        </p:txBody>
      </p:sp>
    </p:spTree>
    <p:extLst>
      <p:ext uri="{BB962C8B-B14F-4D97-AF65-F5344CB8AC3E}">
        <p14:creationId xmlns:p14="http://schemas.microsoft.com/office/powerpoint/2010/main" val="127632020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8534"/>
            <a:ext cx="9144000" cy="4525963"/>
          </a:xfrm>
        </p:spPr>
        <p:txBody>
          <a:bodyPr>
            <a:noAutofit/>
          </a:bodyPr>
          <a:lstStyle/>
          <a:p>
            <a:pPr marL="0" indent="0">
              <a:buNone/>
            </a:pPr>
            <a:endParaRPr lang="en-US" sz="1800" dirty="0"/>
          </a:p>
          <a:p>
            <a:pPr marL="0" indent="0">
              <a:buNone/>
            </a:pPr>
            <a:r>
              <a:rPr lang="en-US" sz="1600" dirty="0" smtClean="0"/>
              <a:t>	Taking </a:t>
            </a:r>
            <a:r>
              <a:rPr lang="en-US" sz="1600" dirty="0"/>
              <a:t>the multiverse theory at face value, therefore, means accepting that virtual worlds are</a:t>
            </a:r>
          </a:p>
          <a:p>
            <a:pPr marL="0" indent="0">
              <a:buNone/>
            </a:pPr>
            <a:r>
              <a:rPr lang="en-US" sz="1600" dirty="0"/>
              <a:t>more numerous than ''real'' ones. There is no reason to expect our world -- the one in which you</a:t>
            </a:r>
          </a:p>
          <a:p>
            <a:pPr marL="0" indent="0">
              <a:buNone/>
            </a:pPr>
            <a:r>
              <a:rPr lang="en-US" sz="1600" dirty="0"/>
              <a:t>are reading this right now -- to be real as opposed to a simulation. And the simulated</a:t>
            </a:r>
          </a:p>
          <a:p>
            <a:pPr marL="0" indent="0">
              <a:buNone/>
            </a:pPr>
            <a:r>
              <a:rPr lang="en-US" sz="1600" dirty="0"/>
              <a:t>inhabitants of a virtual world stand in the same relationship to the simulating system as human</a:t>
            </a:r>
          </a:p>
          <a:p>
            <a:pPr marL="0" indent="0">
              <a:buNone/>
            </a:pPr>
            <a:r>
              <a:rPr lang="en-US" sz="1600" dirty="0"/>
              <a:t>beings stand in relation to the traditional Creator.</a:t>
            </a:r>
          </a:p>
          <a:p>
            <a:pPr marL="0" indent="0">
              <a:buNone/>
            </a:pPr>
            <a:r>
              <a:rPr lang="en-US" sz="1600" dirty="0" smtClean="0"/>
              <a:t>	Far </a:t>
            </a:r>
            <a:r>
              <a:rPr lang="en-US" sz="1600" dirty="0"/>
              <a:t>from doing away with a transcendent Creator, the multiverse theory actually injects that</a:t>
            </a:r>
          </a:p>
          <a:p>
            <a:pPr marL="0" indent="0">
              <a:buNone/>
            </a:pPr>
            <a:r>
              <a:rPr lang="en-US" sz="1600" dirty="0"/>
              <a:t>very concept at almost every level of its logical structure. Gods and worlds, creators and</a:t>
            </a:r>
          </a:p>
          <a:p>
            <a:pPr marL="0" indent="0">
              <a:buNone/>
            </a:pPr>
            <a:r>
              <a:rPr lang="en-US" sz="1600" dirty="0"/>
              <a:t>creatures, lie embedded in each other, forming an infinite regress in unbounded space.</a:t>
            </a:r>
          </a:p>
          <a:p>
            <a:pPr marL="0" indent="0">
              <a:buNone/>
            </a:pPr>
            <a:r>
              <a:rPr lang="en-US" sz="1600" dirty="0"/>
              <a:t>This </a:t>
            </a:r>
            <a:r>
              <a:rPr lang="en-US" sz="1600" dirty="0" err="1"/>
              <a:t>reductio</a:t>
            </a:r>
            <a:r>
              <a:rPr lang="en-US" sz="1600" dirty="0"/>
              <a:t> ad absurdum of the multiverse theory reveals what a very slippery slope it is</a:t>
            </a:r>
          </a:p>
          <a:p>
            <a:pPr marL="0" indent="0">
              <a:buNone/>
            </a:pPr>
            <a:r>
              <a:rPr lang="en-US" sz="1600" dirty="0"/>
              <a:t>indeed. Since Copernicus, our view of the universe has enlarged by a factor of a billion billion.</a:t>
            </a:r>
          </a:p>
          <a:p>
            <a:pPr marL="0" indent="0">
              <a:buNone/>
            </a:pPr>
            <a:r>
              <a:rPr lang="en-US" sz="1600" dirty="0"/>
              <a:t>The cosmic vista stretches one hundred billion trillion miles in all directions -- that's a 1 with 23</a:t>
            </a:r>
          </a:p>
          <a:p>
            <a:pPr marL="0" indent="0">
              <a:buNone/>
            </a:pPr>
            <a:r>
              <a:rPr lang="en-US" sz="1600" dirty="0"/>
              <a:t>zeros. Now we are being urged to accept that even this vast region is just a minuscule fragment</a:t>
            </a:r>
          </a:p>
          <a:p>
            <a:pPr marL="0" indent="0">
              <a:buNone/>
            </a:pPr>
            <a:r>
              <a:rPr lang="en-US" sz="1600" dirty="0"/>
              <a:t>of the whole.</a:t>
            </a:r>
          </a:p>
          <a:p>
            <a:pPr marL="0" indent="0">
              <a:buNone/>
            </a:pPr>
            <a:r>
              <a:rPr lang="en-US" sz="1600" dirty="0" smtClean="0"/>
              <a:t>	But </a:t>
            </a:r>
            <a:r>
              <a:rPr lang="en-US" sz="1600" dirty="0"/>
              <a:t>caution is strongly advised. The history of science rarely repeats itself. Maybe there is some</a:t>
            </a:r>
          </a:p>
          <a:p>
            <a:pPr marL="0" indent="0">
              <a:buNone/>
            </a:pPr>
            <a:r>
              <a:rPr lang="en-US" sz="1600" dirty="0"/>
              <a:t>restricted form of multiverse, but if the concept is pushed too far, then the rationally ordered</a:t>
            </a:r>
          </a:p>
          <a:p>
            <a:pPr marL="0" indent="0">
              <a:buNone/>
            </a:pPr>
            <a:r>
              <a:rPr lang="en-US" sz="1600" dirty="0"/>
              <a:t>(and apparently real) world we perceive gets gobbled up in an infinitely complex charade, with</a:t>
            </a:r>
          </a:p>
          <a:p>
            <a:pPr marL="0" indent="0">
              <a:buNone/>
            </a:pPr>
            <a:r>
              <a:rPr lang="en-US" sz="1600" dirty="0"/>
              <a:t>the truth lying forever beyond our ken.</a:t>
            </a:r>
          </a:p>
          <a:p>
            <a:endParaRPr lang="en-US" sz="1800" dirty="0"/>
          </a:p>
        </p:txBody>
      </p:sp>
    </p:spTree>
    <p:extLst>
      <p:ext uri="{BB962C8B-B14F-4D97-AF65-F5344CB8AC3E}">
        <p14:creationId xmlns:p14="http://schemas.microsoft.com/office/powerpoint/2010/main" val="26362686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4100" y="208596"/>
            <a:ext cx="7124700" cy="6401524"/>
          </a:xfrm>
        </p:spPr>
        <p:txBody>
          <a:bodyPr>
            <a:normAutofit fontScale="77500" lnSpcReduction="20000"/>
          </a:bodyPr>
          <a:lstStyle/>
          <a:p>
            <a:pPr marL="0" indent="0">
              <a:buNone/>
            </a:pPr>
            <a:r>
              <a:rPr lang="en-US" sz="2600" dirty="0"/>
              <a:t>A pervasive idea in fundamental physics and cosmology that should be retired: the notion that we live in a multiverse in which the laws of physics and the properties of the cosmos vary randomly from one patch of space to another. According to this view, the laws and properties within our observable universe cannot be explained or predicted because they are set by chance. Different regions of space too distant to ever be observed have different laws and properties, according to this picture. Over the entire multiverse, there are infinitely many distinct patches. Among these patches, in the words of Alan </a:t>
            </a:r>
            <a:r>
              <a:rPr lang="en-US" sz="2600" dirty="0" err="1"/>
              <a:t>Guth</a:t>
            </a:r>
            <a:r>
              <a:rPr lang="en-US" sz="2600" dirty="0"/>
              <a:t>, "anything that can happen will happen—and it will happen infinitely many times". </a:t>
            </a:r>
            <a:r>
              <a:rPr lang="en-US" sz="2600" dirty="0" smtClean="0"/>
              <a:t>“Theory </a:t>
            </a:r>
            <a:r>
              <a:rPr lang="en-US" sz="2600" dirty="0"/>
              <a:t>of </a:t>
            </a:r>
            <a:r>
              <a:rPr lang="en-US" sz="2600" dirty="0" smtClean="0"/>
              <a:t>Anything” </a:t>
            </a:r>
            <a:r>
              <a:rPr lang="en-US" sz="2600" dirty="0"/>
              <a:t>Any observation or combination of observations is consistent with a Theory of Anything. No observation or combination of observations can disprove it. Proponents seem to revel in the fact that the Theory cannot be falsified. The rest of the scientific community should be up in arms since an </a:t>
            </a:r>
            <a:r>
              <a:rPr lang="en-US" sz="2600" b="1" dirty="0" err="1"/>
              <a:t>unfalsifiable</a:t>
            </a:r>
            <a:r>
              <a:rPr lang="en-US" sz="2600" dirty="0"/>
              <a:t> idea lies beyond the bounds of normal science. Yet, except for a few voices, there has been surprising complacency and, in some cases, grudging acceptance of a Theory of Anything as a logical possibility. The scientific journals are full of papers treating the Theory of Anything seriously. What is going on</a:t>
            </a:r>
            <a:r>
              <a:rPr lang="en-US" sz="2600" dirty="0" smtClean="0"/>
              <a:t>?</a:t>
            </a:r>
          </a:p>
          <a:p>
            <a:pPr marL="0" indent="0">
              <a:buNone/>
            </a:pPr>
            <a:endParaRPr lang="en-US" sz="2600" dirty="0" smtClean="0"/>
          </a:p>
          <a:p>
            <a:pPr marL="0" indent="0">
              <a:buNone/>
            </a:pPr>
            <a:endParaRPr lang="en-US" sz="2600" dirty="0"/>
          </a:p>
          <a:p>
            <a:pPr marL="0" indent="0">
              <a:buNone/>
            </a:pPr>
            <a:r>
              <a:rPr lang="en-US" sz="2600" dirty="0" smtClean="0"/>
              <a:t>		Paul </a:t>
            </a:r>
            <a:r>
              <a:rPr lang="en-US" sz="2600" dirty="0"/>
              <a:t>Steinhardt, </a:t>
            </a:r>
            <a:r>
              <a:rPr lang="en-US" sz="2600" i="1" dirty="0"/>
              <a:t>"Theories of Anything"</a:t>
            </a:r>
            <a:r>
              <a:rPr lang="en-US" sz="2600" dirty="0"/>
              <a:t> </a:t>
            </a:r>
            <a:r>
              <a:rPr lang="en-US" sz="2600" dirty="0" err="1" smtClean="0"/>
              <a:t>edge.com</a:t>
            </a:r>
            <a:r>
              <a:rPr lang="en-US" sz="2600" dirty="0" smtClean="0"/>
              <a:t>’</a:t>
            </a:r>
            <a:endParaRPr lang="en-US" sz="2600" dirty="0"/>
          </a:p>
        </p:txBody>
      </p:sp>
    </p:spTree>
    <p:extLst>
      <p:ext uri="{BB962C8B-B14F-4D97-AF65-F5344CB8AC3E}">
        <p14:creationId xmlns:p14="http://schemas.microsoft.com/office/powerpoint/2010/main" val="255148060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16089" y="82688"/>
            <a:ext cx="8229600" cy="721645"/>
          </a:xfrm>
        </p:spPr>
        <p:txBody>
          <a:bodyPr>
            <a:normAutofit/>
          </a:bodyPr>
          <a:lstStyle/>
          <a:p>
            <a:r>
              <a:rPr lang="en-US" sz="3600" dirty="0" smtClean="0">
                <a:solidFill>
                  <a:srgbClr val="C0504D"/>
                </a:solidFill>
              </a:rPr>
              <a:t>Kuhn’s Postscript</a:t>
            </a:r>
            <a:endParaRPr lang="en-US" sz="3600" dirty="0">
              <a:solidFill>
                <a:srgbClr val="C0504D"/>
              </a:solidFill>
            </a:endParaRPr>
          </a:p>
        </p:txBody>
      </p:sp>
      <p:sp>
        <p:nvSpPr>
          <p:cNvPr id="4" name="Rectangle 3"/>
          <p:cNvSpPr/>
          <p:nvPr/>
        </p:nvSpPr>
        <p:spPr>
          <a:xfrm>
            <a:off x="453546" y="762017"/>
            <a:ext cx="8233254" cy="5632312"/>
          </a:xfrm>
          <a:prstGeom prst="rect">
            <a:avLst/>
          </a:prstGeom>
        </p:spPr>
        <p:txBody>
          <a:bodyPr wrap="square">
            <a:spAutoFit/>
          </a:bodyPr>
          <a:lstStyle/>
          <a:p>
            <a:r>
              <a:rPr lang="en-US" dirty="0"/>
              <a:t>Compared with the notion of progress most prevalent among both philosophers of science and laymen, however, this position lacks an essential element.  A scientific theory is usually felt to be better than its predecessors not only in the sense that it is a better instrument for discovering and solving puzzles but also because it is somehow a better representation of what nature is really like.  One often hears that successive theories grow ever closer to, or approximate more and more closely to, the truth.  Apparently generalizations like that refer not to the puzzle-solutions and the concrete predictions derived from a theory but rather to its ontology, to the match, that is, between the entities with which the theory populates nature and what is “really there.”</a:t>
            </a:r>
          </a:p>
          <a:p>
            <a:r>
              <a:rPr lang="en-US" dirty="0"/>
              <a:t>Perhaps there is some other way of salvaging the notion of ‘truth’ for application to whole theories, but this one will not do.  There is, I think, no theory-independent way to reconstruct phrases like ‘really there’; the notion of a match between the ontology of a theory and its “real” counterpart in nature now seems to me illusive in principle.  Besides, as a historian, I am impressed with the </a:t>
            </a:r>
            <a:r>
              <a:rPr lang="en-US" dirty="0" err="1"/>
              <a:t>implausability</a:t>
            </a:r>
            <a:r>
              <a:rPr lang="en-US" dirty="0"/>
              <a:t> of the view.  I do not doubt, for example, that Newton’s mechanics improves on Aristotle’s and that Einstein’s improves on Newton’s as instruments for puzzle-solving.  But I can see in their succession no coherent direction of ontological development.  On the contrary, in </a:t>
            </a:r>
            <a:r>
              <a:rPr lang="en-US" dirty="0" smtClean="0"/>
              <a:t>some important </a:t>
            </a:r>
            <a:r>
              <a:rPr lang="en-US" dirty="0"/>
              <a:t>respects, though by no means in all, Einstein’s general theory of relativity is closer to Aristotle’s than either of them is to Newton’s. </a:t>
            </a:r>
          </a:p>
        </p:txBody>
      </p:sp>
    </p:spTree>
    <p:extLst>
      <p:ext uri="{BB962C8B-B14F-4D97-AF65-F5344CB8AC3E}">
        <p14:creationId xmlns:p14="http://schemas.microsoft.com/office/powerpoint/2010/main" val="10217604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691444"/>
          </a:xfrm>
        </p:spPr>
        <p:txBody>
          <a:bodyPr>
            <a:normAutofit/>
          </a:bodyPr>
          <a:lstStyle/>
          <a:p>
            <a:r>
              <a:rPr lang="en-US" sz="3600" dirty="0" smtClean="0">
                <a:solidFill>
                  <a:srgbClr val="C0504D"/>
                </a:solidFill>
              </a:rPr>
              <a:t>Kuhn’s Postscript</a:t>
            </a:r>
            <a:endParaRPr lang="en-US" sz="3600" dirty="0">
              <a:solidFill>
                <a:srgbClr val="C0504D"/>
              </a:solidFill>
            </a:endParaRPr>
          </a:p>
        </p:txBody>
      </p:sp>
      <p:sp>
        <p:nvSpPr>
          <p:cNvPr id="8" name="Rectangle 7"/>
          <p:cNvSpPr/>
          <p:nvPr/>
        </p:nvSpPr>
        <p:spPr>
          <a:xfrm>
            <a:off x="126999" y="889000"/>
            <a:ext cx="8777111" cy="369332"/>
          </a:xfrm>
          <a:prstGeom prst="rect">
            <a:avLst/>
          </a:prstGeom>
        </p:spPr>
        <p:txBody>
          <a:bodyPr wrap="square">
            <a:spAutoFit/>
          </a:bodyPr>
          <a:lstStyle/>
          <a:p>
            <a:r>
              <a:rPr lang="en-US" dirty="0" smtClean="0"/>
              <a:t>5. Exemplars, Incommensurability, and Revolutions</a:t>
            </a:r>
            <a:endParaRPr lang="en-US" dirty="0"/>
          </a:p>
        </p:txBody>
      </p:sp>
      <p:sp>
        <p:nvSpPr>
          <p:cNvPr id="9" name="Rectangle 8"/>
          <p:cNvSpPr/>
          <p:nvPr/>
        </p:nvSpPr>
        <p:spPr>
          <a:xfrm>
            <a:off x="1" y="1258332"/>
            <a:ext cx="9144000" cy="1754327"/>
          </a:xfrm>
          <a:prstGeom prst="rect">
            <a:avLst/>
          </a:prstGeom>
        </p:spPr>
        <p:txBody>
          <a:bodyPr wrap="square">
            <a:spAutoFit/>
          </a:bodyPr>
          <a:lstStyle/>
          <a:p>
            <a:r>
              <a:rPr lang="en-US" dirty="0" smtClean="0"/>
              <a:t>….I </a:t>
            </a:r>
            <a:r>
              <a:rPr lang="en-US" dirty="0"/>
              <a:t>have argued that the parties to such debates inevitably see differently certain of the experimental or observational situations to which both have recourse.  Since the vocabularies in which they discuss such situations consist, however, predominantly of the same terms, they must be attaching some of those terms to nature differently, and their communication is inevitably only partial.  As a result, the superiority of one theory to another is something that cannot be proved in the debate.</a:t>
            </a:r>
          </a:p>
        </p:txBody>
      </p:sp>
      <p:sp>
        <p:nvSpPr>
          <p:cNvPr id="10" name="Rectangle 9"/>
          <p:cNvSpPr/>
          <p:nvPr/>
        </p:nvSpPr>
        <p:spPr>
          <a:xfrm>
            <a:off x="0" y="2887682"/>
            <a:ext cx="9144000" cy="3970318"/>
          </a:xfrm>
          <a:prstGeom prst="rect">
            <a:avLst/>
          </a:prstGeom>
        </p:spPr>
        <p:txBody>
          <a:bodyPr wrap="square">
            <a:spAutoFit/>
          </a:bodyPr>
          <a:lstStyle/>
          <a:p>
            <a:r>
              <a:rPr lang="en-US" dirty="0"/>
              <a:t>Debates over theory-choice cannot be cast in a form that fully resembles logical or mathematical proof.  In the latter, premises and rules of inference are stipulated from the start.  If there is disagreement about conclusions, the parties to the ensuing debate can retrace their steps one by one, checking each against prior stipulation.  At the end of that process one or the other must concede that he has made a mistake, violated a previously accepted rule.  After that concession he has no recourse, and his opponent’s proof is then compelling.  Only if the two discover instead that they differ about the meaning or application of stipulated rules, that their prior agreement provides no sufficient basis for proof, does the debate continue in the form it inevitably takes during scientific revolutions.  That debate is about premises, and its recourse is to persuasion as a prelude to the possibility of proof.</a:t>
            </a:r>
          </a:p>
          <a:p>
            <a:r>
              <a:rPr lang="en-US" dirty="0"/>
              <a:t>Nothing about that relatively familiar thesis implies either that there are no good reasons for being persuaded or that those reasons are not ultimately decisive for the group.  Nor does it even imply that the reasons for choice are different from those usually listed by philosophers of science: accuracy, simplicity, fruitfulness, and the like. </a:t>
            </a:r>
          </a:p>
        </p:txBody>
      </p:sp>
    </p:spTree>
    <p:extLst>
      <p:ext uri="{BB962C8B-B14F-4D97-AF65-F5344CB8AC3E}">
        <p14:creationId xmlns:p14="http://schemas.microsoft.com/office/powerpoint/2010/main" val="922395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p:cNvSpPr/>
          <p:nvPr/>
        </p:nvSpPr>
        <p:spPr>
          <a:xfrm>
            <a:off x="112889" y="770889"/>
            <a:ext cx="8904111" cy="646331"/>
          </a:xfrm>
          <a:prstGeom prst="rect">
            <a:avLst/>
          </a:prstGeom>
        </p:spPr>
        <p:txBody>
          <a:bodyPr wrap="square">
            <a:spAutoFit/>
          </a:bodyPr>
          <a:lstStyle/>
          <a:p>
            <a:r>
              <a:rPr lang="en-US" dirty="0"/>
              <a:t>There is no neutral algorithm for theory-choice, no systematic decision procedure which, properly applied, must lead each individual in the group to the same decision.</a:t>
            </a:r>
          </a:p>
        </p:txBody>
      </p:sp>
      <p:sp>
        <p:nvSpPr>
          <p:cNvPr id="6" name="Rectangle 5"/>
          <p:cNvSpPr/>
          <p:nvPr/>
        </p:nvSpPr>
        <p:spPr>
          <a:xfrm>
            <a:off x="239889" y="1417220"/>
            <a:ext cx="8904111" cy="923330"/>
          </a:xfrm>
          <a:prstGeom prst="rect">
            <a:avLst/>
          </a:prstGeom>
        </p:spPr>
        <p:txBody>
          <a:bodyPr wrap="square">
            <a:spAutoFit/>
          </a:bodyPr>
          <a:lstStyle/>
          <a:p>
            <a:r>
              <a:rPr lang="en-US" dirty="0"/>
              <a:t> Two men who perceive the same situation differently but nevertheless employ the same vocabulary in its discussion must be using words differently.  They speak, that is, from what I have called incommensurable viewpoints. </a:t>
            </a:r>
          </a:p>
        </p:txBody>
      </p:sp>
      <p:sp>
        <p:nvSpPr>
          <p:cNvPr id="7" name="Rectangle 6"/>
          <p:cNvSpPr/>
          <p:nvPr/>
        </p:nvSpPr>
        <p:spPr>
          <a:xfrm>
            <a:off x="239889" y="2306219"/>
            <a:ext cx="8607778" cy="1200329"/>
          </a:xfrm>
          <a:prstGeom prst="rect">
            <a:avLst/>
          </a:prstGeom>
        </p:spPr>
        <p:txBody>
          <a:bodyPr wrap="square">
            <a:spAutoFit/>
          </a:bodyPr>
          <a:lstStyle/>
          <a:p>
            <a:r>
              <a:rPr lang="en-US" dirty="0"/>
              <a:t>One central aspect of any revolution is, then, that some of the similarity relations change.  Objects that were grouped in the same set before are grouped in different ones afterward and vice versa.  Think of the sun, moon, Mars, and earth before and after Copernicus; of free fall, </a:t>
            </a:r>
            <a:r>
              <a:rPr lang="en-US" dirty="0" err="1"/>
              <a:t>pendular</a:t>
            </a:r>
            <a:r>
              <a:rPr lang="en-US" dirty="0"/>
              <a:t>, and planetary motion before and after Galileo;</a:t>
            </a:r>
          </a:p>
        </p:txBody>
      </p:sp>
      <p:sp>
        <p:nvSpPr>
          <p:cNvPr id="8" name="Title 6"/>
          <p:cNvSpPr>
            <a:spLocks noGrp="1"/>
          </p:cNvSpPr>
          <p:nvPr>
            <p:ph type="title"/>
          </p:nvPr>
        </p:nvSpPr>
        <p:spPr>
          <a:xfrm>
            <a:off x="457200" y="0"/>
            <a:ext cx="8229600" cy="691444"/>
          </a:xfrm>
        </p:spPr>
        <p:txBody>
          <a:bodyPr>
            <a:normAutofit/>
          </a:bodyPr>
          <a:lstStyle/>
          <a:p>
            <a:r>
              <a:rPr lang="en-US" sz="3600" dirty="0" smtClean="0">
                <a:solidFill>
                  <a:srgbClr val="C0504D"/>
                </a:solidFill>
              </a:rPr>
              <a:t>Kuhn’s Postscript</a:t>
            </a:r>
            <a:endParaRPr lang="en-US" sz="3600" dirty="0">
              <a:solidFill>
                <a:srgbClr val="C0504D"/>
              </a:solidFill>
            </a:endParaRPr>
          </a:p>
        </p:txBody>
      </p:sp>
    </p:spTree>
    <p:extLst>
      <p:ext uri="{BB962C8B-B14F-4D97-AF65-F5344CB8AC3E}">
        <p14:creationId xmlns:p14="http://schemas.microsoft.com/office/powerpoint/2010/main" val="27342011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889"/>
          </a:xfrm>
        </p:spPr>
        <p:txBody>
          <a:bodyPr>
            <a:noAutofit/>
          </a:bodyPr>
          <a:lstStyle/>
          <a:p>
            <a:r>
              <a:rPr lang="en-US" sz="3600" dirty="0">
                <a:solidFill>
                  <a:schemeClr val="accent2"/>
                </a:solidFill>
              </a:rPr>
              <a:t>Kuhn’s Postscript</a:t>
            </a:r>
          </a:p>
        </p:txBody>
      </p:sp>
      <p:sp>
        <p:nvSpPr>
          <p:cNvPr id="4" name="Rectangle 3"/>
          <p:cNvSpPr/>
          <p:nvPr/>
        </p:nvSpPr>
        <p:spPr>
          <a:xfrm>
            <a:off x="624886" y="804334"/>
            <a:ext cx="8519114" cy="1200329"/>
          </a:xfrm>
          <a:prstGeom prst="rect">
            <a:avLst/>
          </a:prstGeom>
        </p:spPr>
        <p:txBody>
          <a:bodyPr wrap="square">
            <a:spAutoFit/>
          </a:bodyPr>
          <a:lstStyle/>
          <a:p>
            <a:r>
              <a:rPr lang="en-US" b="1" dirty="0"/>
              <a:t>6. Revolutions and Relativism</a:t>
            </a:r>
          </a:p>
          <a:p>
            <a:r>
              <a:rPr lang="en-US" dirty="0"/>
              <a:t>One consequence of the position just outlined has particularly bothered a number of my </a:t>
            </a:r>
            <a:r>
              <a:rPr lang="en-US" dirty="0" smtClean="0"/>
              <a:t>critics. They </a:t>
            </a:r>
            <a:r>
              <a:rPr lang="en-US" dirty="0"/>
              <a:t>find my viewpoint relativistic</a:t>
            </a:r>
            <a:r>
              <a:rPr lang="en-US" dirty="0" smtClean="0"/>
              <a:t>,… </a:t>
            </a:r>
            <a:r>
              <a:rPr lang="en-US" dirty="0"/>
              <a:t>it is in any case far from mere </a:t>
            </a:r>
            <a:r>
              <a:rPr lang="en-US" dirty="0" smtClean="0"/>
              <a:t>relativism. </a:t>
            </a:r>
            <a:endParaRPr lang="en-US" dirty="0"/>
          </a:p>
          <a:p>
            <a:endParaRPr lang="en-US" dirty="0" smtClean="0"/>
          </a:p>
        </p:txBody>
      </p:sp>
      <p:sp>
        <p:nvSpPr>
          <p:cNvPr id="6" name="Rectangle 5"/>
          <p:cNvSpPr/>
          <p:nvPr/>
        </p:nvSpPr>
        <p:spPr>
          <a:xfrm>
            <a:off x="624886" y="2096995"/>
            <a:ext cx="8061914" cy="3139321"/>
          </a:xfrm>
          <a:prstGeom prst="rect">
            <a:avLst/>
          </a:prstGeom>
        </p:spPr>
        <p:txBody>
          <a:bodyPr wrap="square">
            <a:spAutoFit/>
          </a:bodyPr>
          <a:lstStyle/>
          <a:p>
            <a:r>
              <a:rPr lang="en-US" dirty="0" smtClean="0"/>
              <a:t>….it </a:t>
            </a:r>
            <a:r>
              <a:rPr lang="en-US" dirty="0"/>
              <a:t>should be easy to design a list of criteria that would enable an uncommitted observer to distinguish the earlier from the more recent theory time after time.  </a:t>
            </a:r>
            <a:r>
              <a:rPr lang="en-US" dirty="0" smtClean="0"/>
              <a:t>Among the </a:t>
            </a:r>
            <a:r>
              <a:rPr lang="en-US" dirty="0"/>
              <a:t>most useful would be: accuracy of prediction, particularly of quantitative prediction; the balance between esoteric and everyday subject matter; and the number of different problems solved.  Less useful for this purpose, though also important determinants of scientific life, would be such values as simplicity, scope, and compatibility with other specialties</a:t>
            </a:r>
            <a:r>
              <a:rPr lang="en-US" dirty="0" smtClean="0"/>
              <a:t>. …</a:t>
            </a:r>
            <a:r>
              <a:rPr lang="en-US" dirty="0"/>
              <a:t>Later scientific theories are better than earlier ones for solving puzzles in the often quite different environments to which they are applied.  That is not a relativist’s position, and it displays the sense in which I am a convinced believer in scientific progress.</a:t>
            </a:r>
          </a:p>
          <a:p>
            <a:endParaRPr lang="en-US" dirty="0"/>
          </a:p>
        </p:txBody>
      </p:sp>
    </p:spTree>
    <p:extLst>
      <p:ext uri="{BB962C8B-B14F-4D97-AF65-F5344CB8AC3E}">
        <p14:creationId xmlns:p14="http://schemas.microsoft.com/office/powerpoint/2010/main" val="27099482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04-29 09-45.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348" y="182642"/>
            <a:ext cx="4367087" cy="6410402"/>
          </a:xfrm>
          <a:prstGeom prst="rect">
            <a:avLst/>
          </a:prstGeom>
        </p:spPr>
      </p:pic>
      <p:pic>
        <p:nvPicPr>
          <p:cNvPr id="5" name="Picture 4" descr="2014-04-29 09-48.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0841" y="45602"/>
            <a:ext cx="4250061" cy="6181907"/>
          </a:xfrm>
          <a:prstGeom prst="rect">
            <a:avLst/>
          </a:prstGeom>
        </p:spPr>
      </p:pic>
    </p:spTree>
    <p:extLst>
      <p:ext uri="{BB962C8B-B14F-4D97-AF65-F5344CB8AC3E}">
        <p14:creationId xmlns:p14="http://schemas.microsoft.com/office/powerpoint/2010/main" val="33070974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238"/>
            <a:ext cx="8229600" cy="1143000"/>
          </a:xfrm>
        </p:spPr>
        <p:txBody>
          <a:bodyPr>
            <a:normAutofit/>
          </a:bodyPr>
          <a:lstStyle/>
          <a:p>
            <a:r>
              <a:rPr lang="en-US" sz="3600" dirty="0" smtClean="0">
                <a:solidFill>
                  <a:srgbClr val="C0504D"/>
                </a:solidFill>
              </a:rPr>
              <a:t>The “Standard Model” (1970s)</a:t>
            </a:r>
            <a:endParaRPr lang="en-US" sz="3600" dirty="0">
              <a:solidFill>
                <a:srgbClr val="C0504D"/>
              </a:solidFill>
            </a:endParaRPr>
          </a:p>
        </p:txBody>
      </p:sp>
      <p:pic>
        <p:nvPicPr>
          <p:cNvPr id="4" name="Picture 3" descr="Screen Shot 2014-04-29 at 9.57.0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4142" y="1279094"/>
            <a:ext cx="4589858" cy="4580840"/>
          </a:xfrm>
          <a:prstGeom prst="rect">
            <a:avLst/>
          </a:prstGeom>
        </p:spPr>
      </p:pic>
      <p:sp>
        <p:nvSpPr>
          <p:cNvPr id="5" name="TextBox 4"/>
          <p:cNvSpPr txBox="1"/>
          <p:nvPr/>
        </p:nvSpPr>
        <p:spPr>
          <a:xfrm>
            <a:off x="371060" y="1116458"/>
            <a:ext cx="3855876" cy="4801315"/>
          </a:xfrm>
          <a:prstGeom prst="rect">
            <a:avLst/>
          </a:prstGeom>
          <a:noFill/>
        </p:spPr>
        <p:txBody>
          <a:bodyPr wrap="square" rtlCol="0">
            <a:spAutoFit/>
          </a:bodyPr>
          <a:lstStyle/>
          <a:p>
            <a:pPr marL="285750" indent="-285750">
              <a:buFont typeface="Arial"/>
              <a:buChar char="•"/>
            </a:pPr>
            <a:r>
              <a:rPr lang="en-US" dirty="0" smtClean="0"/>
              <a:t>Table shows the basic particles (61)</a:t>
            </a:r>
          </a:p>
          <a:p>
            <a:pPr marL="285750" indent="-285750">
              <a:buFont typeface="Arial"/>
              <a:buChar char="•"/>
            </a:pPr>
            <a:r>
              <a:rPr lang="en-US" dirty="0" smtClean="0"/>
              <a:t>3 leptons and 3 quarks</a:t>
            </a:r>
          </a:p>
          <a:p>
            <a:pPr marL="285750" indent="-285750">
              <a:buFont typeface="Arial"/>
              <a:buChar char="•"/>
            </a:pPr>
            <a:r>
              <a:rPr lang="en-US" dirty="0" smtClean="0"/>
              <a:t>We never see free quarks</a:t>
            </a:r>
          </a:p>
          <a:p>
            <a:pPr marL="285750" indent="-285750">
              <a:buFont typeface="Arial"/>
              <a:buChar char="•"/>
            </a:pPr>
            <a:r>
              <a:rPr lang="en-US" dirty="0" smtClean="0"/>
              <a:t>Neutrons and protons are 3 quarks</a:t>
            </a:r>
          </a:p>
          <a:p>
            <a:pPr marL="285750" indent="-285750">
              <a:buFont typeface="Arial"/>
              <a:buChar char="•"/>
            </a:pPr>
            <a:r>
              <a:rPr lang="en-US" dirty="0" smtClean="0"/>
              <a:t>All particles have now been seen</a:t>
            </a:r>
          </a:p>
          <a:p>
            <a:pPr marL="285750" indent="-285750">
              <a:buFont typeface="Arial"/>
              <a:buChar char="•"/>
            </a:pPr>
            <a:r>
              <a:rPr lang="en-US" dirty="0" smtClean="0"/>
              <a:t>The interactions between the particles is mathematically simple but very difficult to “solve” except on big computers</a:t>
            </a:r>
          </a:p>
          <a:p>
            <a:pPr marL="285750" indent="-285750">
              <a:buFont typeface="Arial"/>
              <a:buChar char="•"/>
            </a:pPr>
            <a:r>
              <a:rPr lang="en-US" dirty="0" smtClean="0"/>
              <a:t>Almost complete agreement with all experiments. (0.02%)</a:t>
            </a:r>
          </a:p>
          <a:p>
            <a:r>
              <a:rPr lang="en-US" dirty="0" smtClean="0"/>
              <a:t>BUT</a:t>
            </a:r>
          </a:p>
          <a:p>
            <a:pPr marL="285750" indent="-285750">
              <a:buFont typeface="Arial"/>
              <a:buChar char="•"/>
            </a:pPr>
            <a:r>
              <a:rPr lang="en-US" dirty="0" smtClean="0"/>
              <a:t>Why so many parameters? (19)</a:t>
            </a:r>
          </a:p>
          <a:p>
            <a:pPr marL="285750" indent="-285750">
              <a:buFont typeface="Arial"/>
              <a:buChar char="•"/>
            </a:pPr>
            <a:r>
              <a:rPr lang="en-US" dirty="0" smtClean="0"/>
              <a:t>How to combine with gravity</a:t>
            </a:r>
          </a:p>
          <a:p>
            <a:pPr marL="285750" indent="-285750">
              <a:buFont typeface="Arial"/>
              <a:buChar char="•"/>
            </a:pPr>
            <a:r>
              <a:rPr lang="en-US" dirty="0" smtClean="0"/>
              <a:t>Are there more particles such as WIMPS for dark matter?</a:t>
            </a:r>
          </a:p>
          <a:p>
            <a:pPr marL="285750" indent="-285750">
              <a:buFont typeface="Arial"/>
              <a:buChar char="•"/>
            </a:pPr>
            <a:r>
              <a:rPr lang="en-US" dirty="0" smtClean="0"/>
              <a:t>Matter/antimatter imbalance.</a:t>
            </a:r>
            <a:endParaRPr lang="en-US" dirty="0"/>
          </a:p>
        </p:txBody>
      </p:sp>
    </p:spTree>
    <p:extLst>
      <p:ext uri="{BB962C8B-B14F-4D97-AF65-F5344CB8AC3E}">
        <p14:creationId xmlns:p14="http://schemas.microsoft.com/office/powerpoint/2010/main" val="39762173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938"/>
            <a:ext cx="8229600" cy="1143000"/>
          </a:xfrm>
        </p:spPr>
        <p:txBody>
          <a:bodyPr/>
          <a:lstStyle/>
          <a:p>
            <a:r>
              <a:rPr lang="en-US" dirty="0" smtClean="0"/>
              <a:t>String Theory</a:t>
            </a:r>
            <a:endParaRPr lang="en-US" dirty="0"/>
          </a:p>
        </p:txBody>
      </p:sp>
      <p:sp>
        <p:nvSpPr>
          <p:cNvPr id="3" name="Content Placeholder 2"/>
          <p:cNvSpPr>
            <a:spLocks noGrp="1"/>
          </p:cNvSpPr>
          <p:nvPr>
            <p:ph idx="1"/>
          </p:nvPr>
        </p:nvSpPr>
        <p:spPr>
          <a:xfrm>
            <a:off x="457200" y="1417638"/>
            <a:ext cx="4343400" cy="4708525"/>
          </a:xfrm>
        </p:spPr>
        <p:txBody>
          <a:bodyPr>
            <a:normAutofit fontScale="62500" lnSpcReduction="20000"/>
          </a:bodyPr>
          <a:lstStyle/>
          <a:p>
            <a:r>
              <a:rPr lang="en-US" dirty="0" smtClean="0"/>
              <a:t>Generalization of quantum field theory. Hot topic of last 20 years</a:t>
            </a:r>
          </a:p>
          <a:p>
            <a:r>
              <a:rPr lang="en-US" dirty="0" smtClean="0"/>
              <a:t>Objects are not “points” but “Loops”</a:t>
            </a:r>
          </a:p>
          <a:p>
            <a:r>
              <a:rPr lang="en-US" dirty="0" smtClean="0"/>
              <a:t>Particles are “vibrations” of the loops like tones on a guitar string.</a:t>
            </a:r>
          </a:p>
          <a:p>
            <a:r>
              <a:rPr lang="en-US" dirty="0" smtClean="0"/>
              <a:t>One of the modes is a graviton that causes gravity</a:t>
            </a:r>
          </a:p>
          <a:p>
            <a:r>
              <a:rPr lang="en-US" dirty="0" smtClean="0"/>
              <a:t>Open strings are photons.</a:t>
            </a:r>
          </a:p>
          <a:p>
            <a:r>
              <a:rPr lang="en-US" dirty="0" smtClean="0"/>
              <a:t>Space time is in 10 dimensions. What happened to the other 4? </a:t>
            </a:r>
            <a:r>
              <a:rPr lang="en-US" dirty="0" err="1" smtClean="0"/>
              <a:t>Compactified</a:t>
            </a:r>
            <a:r>
              <a:rPr lang="en-US" dirty="0" smtClean="0"/>
              <a:t> so we cannot see them now.</a:t>
            </a:r>
          </a:p>
          <a:p>
            <a:r>
              <a:rPr lang="en-US" dirty="0" smtClean="0"/>
              <a:t>Latest version is M-theory in  11 dimensions.   Can contain “</a:t>
            </a:r>
            <a:r>
              <a:rPr lang="en-US" dirty="0" err="1" smtClean="0"/>
              <a:t>branes</a:t>
            </a:r>
            <a:r>
              <a:rPr lang="en-US" dirty="0" smtClean="0"/>
              <a:t>”: (membranes): generalizations of strings to higher dimensions.</a:t>
            </a:r>
          </a:p>
          <a:p>
            <a:r>
              <a:rPr lang="en-US" dirty="0" smtClean="0">
                <a:solidFill>
                  <a:srgbClr val="800000"/>
                </a:solidFill>
              </a:rPr>
              <a:t>More complicated, so fewer results</a:t>
            </a:r>
            <a:endParaRPr lang="en-US" dirty="0">
              <a:solidFill>
                <a:srgbClr val="800000"/>
              </a:solidFill>
            </a:endParaRPr>
          </a:p>
        </p:txBody>
      </p:sp>
      <p:pic>
        <p:nvPicPr>
          <p:cNvPr id="4" name="Picture 3" descr="Screen Shot 2014-05-01 at 9.42.23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48549" y="673100"/>
            <a:ext cx="2263354" cy="3822700"/>
          </a:xfrm>
          <a:prstGeom prst="rect">
            <a:avLst/>
          </a:prstGeom>
        </p:spPr>
      </p:pic>
      <p:pic>
        <p:nvPicPr>
          <p:cNvPr id="5" name="Picture 4" descr="Screen Shot 2014-05-01 at 9.45.32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9500" y="4805410"/>
            <a:ext cx="2882900" cy="1616171"/>
          </a:xfrm>
          <a:prstGeom prst="rect">
            <a:avLst/>
          </a:prstGeom>
        </p:spPr>
      </p:pic>
    </p:spTree>
    <p:extLst>
      <p:ext uri="{BB962C8B-B14F-4D97-AF65-F5344CB8AC3E}">
        <p14:creationId xmlns:p14="http://schemas.microsoft.com/office/powerpoint/2010/main" val="17638539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8668"/>
            <a:ext cx="8229600" cy="5279496"/>
          </a:xfrm>
        </p:spPr>
        <p:txBody>
          <a:bodyPr>
            <a:normAutofit fontScale="85000" lnSpcReduction="20000"/>
          </a:bodyPr>
          <a:lstStyle/>
          <a:p>
            <a:r>
              <a:rPr lang="en-US" dirty="0" smtClean="0">
                <a:solidFill>
                  <a:srgbClr val="800000"/>
                </a:solidFill>
              </a:rPr>
              <a:t>Successes (all disputed)</a:t>
            </a:r>
          </a:p>
          <a:p>
            <a:pPr lvl="1"/>
            <a:r>
              <a:rPr lang="en-US" dirty="0" smtClean="0"/>
              <a:t>Combines quantum mechanics and gravity</a:t>
            </a:r>
          </a:p>
          <a:p>
            <a:pPr lvl="1"/>
            <a:r>
              <a:rPr lang="en-US" dirty="0" smtClean="0"/>
              <a:t>Can predict black hole properties</a:t>
            </a:r>
          </a:p>
          <a:p>
            <a:pPr lvl="1"/>
            <a:r>
              <a:rPr lang="en-US" dirty="0" smtClean="0"/>
              <a:t>Why the universe is matter and not antimatter</a:t>
            </a:r>
          </a:p>
          <a:p>
            <a:pPr lvl="1"/>
            <a:r>
              <a:rPr lang="en-US" dirty="0"/>
              <a:t>W</a:t>
            </a:r>
            <a:r>
              <a:rPr lang="en-US" dirty="0" smtClean="0"/>
              <a:t>hat </a:t>
            </a:r>
            <a:r>
              <a:rPr lang="en-US" dirty="0"/>
              <a:t>the dark matter </a:t>
            </a:r>
            <a:r>
              <a:rPr lang="en-US" dirty="0" smtClean="0"/>
              <a:t>is </a:t>
            </a:r>
          </a:p>
          <a:p>
            <a:pPr lvl="1"/>
            <a:r>
              <a:rPr lang="en-US" dirty="0"/>
              <a:t>W</a:t>
            </a:r>
            <a:r>
              <a:rPr lang="en-US" dirty="0" smtClean="0"/>
              <a:t>hy </a:t>
            </a:r>
            <a:r>
              <a:rPr lang="en-US" dirty="0"/>
              <a:t>quarks and leptons come in three similar </a:t>
            </a:r>
            <a:r>
              <a:rPr lang="en-US" dirty="0" smtClean="0"/>
              <a:t>families </a:t>
            </a:r>
          </a:p>
          <a:p>
            <a:pPr lvl="1"/>
            <a:r>
              <a:rPr lang="en-US" dirty="0"/>
              <a:t>C</a:t>
            </a:r>
            <a:r>
              <a:rPr lang="en-US" dirty="0" smtClean="0"/>
              <a:t>osmological </a:t>
            </a:r>
            <a:r>
              <a:rPr lang="en-US" dirty="0"/>
              <a:t>history </a:t>
            </a:r>
            <a:r>
              <a:rPr lang="en-US" dirty="0" smtClean="0"/>
              <a:t> of inflation, flat space-time</a:t>
            </a:r>
          </a:p>
          <a:p>
            <a:r>
              <a:rPr lang="en-US" dirty="0" smtClean="0">
                <a:solidFill>
                  <a:srgbClr val="800000"/>
                </a:solidFill>
              </a:rPr>
              <a:t>Problems</a:t>
            </a:r>
          </a:p>
          <a:p>
            <a:pPr lvl="1"/>
            <a:r>
              <a:rPr lang="en-US" dirty="0" smtClean="0"/>
              <a:t>Too many possible theories (10</a:t>
            </a:r>
            <a:r>
              <a:rPr lang="en-US" baseline="30000" dirty="0" smtClean="0"/>
              <a:t>500</a:t>
            </a:r>
            <a:r>
              <a:rPr lang="en-US" dirty="0" smtClean="0"/>
              <a:t> theories) One can get many physical laws. Each describes a different universe</a:t>
            </a:r>
          </a:p>
          <a:p>
            <a:pPr lvl="1"/>
            <a:r>
              <a:rPr lang="en-US" dirty="0" smtClean="0"/>
              <a:t>Little or no  experimental confirmation, energies too high (10</a:t>
            </a:r>
            <a:r>
              <a:rPr lang="en-US" baseline="30000" dirty="0" smtClean="0"/>
              <a:t>14 </a:t>
            </a:r>
            <a:r>
              <a:rPr lang="en-US" dirty="0" smtClean="0"/>
              <a:t>times LHC@CERN), lengths too small.</a:t>
            </a:r>
          </a:p>
          <a:p>
            <a:pPr lvl="1"/>
            <a:r>
              <a:rPr lang="en-US" dirty="0" smtClean="0"/>
              <a:t>Have not yet explained “standard model” details, too complicated, too many theories</a:t>
            </a:r>
            <a:endParaRPr lang="en-US" dirty="0"/>
          </a:p>
        </p:txBody>
      </p:sp>
    </p:spTree>
    <p:extLst>
      <p:ext uri="{BB962C8B-B14F-4D97-AF65-F5344CB8AC3E}">
        <p14:creationId xmlns:p14="http://schemas.microsoft.com/office/powerpoint/2010/main" val="20090528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a:solidFill>
                  <a:schemeClr val="accent2"/>
                </a:solidFill>
              </a:rPr>
              <a:t>Why is the universe comprehensible? Is it?</a:t>
            </a:r>
            <a:endParaRPr lang="en-US" sz="3600" dirty="0">
              <a:solidFill>
                <a:schemeClr val="accent2"/>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a:solidFill>
                  <a:srgbClr val="C0504D"/>
                </a:solidFill>
              </a:rPr>
              <a:t>What breathes fire into the equations? Why is there something rather than nothing? </a:t>
            </a:r>
          </a:p>
          <a:p>
            <a:r>
              <a:rPr lang="en-US" dirty="0" smtClean="0"/>
              <a:t>There </a:t>
            </a:r>
            <a:r>
              <a:rPr lang="en-US" dirty="0"/>
              <a:t>is a complete unified theory which we will discover if we are smart enough. (but will we ever be sure if we are right? Experiment can never prove anything but only make a predictive theory plausible. It can disprove theories.)</a:t>
            </a:r>
          </a:p>
          <a:p>
            <a:r>
              <a:rPr lang="en-US" dirty="0"/>
              <a:t>There is not an ultimate theory, just an indefinite sequence of more and more accurate theories.</a:t>
            </a:r>
          </a:p>
          <a:p>
            <a:r>
              <a:rPr lang="en-US" dirty="0"/>
              <a:t>There is no theory; some events cannot be predicted beyond a certain extent.</a:t>
            </a:r>
          </a:p>
          <a:p>
            <a:r>
              <a:rPr lang="en-US" dirty="0"/>
              <a:t>Descartes great deceiver</a:t>
            </a:r>
            <a:r>
              <a:rPr lang="en-US" dirty="0" smtClean="0"/>
              <a:t>?</a:t>
            </a:r>
          </a:p>
          <a:p>
            <a:r>
              <a:rPr lang="en-US" dirty="0" smtClean="0"/>
              <a:t>Why mathematics?</a:t>
            </a:r>
            <a:endParaRPr lang="en-US" dirty="0"/>
          </a:p>
        </p:txBody>
      </p:sp>
    </p:spTree>
    <p:extLst>
      <p:ext uri="{BB962C8B-B14F-4D97-AF65-F5344CB8AC3E}">
        <p14:creationId xmlns:p14="http://schemas.microsoft.com/office/powerpoint/2010/main" val="25265224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22"/>
            <a:ext cx="8229600" cy="1143000"/>
          </a:xfrm>
        </p:spPr>
        <p:txBody>
          <a:bodyPr>
            <a:normAutofit fontScale="90000"/>
          </a:bodyPr>
          <a:lstStyle/>
          <a:p>
            <a:r>
              <a:rPr lang="en-US" sz="3600" dirty="0" smtClean="0">
                <a:solidFill>
                  <a:srgbClr val="C0504D"/>
                </a:solidFill>
              </a:rPr>
              <a:t>Is the Universe a Simulation?</a:t>
            </a:r>
            <a:br>
              <a:rPr lang="en-US" sz="3600" dirty="0" smtClean="0">
                <a:solidFill>
                  <a:srgbClr val="C0504D"/>
                </a:solidFill>
              </a:rPr>
            </a:br>
            <a:r>
              <a:rPr lang="en-US" sz="2200" dirty="0" smtClean="0">
                <a:solidFill>
                  <a:srgbClr val="000000"/>
                </a:solidFill>
              </a:rPr>
              <a:t>NYT</a:t>
            </a:r>
            <a:r>
              <a:rPr lang="en-US" sz="3600" dirty="0" smtClean="0">
                <a:solidFill>
                  <a:srgbClr val="C0504D"/>
                </a:solidFill>
              </a:rPr>
              <a:t> </a:t>
            </a:r>
            <a:r>
              <a:rPr lang="en-US" sz="2200" dirty="0" smtClean="0"/>
              <a:t>Edward </a:t>
            </a:r>
            <a:r>
              <a:rPr lang="en-US" sz="2200" dirty="0" err="1" smtClean="0"/>
              <a:t>Frenkel</a:t>
            </a:r>
            <a:r>
              <a:rPr lang="en-US" sz="2200" dirty="0" smtClean="0"/>
              <a:t>  Feb 14, 2014</a:t>
            </a:r>
            <a:endParaRPr lang="en-US" sz="2200" dirty="0"/>
          </a:p>
        </p:txBody>
      </p:sp>
      <p:sp>
        <p:nvSpPr>
          <p:cNvPr id="3" name="Content Placeholder 2"/>
          <p:cNvSpPr>
            <a:spLocks noGrp="1"/>
          </p:cNvSpPr>
          <p:nvPr>
            <p:ph idx="1"/>
          </p:nvPr>
        </p:nvSpPr>
        <p:spPr>
          <a:xfrm>
            <a:off x="657874" y="1097878"/>
            <a:ext cx="7538147" cy="5028285"/>
          </a:xfrm>
        </p:spPr>
        <p:txBody>
          <a:bodyPr>
            <a:normAutofit fontScale="55000" lnSpcReduction="20000"/>
          </a:bodyPr>
          <a:lstStyle/>
          <a:p>
            <a:pPr marL="0" indent="0">
              <a:buNone/>
            </a:pPr>
            <a:r>
              <a:rPr lang="en-US" sz="3300" dirty="0"/>
              <a:t>…..It seems spooky to suggest that mathematical entities actually exist in and of themselves. But if math is only a product of the human imagination, how do we all end up agreeing on exactly the same math? Some might argue that mathematical entities are like chess pieces, elaborate fictions in a game invented by humans. But unlike chess, mathematics is indispensable to scientific theories describing our universe. And yet there are many mathematical concepts — from esoteric numerical systems to infinite-dimensional spaces — that we don’t currently find in the world around us. In what sense do they exist?</a:t>
            </a:r>
          </a:p>
          <a:p>
            <a:pPr marL="0" indent="0">
              <a:buNone/>
            </a:pPr>
            <a:r>
              <a:rPr lang="en-US" sz="3300" dirty="0"/>
              <a:t>	Many mathematicians, when pressed, admit to being Platonists. The great logician Kurt Gödel argued that mathematical concepts and ideas “form an objective reality of their own, which we cannot create or change, but only perceive and describe.” But if this is true, how do humans manage to access this hidden reality?</a:t>
            </a:r>
          </a:p>
          <a:p>
            <a:pPr marL="0" indent="0">
              <a:buNone/>
            </a:pPr>
            <a:r>
              <a:rPr lang="en-US" sz="3300" dirty="0"/>
              <a:t>	We don’t know. But one fanciful possibility is that we live in a computer simulation based on the laws of mathematics — not in what we commonly take </a:t>
            </a:r>
            <a:r>
              <a:rPr lang="en-US" sz="3300" dirty="0" smtClean="0"/>
              <a:t>to be </a:t>
            </a:r>
            <a:r>
              <a:rPr lang="en-US" sz="3300" dirty="0"/>
              <a:t>the real world. According to this theory, some highly advanced computer programmer of the future has devised this simulation, and we are </a:t>
            </a:r>
            <a:r>
              <a:rPr lang="en-US" sz="3300" dirty="0" smtClean="0"/>
              <a:t>unknowingly part </a:t>
            </a:r>
            <a:r>
              <a:rPr lang="en-US" sz="3300" dirty="0"/>
              <a:t>of it. Thus when we discover a mathematical truth, we are simply </a:t>
            </a:r>
            <a:r>
              <a:rPr lang="en-US" sz="3300" dirty="0" smtClean="0"/>
              <a:t>discovering aspects </a:t>
            </a:r>
            <a:r>
              <a:rPr lang="en-US" sz="3300" dirty="0"/>
              <a:t>of the code that the programmer used</a:t>
            </a:r>
            <a:r>
              <a:rPr lang="en-US" sz="3300" dirty="0" smtClean="0"/>
              <a:t>.</a:t>
            </a:r>
            <a:endParaRPr lang="en-US" sz="3300" dirty="0"/>
          </a:p>
        </p:txBody>
      </p:sp>
    </p:spTree>
    <p:extLst>
      <p:ext uri="{BB962C8B-B14F-4D97-AF65-F5344CB8AC3E}">
        <p14:creationId xmlns:p14="http://schemas.microsoft.com/office/powerpoint/2010/main" val="1640617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0418" y="155320"/>
            <a:ext cx="7309717" cy="5970844"/>
          </a:xfrm>
        </p:spPr>
        <p:txBody>
          <a:bodyPr>
            <a:normAutofit fontScale="55000" lnSpcReduction="20000"/>
          </a:bodyPr>
          <a:lstStyle/>
          <a:p>
            <a:pPr marL="0" indent="0">
              <a:buNone/>
            </a:pPr>
            <a:r>
              <a:rPr lang="en-US" dirty="0"/>
              <a:t>This may strike you as very unlikely. But the Oxford philosopher </a:t>
            </a:r>
            <a:r>
              <a:rPr lang="en-US" dirty="0" smtClean="0"/>
              <a:t>Nick </a:t>
            </a:r>
            <a:r>
              <a:rPr lang="en-US" dirty="0" err="1" smtClean="0"/>
              <a:t>Bostrom</a:t>
            </a:r>
            <a:r>
              <a:rPr lang="en-US" dirty="0" smtClean="0"/>
              <a:t> </a:t>
            </a:r>
            <a:r>
              <a:rPr lang="en-US" dirty="0"/>
              <a:t>has argued that we are more likely to be in such a simulation than not. </a:t>
            </a:r>
            <a:r>
              <a:rPr lang="en-US" dirty="0" smtClean="0"/>
              <a:t>If such </a:t>
            </a:r>
            <a:r>
              <a:rPr lang="en-US" dirty="0"/>
              <a:t>simulations are possible in theory, he reasons, then eventually humans </a:t>
            </a:r>
            <a:r>
              <a:rPr lang="en-US" dirty="0" smtClean="0"/>
              <a:t>will create </a:t>
            </a:r>
            <a:r>
              <a:rPr lang="en-US" dirty="0"/>
              <a:t>them — presumably many of them. If this is so, in time there will be </a:t>
            </a:r>
            <a:r>
              <a:rPr lang="en-US" dirty="0" smtClean="0"/>
              <a:t>many more </a:t>
            </a:r>
            <a:r>
              <a:rPr lang="en-US" dirty="0"/>
              <a:t>simulated worlds than </a:t>
            </a:r>
            <a:r>
              <a:rPr lang="en-US" dirty="0" err="1"/>
              <a:t>nonsimulated</a:t>
            </a:r>
            <a:r>
              <a:rPr lang="en-US" dirty="0"/>
              <a:t> ones. Statistically speaking, therefore</a:t>
            </a:r>
            <a:r>
              <a:rPr lang="en-US" dirty="0" smtClean="0"/>
              <a:t>, we </a:t>
            </a:r>
            <a:r>
              <a:rPr lang="en-US" dirty="0"/>
              <a:t>are more likely to be living in a simulated world than the real one.</a:t>
            </a:r>
          </a:p>
          <a:p>
            <a:pPr marL="0" indent="0">
              <a:buNone/>
            </a:pPr>
            <a:r>
              <a:rPr lang="en-US" dirty="0" smtClean="0"/>
              <a:t>	Very </a:t>
            </a:r>
            <a:r>
              <a:rPr lang="en-US" dirty="0"/>
              <a:t>clever. But is there any way to empirically test this hypothesis?</a:t>
            </a:r>
          </a:p>
          <a:p>
            <a:pPr marL="0" indent="0">
              <a:buNone/>
            </a:pPr>
            <a:r>
              <a:rPr lang="en-US" dirty="0" smtClean="0"/>
              <a:t>	Indeed</a:t>
            </a:r>
            <a:r>
              <a:rPr lang="en-US" dirty="0"/>
              <a:t>, there may be. In a recent paper, </a:t>
            </a:r>
            <a:r>
              <a:rPr lang="en-US" dirty="0" smtClean="0"/>
              <a:t>“ Constraints </a:t>
            </a:r>
            <a:r>
              <a:rPr lang="en-US" dirty="0"/>
              <a:t>on the Universe as </a:t>
            </a:r>
            <a:r>
              <a:rPr lang="en-US" dirty="0" smtClean="0"/>
              <a:t>a Numerical Simulation,</a:t>
            </a:r>
            <a:r>
              <a:rPr lang="en-US" dirty="0"/>
              <a:t>” the physicists </a:t>
            </a:r>
            <a:r>
              <a:rPr lang="en-US" dirty="0" err="1" smtClean="0"/>
              <a:t>Beane,Davoudi</a:t>
            </a:r>
            <a:r>
              <a:rPr lang="en-US" dirty="0" smtClean="0"/>
              <a:t> </a:t>
            </a:r>
            <a:r>
              <a:rPr lang="en-US" dirty="0"/>
              <a:t>and </a:t>
            </a:r>
            <a:r>
              <a:rPr lang="en-US" dirty="0" smtClean="0"/>
              <a:t>Savage </a:t>
            </a:r>
            <a:r>
              <a:rPr lang="en-US" dirty="0"/>
              <a:t>outline a possible method for detecting that our world is actually </a:t>
            </a:r>
            <a:r>
              <a:rPr lang="en-US" dirty="0" smtClean="0"/>
              <a:t>a computer </a:t>
            </a:r>
            <a:r>
              <a:rPr lang="en-US" dirty="0"/>
              <a:t>simulation. Physicists have been creating their own </a:t>
            </a:r>
            <a:r>
              <a:rPr lang="en-US" dirty="0" smtClean="0"/>
              <a:t>computer simulations </a:t>
            </a:r>
            <a:r>
              <a:rPr lang="en-US" dirty="0"/>
              <a:t>of the forces of nature for years — on a tiny scale, the size of an </a:t>
            </a:r>
            <a:r>
              <a:rPr lang="en-US" dirty="0" smtClean="0"/>
              <a:t>atomic nucleus</a:t>
            </a:r>
            <a:r>
              <a:rPr lang="en-US" dirty="0"/>
              <a:t>. They use a three-dimensional grid to model a little chunk of the universe</a:t>
            </a:r>
            <a:r>
              <a:rPr lang="en-US" dirty="0" smtClean="0"/>
              <a:t>; then </a:t>
            </a:r>
            <a:r>
              <a:rPr lang="en-US" dirty="0"/>
              <a:t>they run the program to see what happens. This way, they have been able </a:t>
            </a:r>
            <a:r>
              <a:rPr lang="en-US" dirty="0" smtClean="0"/>
              <a:t>to simulate </a:t>
            </a:r>
            <a:r>
              <a:rPr lang="en-US" dirty="0"/>
              <a:t>the motion and collisions of elementary particles</a:t>
            </a:r>
            <a:r>
              <a:rPr lang="en-US" dirty="0" smtClean="0"/>
              <a:t>.</a:t>
            </a:r>
          </a:p>
          <a:p>
            <a:pPr marL="0" indent="0">
              <a:buNone/>
            </a:pPr>
            <a:r>
              <a:rPr lang="en-US" dirty="0" smtClean="0"/>
              <a:t>	But </a:t>
            </a:r>
            <a:r>
              <a:rPr lang="en-US" dirty="0"/>
              <a:t>these computer simulations, Professor </a:t>
            </a:r>
            <a:r>
              <a:rPr lang="en-US" dirty="0" err="1"/>
              <a:t>Beane</a:t>
            </a:r>
            <a:r>
              <a:rPr lang="en-US" dirty="0"/>
              <a:t> and his colleagues observe</a:t>
            </a:r>
            <a:r>
              <a:rPr lang="en-US" dirty="0" smtClean="0"/>
              <a:t>, generate </a:t>
            </a:r>
            <a:r>
              <a:rPr lang="en-US" dirty="0"/>
              <a:t>slight but distinctive anomalies — certain kinds of asymmetries. </a:t>
            </a:r>
            <a:r>
              <a:rPr lang="en-US" dirty="0" smtClean="0"/>
              <a:t>Might we </a:t>
            </a:r>
            <a:r>
              <a:rPr lang="en-US" dirty="0"/>
              <a:t>be able to detect these same distinctive anomalies in the actual universe, </a:t>
            </a:r>
            <a:r>
              <a:rPr lang="en-US" dirty="0" smtClean="0"/>
              <a:t>they wondered</a:t>
            </a:r>
            <a:r>
              <a:rPr lang="en-US" dirty="0"/>
              <a:t>? In their paper, they suggest that a closer look at cosmic rays, </a:t>
            </a:r>
            <a:r>
              <a:rPr lang="en-US" dirty="0" smtClean="0"/>
              <a:t>those high</a:t>
            </a:r>
            <a:r>
              <a:rPr lang="en-US" dirty="0"/>
              <a:t>-energy particles coming to Earth’s atmosphere from outside the solar system</a:t>
            </a:r>
            <a:r>
              <a:rPr lang="en-US" dirty="0" smtClean="0"/>
              <a:t>, may </a:t>
            </a:r>
            <a:r>
              <a:rPr lang="en-US" dirty="0"/>
              <a:t>reveal similar asymmetries. If so, this would indicate that we might — </a:t>
            </a:r>
            <a:r>
              <a:rPr lang="en-US" dirty="0" smtClean="0"/>
              <a:t>just might </a:t>
            </a:r>
            <a:r>
              <a:rPr lang="en-US" dirty="0"/>
              <a:t>— ourselves be in someone else’s computer simulation.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819297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888"/>
            <a:ext cx="8229600" cy="1143000"/>
          </a:xfrm>
        </p:spPr>
        <p:txBody>
          <a:bodyPr>
            <a:normAutofit/>
          </a:bodyPr>
          <a:lstStyle/>
          <a:p>
            <a:r>
              <a:rPr lang="en-US" sz="3600" dirty="0" smtClean="0"/>
              <a:t>Multiverse</a:t>
            </a:r>
            <a:endParaRPr lang="en-US" sz="3600" dirty="0"/>
          </a:p>
        </p:txBody>
      </p:sp>
      <p:sp>
        <p:nvSpPr>
          <p:cNvPr id="3" name="Content Placeholder 2"/>
          <p:cNvSpPr>
            <a:spLocks noGrp="1"/>
          </p:cNvSpPr>
          <p:nvPr>
            <p:ph idx="1"/>
          </p:nvPr>
        </p:nvSpPr>
        <p:spPr>
          <a:xfrm>
            <a:off x="927100" y="863600"/>
            <a:ext cx="7518400" cy="5715000"/>
          </a:xfrm>
        </p:spPr>
        <p:txBody>
          <a:bodyPr>
            <a:normAutofit fontScale="47500" lnSpcReduction="20000"/>
          </a:bodyPr>
          <a:lstStyle/>
          <a:p>
            <a:pPr marL="0" indent="0">
              <a:buNone/>
            </a:pPr>
            <a:r>
              <a:rPr lang="en-US" sz="3800" dirty="0"/>
              <a:t>If the universe we see around us is the only one there is, the vacuum energy is a unique constant of nature, and we are faced with the problem of explaining it. If, on the other hand, we live in a multiverse, the vacuum energy could be completely different in different regions, and an explanation suggests itself immediately: in regions where the vacuum energy is much larger, conditions are inhospitable to the existence of life. There is therefore a selection effect, and we should predict a small value of the vacuum energy. </a:t>
            </a:r>
            <a:r>
              <a:rPr lang="en-US" sz="3800" dirty="0" smtClean="0"/>
              <a:t>…</a:t>
            </a:r>
            <a:endParaRPr lang="en-US" sz="3800" dirty="0"/>
          </a:p>
          <a:p>
            <a:pPr marL="0" indent="0">
              <a:buNone/>
            </a:pPr>
            <a:r>
              <a:rPr lang="en-US" sz="3800" dirty="0"/>
              <a:t>We can't (as far as we know) observe other parts of the multiverse directly. But their existence has a dramatic effect on how we account for the data in the part of the multiverse we do observe. It's in that sense that the success or failure of the idea is ultimately empirical: its virtue is not that it's a neat idea or fulfills some nebulous principle of reasoning, it's that it helps us account for the data. Even if we will never visit those other universes.</a:t>
            </a:r>
          </a:p>
          <a:p>
            <a:pPr marL="0" indent="0">
              <a:buNone/>
            </a:pPr>
            <a:r>
              <a:rPr lang="en-US" sz="3800" dirty="0"/>
              <a:t>Science is </a:t>
            </a:r>
            <a:r>
              <a:rPr lang="en-US" sz="3800" dirty="0" smtClean="0"/>
              <a:t>… about </a:t>
            </a:r>
            <a:r>
              <a:rPr lang="en-US" sz="3800" dirty="0"/>
              <a:t>explaining the world we see, developing models that fit the data. But fitting models to data is a complex and multifaceted process, involving a give-and-take between theory and experiment, as well as the gradual development of theoretical </a:t>
            </a:r>
            <a:r>
              <a:rPr lang="en-US" sz="3800" dirty="0" smtClean="0"/>
              <a:t>understanding... </a:t>
            </a:r>
            <a:r>
              <a:rPr lang="en-US" sz="3800" dirty="0"/>
              <a:t>In complicated situations, </a:t>
            </a:r>
            <a:r>
              <a:rPr lang="en-US" sz="3800" dirty="0" smtClean="0"/>
              <a:t>… mottos </a:t>
            </a:r>
            <a:r>
              <a:rPr lang="en-US" sz="3800" dirty="0"/>
              <a:t>like "theories should be falsifiable" are no substitute for careful thinking about how science works. Fortunately, science marches on, largely heedless of amateur philosophizing. If string theory and multiverse theories help us understand the world, they will grow in acceptance. If they prove ultimately too nebulous, or better theories come along, they will be discarded. The process might be messy, but nature is the ultimate guide</a:t>
            </a:r>
            <a:r>
              <a:rPr lang="en-US" sz="3800" dirty="0" smtClean="0"/>
              <a:t>.</a:t>
            </a:r>
          </a:p>
          <a:p>
            <a:pPr marL="0" indent="0">
              <a:buNone/>
            </a:pPr>
            <a:r>
              <a:rPr lang="en-US" b="1" dirty="0" smtClean="0">
                <a:hlinkClick r:id="rId2"/>
              </a:rPr>
              <a:t> </a:t>
            </a:r>
            <a:r>
              <a:rPr lang="en-US" b="1" dirty="0">
                <a:hlinkClick r:id="rId2"/>
              </a:rPr>
              <a:t>Sean </a:t>
            </a:r>
            <a:r>
              <a:rPr lang="en-US" b="1" dirty="0" smtClean="0">
                <a:hlinkClick r:id="rId2"/>
              </a:rPr>
              <a:t>Carroll</a:t>
            </a:r>
            <a:r>
              <a:rPr lang="en-US" b="1" dirty="0" smtClean="0"/>
              <a:t>   </a:t>
            </a:r>
            <a:r>
              <a:rPr lang="en-US" b="1" dirty="0" err="1" smtClean="0"/>
              <a:t>edge.com</a:t>
            </a:r>
            <a:endParaRPr lang="en-US" dirty="0"/>
          </a:p>
        </p:txBody>
      </p:sp>
    </p:spTree>
    <p:extLst>
      <p:ext uri="{BB962C8B-B14F-4D97-AF65-F5344CB8AC3E}">
        <p14:creationId xmlns:p14="http://schemas.microsoft.com/office/powerpoint/2010/main" val="12197550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1406</TotalTime>
  <Words>2246</Words>
  <Application>Microsoft Macintosh PowerPoint</Application>
  <PresentationFormat>On-screen Show (4:3)</PresentationFormat>
  <Paragraphs>140</Paragraphs>
  <Slides>18</Slides>
  <Notes>0</Notes>
  <HiddenSlides>4</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String Theory, multiverse and many more</vt:lpstr>
      <vt:lpstr>PowerPoint Presentation</vt:lpstr>
      <vt:lpstr>The “Standard Model” (1970s)</vt:lpstr>
      <vt:lpstr>String Theory</vt:lpstr>
      <vt:lpstr>PowerPoint Presentation</vt:lpstr>
      <vt:lpstr>Why is the universe comprehensible? Is it?</vt:lpstr>
      <vt:lpstr>Is the Universe a Simulation? NYT Edward Frenkel  Feb 14, 2014</vt:lpstr>
      <vt:lpstr>PowerPoint Presentation</vt:lpstr>
      <vt:lpstr>Multiverse</vt:lpstr>
      <vt:lpstr>A Brief History of the Multiverse - by Paul Davies (New York Times 04/12/2003) </vt:lpstr>
      <vt:lpstr>PowerPoint Presentation</vt:lpstr>
      <vt:lpstr>PowerPoint Presentation</vt:lpstr>
      <vt:lpstr>PowerPoint Presentation</vt:lpstr>
      <vt:lpstr>PowerPoint Presentation</vt:lpstr>
      <vt:lpstr>Kuhn’s Postscript</vt:lpstr>
      <vt:lpstr>Kuhn’s Postscript</vt:lpstr>
      <vt:lpstr>Kuhn’s Postscript</vt:lpstr>
      <vt:lpstr>Kuhn’s Postscript</vt:lpstr>
    </vt:vector>
  </TitlesOfParts>
  <Company>University of Illinois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everything?</dc:title>
  <dc:creator>David Ceperley</dc:creator>
  <cp:lastModifiedBy>David Ceperley</cp:lastModifiedBy>
  <cp:revision>33</cp:revision>
  <cp:lastPrinted>2014-05-01T15:22:19Z</cp:lastPrinted>
  <dcterms:created xsi:type="dcterms:W3CDTF">2014-04-29T12:06:43Z</dcterms:created>
  <dcterms:modified xsi:type="dcterms:W3CDTF">2015-05-05T13:56:35Z</dcterms:modified>
</cp:coreProperties>
</file>