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7" r:id="rId3"/>
    <p:sldId id="286" r:id="rId4"/>
    <p:sldId id="288" r:id="rId5"/>
    <p:sldId id="289" r:id="rId6"/>
    <p:sldId id="290" r:id="rId7"/>
    <p:sldId id="291" r:id="rId8"/>
    <p:sldId id="292" r:id="rId9"/>
    <p:sldId id="293" r:id="rId10"/>
    <p:sldId id="294" r:id="rId11"/>
    <p:sldId id="295" r:id="rId12"/>
    <p:sldId id="296" r:id="rId13"/>
    <p:sldId id="297" r:id="rId14"/>
    <p:sldId id="298" r:id="rId15"/>
    <p:sldId id="284" r:id="rId16"/>
    <p:sldId id="282" r:id="rId17"/>
    <p:sldId id="283" r:id="rId18"/>
    <p:sldId id="285"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7" d="100"/>
          <a:sy n="87" d="100"/>
        </p:scale>
        <p:origin x="-146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156DFB-54BB-3A40-9873-2D1A77635B03}" type="datetimeFigureOut">
              <a:rPr lang="en-US" smtClean="0"/>
              <a:t>5/5/15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D624DE-DA12-A74A-94F7-53F70FC3EBD9}" type="slidenum">
              <a:rPr lang="en-US" smtClean="0"/>
              <a:t>‹#›</a:t>
            </a:fld>
            <a:endParaRPr lang="en-US"/>
          </a:p>
        </p:txBody>
      </p:sp>
    </p:spTree>
    <p:extLst>
      <p:ext uri="{BB962C8B-B14F-4D97-AF65-F5344CB8AC3E}">
        <p14:creationId xmlns:p14="http://schemas.microsoft.com/office/powerpoint/2010/main" val="1712877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156DFB-54BB-3A40-9873-2D1A77635B03}" type="datetimeFigureOut">
              <a:rPr lang="en-US" smtClean="0"/>
              <a:t>5/5/15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D624DE-DA12-A74A-94F7-53F70FC3EBD9}" type="slidenum">
              <a:rPr lang="en-US" smtClean="0"/>
              <a:t>‹#›</a:t>
            </a:fld>
            <a:endParaRPr lang="en-US"/>
          </a:p>
        </p:txBody>
      </p:sp>
    </p:spTree>
    <p:extLst>
      <p:ext uri="{BB962C8B-B14F-4D97-AF65-F5344CB8AC3E}">
        <p14:creationId xmlns:p14="http://schemas.microsoft.com/office/powerpoint/2010/main" val="1458618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156DFB-54BB-3A40-9873-2D1A77635B03}" type="datetimeFigureOut">
              <a:rPr lang="en-US" smtClean="0"/>
              <a:t>5/5/15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D624DE-DA12-A74A-94F7-53F70FC3EBD9}" type="slidenum">
              <a:rPr lang="en-US" smtClean="0"/>
              <a:t>‹#›</a:t>
            </a:fld>
            <a:endParaRPr lang="en-US"/>
          </a:p>
        </p:txBody>
      </p:sp>
    </p:spTree>
    <p:extLst>
      <p:ext uri="{BB962C8B-B14F-4D97-AF65-F5344CB8AC3E}">
        <p14:creationId xmlns:p14="http://schemas.microsoft.com/office/powerpoint/2010/main" val="1642897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156DFB-54BB-3A40-9873-2D1A77635B03}" type="datetimeFigureOut">
              <a:rPr lang="en-US" smtClean="0"/>
              <a:t>5/5/15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D624DE-DA12-A74A-94F7-53F70FC3EBD9}" type="slidenum">
              <a:rPr lang="en-US" smtClean="0"/>
              <a:t>‹#›</a:t>
            </a:fld>
            <a:endParaRPr lang="en-US"/>
          </a:p>
        </p:txBody>
      </p:sp>
    </p:spTree>
    <p:extLst>
      <p:ext uri="{BB962C8B-B14F-4D97-AF65-F5344CB8AC3E}">
        <p14:creationId xmlns:p14="http://schemas.microsoft.com/office/powerpoint/2010/main" val="1041255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156DFB-54BB-3A40-9873-2D1A77635B03}" type="datetimeFigureOut">
              <a:rPr lang="en-US" smtClean="0"/>
              <a:t>5/5/15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D624DE-DA12-A74A-94F7-53F70FC3EBD9}" type="slidenum">
              <a:rPr lang="en-US" smtClean="0"/>
              <a:t>‹#›</a:t>
            </a:fld>
            <a:endParaRPr lang="en-US"/>
          </a:p>
        </p:txBody>
      </p:sp>
    </p:spTree>
    <p:extLst>
      <p:ext uri="{BB962C8B-B14F-4D97-AF65-F5344CB8AC3E}">
        <p14:creationId xmlns:p14="http://schemas.microsoft.com/office/powerpoint/2010/main" val="3866229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9156DFB-54BB-3A40-9873-2D1A77635B03}" type="datetimeFigureOut">
              <a:rPr lang="en-US" smtClean="0"/>
              <a:t>5/5/15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D624DE-DA12-A74A-94F7-53F70FC3EBD9}" type="slidenum">
              <a:rPr lang="en-US" smtClean="0"/>
              <a:t>‹#›</a:t>
            </a:fld>
            <a:endParaRPr lang="en-US"/>
          </a:p>
        </p:txBody>
      </p:sp>
    </p:spTree>
    <p:extLst>
      <p:ext uri="{BB962C8B-B14F-4D97-AF65-F5344CB8AC3E}">
        <p14:creationId xmlns:p14="http://schemas.microsoft.com/office/powerpoint/2010/main" val="802403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9156DFB-54BB-3A40-9873-2D1A77635B03}" type="datetimeFigureOut">
              <a:rPr lang="en-US" smtClean="0"/>
              <a:t>5/5/15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D624DE-DA12-A74A-94F7-53F70FC3EBD9}" type="slidenum">
              <a:rPr lang="en-US" smtClean="0"/>
              <a:t>‹#›</a:t>
            </a:fld>
            <a:endParaRPr lang="en-US"/>
          </a:p>
        </p:txBody>
      </p:sp>
    </p:spTree>
    <p:extLst>
      <p:ext uri="{BB962C8B-B14F-4D97-AF65-F5344CB8AC3E}">
        <p14:creationId xmlns:p14="http://schemas.microsoft.com/office/powerpoint/2010/main" val="4140404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156DFB-54BB-3A40-9873-2D1A77635B03}" type="datetimeFigureOut">
              <a:rPr lang="en-US" smtClean="0"/>
              <a:t>5/5/15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D624DE-DA12-A74A-94F7-53F70FC3EBD9}" type="slidenum">
              <a:rPr lang="en-US" smtClean="0"/>
              <a:t>‹#›</a:t>
            </a:fld>
            <a:endParaRPr lang="en-US"/>
          </a:p>
        </p:txBody>
      </p:sp>
    </p:spTree>
    <p:extLst>
      <p:ext uri="{BB962C8B-B14F-4D97-AF65-F5344CB8AC3E}">
        <p14:creationId xmlns:p14="http://schemas.microsoft.com/office/powerpoint/2010/main" val="1421215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156DFB-54BB-3A40-9873-2D1A77635B03}" type="datetimeFigureOut">
              <a:rPr lang="en-US" smtClean="0"/>
              <a:t>5/5/15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D624DE-DA12-A74A-94F7-53F70FC3EBD9}" type="slidenum">
              <a:rPr lang="en-US" smtClean="0"/>
              <a:t>‹#›</a:t>
            </a:fld>
            <a:endParaRPr lang="en-US"/>
          </a:p>
        </p:txBody>
      </p:sp>
    </p:spTree>
    <p:extLst>
      <p:ext uri="{BB962C8B-B14F-4D97-AF65-F5344CB8AC3E}">
        <p14:creationId xmlns:p14="http://schemas.microsoft.com/office/powerpoint/2010/main" val="3438819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156DFB-54BB-3A40-9873-2D1A77635B03}" type="datetimeFigureOut">
              <a:rPr lang="en-US" smtClean="0"/>
              <a:t>5/5/15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D624DE-DA12-A74A-94F7-53F70FC3EBD9}" type="slidenum">
              <a:rPr lang="en-US" smtClean="0"/>
              <a:t>‹#›</a:t>
            </a:fld>
            <a:endParaRPr lang="en-US"/>
          </a:p>
        </p:txBody>
      </p:sp>
    </p:spTree>
    <p:extLst>
      <p:ext uri="{BB962C8B-B14F-4D97-AF65-F5344CB8AC3E}">
        <p14:creationId xmlns:p14="http://schemas.microsoft.com/office/powerpoint/2010/main" val="1742262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156DFB-54BB-3A40-9873-2D1A77635B03}" type="datetimeFigureOut">
              <a:rPr lang="en-US" smtClean="0"/>
              <a:t>5/5/15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D624DE-DA12-A74A-94F7-53F70FC3EBD9}" type="slidenum">
              <a:rPr lang="en-US" smtClean="0"/>
              <a:t>‹#›</a:t>
            </a:fld>
            <a:endParaRPr lang="en-US"/>
          </a:p>
        </p:txBody>
      </p:sp>
    </p:spTree>
    <p:extLst>
      <p:ext uri="{BB962C8B-B14F-4D97-AF65-F5344CB8AC3E}">
        <p14:creationId xmlns:p14="http://schemas.microsoft.com/office/powerpoint/2010/main" val="40997459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156DFB-54BB-3A40-9873-2D1A77635B03}" type="datetimeFigureOut">
              <a:rPr lang="en-US" smtClean="0"/>
              <a:t>5/5/15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D624DE-DA12-A74A-94F7-53F70FC3EBD9}" type="slidenum">
              <a:rPr lang="en-US" smtClean="0"/>
              <a:t>‹#›</a:t>
            </a:fld>
            <a:endParaRPr lang="en-US"/>
          </a:p>
        </p:txBody>
      </p:sp>
    </p:spTree>
    <p:extLst>
      <p:ext uri="{BB962C8B-B14F-4D97-AF65-F5344CB8AC3E}">
        <p14:creationId xmlns:p14="http://schemas.microsoft.com/office/powerpoint/2010/main" val="863000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1565" y="412189"/>
            <a:ext cx="7772400" cy="1470025"/>
          </a:xfrm>
        </p:spPr>
        <p:txBody>
          <a:bodyPr>
            <a:normAutofit/>
          </a:bodyPr>
          <a:lstStyle/>
          <a:p>
            <a:r>
              <a:rPr lang="en-US" dirty="0" smtClean="0">
                <a:solidFill>
                  <a:srgbClr val="C0504D"/>
                </a:solidFill>
              </a:rPr>
              <a:t>Retrospective</a:t>
            </a:r>
            <a:br>
              <a:rPr lang="en-US" dirty="0" smtClean="0">
                <a:solidFill>
                  <a:srgbClr val="C0504D"/>
                </a:solidFill>
              </a:rPr>
            </a:br>
            <a:endParaRPr lang="en-US" dirty="0">
              <a:solidFill>
                <a:srgbClr val="C0504D"/>
              </a:solidFill>
            </a:endParaRPr>
          </a:p>
        </p:txBody>
      </p:sp>
      <p:sp>
        <p:nvSpPr>
          <p:cNvPr id="3" name="Subtitle 2"/>
          <p:cNvSpPr>
            <a:spLocks noGrp="1"/>
          </p:cNvSpPr>
          <p:nvPr>
            <p:ph type="subTitle" idx="1"/>
          </p:nvPr>
        </p:nvSpPr>
        <p:spPr>
          <a:xfrm>
            <a:off x="520660" y="2332317"/>
            <a:ext cx="7829552" cy="2062447"/>
          </a:xfrm>
        </p:spPr>
        <p:txBody>
          <a:bodyPr>
            <a:normAutofit fontScale="62500" lnSpcReduction="20000"/>
          </a:bodyPr>
          <a:lstStyle/>
          <a:p>
            <a:pPr algn="l"/>
            <a:r>
              <a:rPr lang="en-US" dirty="0" smtClean="0">
                <a:solidFill>
                  <a:schemeClr val="tx1"/>
                </a:solidFill>
              </a:rPr>
              <a:t>Exam Thursday, May 14, 7pm-10pm  (here)</a:t>
            </a:r>
          </a:p>
          <a:p>
            <a:pPr algn="l"/>
            <a:r>
              <a:rPr lang="en-US" dirty="0" smtClean="0">
                <a:solidFill>
                  <a:schemeClr val="tx1"/>
                </a:solidFill>
              </a:rPr>
              <a:t>Open book, open note, open internet</a:t>
            </a:r>
          </a:p>
          <a:p>
            <a:pPr algn="l"/>
            <a:r>
              <a:rPr lang="en-US" dirty="0" smtClean="0">
                <a:solidFill>
                  <a:schemeClr val="tx1"/>
                </a:solidFill>
              </a:rPr>
              <a:t>Electronic submission encouraged, blue books available</a:t>
            </a:r>
          </a:p>
          <a:p>
            <a:pPr algn="l"/>
            <a:r>
              <a:rPr lang="en-US" dirty="0" smtClean="0">
                <a:solidFill>
                  <a:schemeClr val="tx1"/>
                </a:solidFill>
              </a:rPr>
              <a:t>4 essay questions.</a:t>
            </a:r>
          </a:p>
          <a:p>
            <a:pPr algn="l"/>
            <a:endParaRPr lang="en-US" dirty="0">
              <a:solidFill>
                <a:schemeClr val="tx1"/>
              </a:solidFill>
            </a:endParaRPr>
          </a:p>
          <a:p>
            <a:pPr algn="l"/>
            <a:r>
              <a:rPr lang="en-US" dirty="0" smtClean="0">
                <a:solidFill>
                  <a:schemeClr val="tx1"/>
                </a:solidFill>
              </a:rPr>
              <a:t>419 Term papers due on Thursday May 7</a:t>
            </a:r>
            <a:r>
              <a:rPr lang="en-US" dirty="0" smtClean="0">
                <a:solidFill>
                  <a:schemeClr val="tx1"/>
                </a:solidFill>
              </a:rPr>
              <a:t>. Late papers not accepted.</a:t>
            </a:r>
          </a:p>
        </p:txBody>
      </p:sp>
    </p:spTree>
    <p:extLst>
      <p:ext uri="{BB962C8B-B14F-4D97-AF65-F5344CB8AC3E}">
        <p14:creationId xmlns:p14="http://schemas.microsoft.com/office/powerpoint/2010/main" val="46784990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933"/>
            <a:ext cx="8229600" cy="1143000"/>
          </a:xfrm>
        </p:spPr>
        <p:txBody>
          <a:bodyPr>
            <a:normAutofit/>
          </a:bodyPr>
          <a:lstStyle/>
          <a:p>
            <a:r>
              <a:rPr lang="en-US" sz="3600" u="sng" dirty="0" smtClean="0">
                <a:solidFill>
                  <a:srgbClr val="C0504D"/>
                </a:solidFill>
              </a:rPr>
              <a:t>Quantum Interpretations</a:t>
            </a:r>
            <a:endParaRPr lang="en-US" sz="3600" dirty="0">
              <a:solidFill>
                <a:srgbClr val="C0504D"/>
              </a:solidFill>
            </a:endParaRPr>
          </a:p>
        </p:txBody>
      </p:sp>
      <p:sp>
        <p:nvSpPr>
          <p:cNvPr id="3" name="Content Placeholder 2"/>
          <p:cNvSpPr>
            <a:spLocks noGrp="1"/>
          </p:cNvSpPr>
          <p:nvPr>
            <p:ph idx="1"/>
          </p:nvPr>
        </p:nvSpPr>
        <p:spPr>
          <a:xfrm>
            <a:off x="457200" y="772584"/>
            <a:ext cx="8229600" cy="5683249"/>
          </a:xfrm>
        </p:spPr>
        <p:txBody>
          <a:bodyPr>
            <a:normAutofit fontScale="55000" lnSpcReduction="20000"/>
          </a:bodyPr>
          <a:lstStyle/>
          <a:p>
            <a:pPr marL="0" indent="0">
              <a:buNone/>
            </a:pPr>
            <a:r>
              <a:rPr lang="en-US" dirty="0" smtClean="0"/>
              <a:t>• Copenhagen </a:t>
            </a:r>
            <a:r>
              <a:rPr lang="en-US" dirty="0"/>
              <a:t>(collapse of wave function). Observer creates reality. Microscopic (QM) objects and macroscopic (classical) apparatus. Where is the dividing line? </a:t>
            </a:r>
          </a:p>
          <a:p>
            <a:pPr marL="0" indent="0">
              <a:buNone/>
            </a:pPr>
            <a:r>
              <a:rPr lang="en-US" dirty="0"/>
              <a:t>• Statistical interpretation. QM is just a recipe for making predictions. Extreme empiricism. </a:t>
            </a:r>
          </a:p>
          <a:p>
            <a:pPr marL="0" indent="0">
              <a:buNone/>
            </a:pPr>
            <a:r>
              <a:rPr lang="en-US" dirty="0"/>
              <a:t>• Irreversibility. Interaction with the rest of universe seems to collapse the </a:t>
            </a:r>
            <a:r>
              <a:rPr lang="en-US" dirty="0" err="1"/>
              <a:t>wavefuntion</a:t>
            </a:r>
            <a:r>
              <a:rPr lang="en-US" dirty="0"/>
              <a:t>. </a:t>
            </a:r>
          </a:p>
          <a:p>
            <a:pPr marL="0" indent="0">
              <a:buNone/>
            </a:pPr>
            <a:r>
              <a:rPr lang="en-US" dirty="0"/>
              <a:t>• </a:t>
            </a:r>
            <a:r>
              <a:rPr lang="en-US" dirty="0" err="1"/>
              <a:t>Bohm-deBroglie</a:t>
            </a:r>
            <a:r>
              <a:rPr lang="en-US" dirty="0"/>
              <a:t> pilot wave.  How does the wave control the observable part without being observable itself? </a:t>
            </a:r>
          </a:p>
          <a:p>
            <a:pPr marL="0" indent="0">
              <a:buNone/>
            </a:pPr>
            <a:r>
              <a:rPr lang="en-US" dirty="0"/>
              <a:t>• Fatalism. We don’t really have any free will. </a:t>
            </a:r>
          </a:p>
          <a:p>
            <a:pPr marL="0" indent="0">
              <a:buNone/>
            </a:pPr>
            <a:r>
              <a:rPr lang="en-US" dirty="0"/>
              <a:t>• </a:t>
            </a:r>
            <a:r>
              <a:rPr lang="en-US" dirty="0" err="1"/>
              <a:t>Mentalism</a:t>
            </a:r>
            <a:r>
              <a:rPr lang="en-US" dirty="0"/>
              <a:t>. Consciousness is special. </a:t>
            </a:r>
          </a:p>
          <a:p>
            <a:pPr marL="0" indent="0">
              <a:buNone/>
            </a:pPr>
            <a:r>
              <a:rPr lang="en-US" dirty="0"/>
              <a:t>• Many worlds. (splitting of universe). What meaning do unobservable worlds have? </a:t>
            </a:r>
          </a:p>
          <a:p>
            <a:pPr marL="0" indent="0">
              <a:buNone/>
            </a:pPr>
            <a:r>
              <a:rPr lang="en-US" u="sng" dirty="0"/>
              <a:t>What is real? What should we give up</a:t>
            </a:r>
            <a:r>
              <a:rPr lang="en-US" dirty="0"/>
              <a:t> </a:t>
            </a:r>
          </a:p>
          <a:p>
            <a:pPr marL="0" indent="0">
              <a:buNone/>
            </a:pPr>
            <a:r>
              <a:rPr lang="en-US" dirty="0"/>
              <a:t>• Local causality? </a:t>
            </a:r>
          </a:p>
          <a:p>
            <a:pPr marL="0" indent="0">
              <a:buNone/>
            </a:pPr>
            <a:r>
              <a:rPr lang="en-US" dirty="0"/>
              <a:t>• Microscopic realism, that is macroscopic counterfactual definiteness. </a:t>
            </a:r>
          </a:p>
          <a:p>
            <a:pPr marL="0" indent="0">
              <a:buNone/>
            </a:pPr>
            <a:r>
              <a:rPr lang="en-US" dirty="0"/>
              <a:t>• Is the wave function real? What does that mean? </a:t>
            </a:r>
            <a:br>
              <a:rPr lang="en-US" dirty="0"/>
            </a:br>
            <a:r>
              <a:rPr lang="en-US" dirty="0"/>
              <a:t>  </a:t>
            </a:r>
          </a:p>
          <a:p>
            <a:pPr marL="0" indent="0">
              <a:buNone/>
            </a:pPr>
            <a:r>
              <a:rPr lang="en-US" dirty="0"/>
              <a:t>What does QM say about the arrow of time</a:t>
            </a:r>
            <a:r>
              <a:rPr lang="en-US" dirty="0" smtClean="0"/>
              <a:t>?</a:t>
            </a:r>
          </a:p>
          <a:p>
            <a:pPr marL="0" indent="0">
              <a:buNone/>
            </a:pPr>
            <a:endParaRPr lang="en-US" dirty="0"/>
          </a:p>
          <a:p>
            <a:pPr marL="0" indent="0">
              <a:buNone/>
            </a:pPr>
            <a:r>
              <a:rPr lang="en-US" dirty="0"/>
              <a:t>Collapse of wave function (measurement) seems to imply an asymmetry, but a symmetrical formulation can be made</a:t>
            </a:r>
            <a:r>
              <a:rPr lang="en-US" dirty="0" smtClean="0"/>
              <a:t>. (</a:t>
            </a:r>
            <a:r>
              <a:rPr lang="en-US" dirty="0"/>
              <a:t>COWF is only an interpretation, not physically observable.)</a:t>
            </a:r>
          </a:p>
        </p:txBody>
      </p:sp>
    </p:spTree>
    <p:extLst>
      <p:ext uri="{BB962C8B-B14F-4D97-AF65-F5344CB8AC3E}">
        <p14:creationId xmlns:p14="http://schemas.microsoft.com/office/powerpoint/2010/main" val="160456430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7427"/>
            <a:ext cx="8229600" cy="1143000"/>
          </a:xfrm>
        </p:spPr>
        <p:txBody>
          <a:bodyPr>
            <a:normAutofit/>
          </a:bodyPr>
          <a:lstStyle/>
          <a:p>
            <a:r>
              <a:rPr lang="en-US" sz="3600" u="sng" dirty="0">
                <a:solidFill>
                  <a:srgbClr val="C0504D"/>
                </a:solidFill>
              </a:rPr>
              <a:t>Cosmology</a:t>
            </a:r>
            <a:endParaRPr lang="en-US" sz="3600" dirty="0">
              <a:solidFill>
                <a:srgbClr val="C0504D"/>
              </a:solidFill>
            </a:endParaRPr>
          </a:p>
        </p:txBody>
      </p:sp>
      <p:sp>
        <p:nvSpPr>
          <p:cNvPr id="3" name="Content Placeholder 2"/>
          <p:cNvSpPr>
            <a:spLocks noGrp="1"/>
          </p:cNvSpPr>
          <p:nvPr>
            <p:ph idx="1"/>
          </p:nvPr>
        </p:nvSpPr>
        <p:spPr>
          <a:xfrm>
            <a:off x="457200" y="645584"/>
            <a:ext cx="8229600" cy="5480580"/>
          </a:xfrm>
        </p:spPr>
        <p:txBody>
          <a:bodyPr>
            <a:noAutofit/>
          </a:bodyPr>
          <a:lstStyle/>
          <a:p>
            <a:pPr marL="0" indent="0">
              <a:buNone/>
            </a:pPr>
            <a:r>
              <a:rPr lang="en-US" sz="1400" dirty="0"/>
              <a:t>The universe is expanding. </a:t>
            </a:r>
            <a:r>
              <a:rPr lang="en-US" sz="1400" dirty="0">
                <a:solidFill>
                  <a:srgbClr val="FF0000"/>
                </a:solidFill>
              </a:rPr>
              <a:t>Will it stop? Why is the density so close to critical? </a:t>
            </a:r>
          </a:p>
          <a:p>
            <a:pPr marL="0" indent="0">
              <a:buNone/>
            </a:pPr>
            <a:r>
              <a:rPr lang="en-US" sz="1400" dirty="0"/>
              <a:t>• Connection between density and geometry. </a:t>
            </a:r>
          </a:p>
          <a:p>
            <a:pPr marL="0" indent="0">
              <a:buNone/>
            </a:pPr>
            <a:r>
              <a:rPr lang="en-US" sz="1400" dirty="0"/>
              <a:t>• Finite universe in space and time. </a:t>
            </a:r>
          </a:p>
          <a:p>
            <a:pPr marL="0" indent="0">
              <a:buNone/>
            </a:pPr>
            <a:r>
              <a:rPr lang="en-US" sz="1400" u="sng" dirty="0"/>
              <a:t>Evidence</a:t>
            </a:r>
            <a:r>
              <a:rPr lang="en-US" sz="1400" dirty="0"/>
              <a:t> </a:t>
            </a:r>
            <a:r>
              <a:rPr lang="en-US" sz="1400" dirty="0" smtClean="0"/>
              <a:t>: Hubble </a:t>
            </a:r>
            <a:r>
              <a:rPr lang="en-US" sz="1400" dirty="0"/>
              <a:t>expansion (age) </a:t>
            </a:r>
            <a:r>
              <a:rPr lang="en-US" sz="1400" dirty="0" smtClean="0"/>
              <a:t> Cosmic </a:t>
            </a:r>
            <a:r>
              <a:rPr lang="en-US" sz="1400" dirty="0"/>
              <a:t>microwave background (universe was hot) </a:t>
            </a:r>
            <a:r>
              <a:rPr lang="en-US" sz="1400" dirty="0" smtClean="0"/>
              <a:t> Element abundance,  Mass </a:t>
            </a:r>
            <a:r>
              <a:rPr lang="en-US" sz="1400" dirty="0"/>
              <a:t>distribution (structure). </a:t>
            </a:r>
          </a:p>
          <a:p>
            <a:pPr marL="0" indent="0">
              <a:buNone/>
            </a:pPr>
            <a:r>
              <a:rPr lang="en-US" sz="1400" u="sng" dirty="0"/>
              <a:t>Questions</a:t>
            </a:r>
            <a:r>
              <a:rPr lang="en-US" sz="1400" dirty="0"/>
              <a:t> </a:t>
            </a:r>
          </a:p>
          <a:p>
            <a:pPr marL="0" indent="0">
              <a:buNone/>
            </a:pPr>
            <a:r>
              <a:rPr lang="en-US" sz="1400" dirty="0"/>
              <a:t>• What kind and how much stuff is there? Dark matter. </a:t>
            </a:r>
          </a:p>
          <a:p>
            <a:pPr marL="0" indent="0">
              <a:buNone/>
            </a:pPr>
            <a:r>
              <a:rPr lang="en-US" sz="1400" dirty="0"/>
              <a:t>• Will the universe collapse? </a:t>
            </a:r>
          </a:p>
          <a:p>
            <a:pPr marL="0" indent="0">
              <a:buNone/>
            </a:pPr>
            <a:r>
              <a:rPr lang="en-US" sz="1400" dirty="0"/>
              <a:t>• Why was universe so homogeneous at early times? </a:t>
            </a:r>
          </a:p>
          <a:p>
            <a:pPr marL="0" indent="0">
              <a:buNone/>
            </a:pPr>
            <a:r>
              <a:rPr lang="en-US" sz="1400" dirty="0" smtClean="0"/>
              <a:t>• </a:t>
            </a:r>
            <a:r>
              <a:rPr lang="en-US" sz="1400" dirty="0"/>
              <a:t>Why was entropy so low at early times? </a:t>
            </a:r>
          </a:p>
          <a:p>
            <a:pPr marL="0" indent="0">
              <a:buNone/>
            </a:pPr>
            <a:r>
              <a:rPr lang="en-US" sz="1400" u="sng" dirty="0"/>
              <a:t>QM, SR, and the nature of the vacuum</a:t>
            </a:r>
            <a:r>
              <a:rPr lang="en-US" sz="1400" dirty="0"/>
              <a:t> </a:t>
            </a:r>
          </a:p>
          <a:p>
            <a:pPr marL="0" indent="0">
              <a:buNone/>
            </a:pPr>
            <a:r>
              <a:rPr lang="en-US" sz="1400" dirty="0"/>
              <a:t>• Virtual particles (uncertainty principle) in the vacuum. </a:t>
            </a:r>
          </a:p>
          <a:p>
            <a:pPr marL="0" indent="0">
              <a:buNone/>
            </a:pPr>
            <a:r>
              <a:rPr lang="en-US" sz="1400" u="sng" dirty="0" smtClean="0"/>
              <a:t>Cosmological </a:t>
            </a:r>
            <a:r>
              <a:rPr lang="en-US" sz="1400" u="sng" dirty="0"/>
              <a:t>implications</a:t>
            </a:r>
            <a:r>
              <a:rPr lang="en-US" sz="1400" dirty="0"/>
              <a:t> </a:t>
            </a:r>
            <a:endParaRPr lang="en-US" sz="1400" dirty="0" smtClean="0"/>
          </a:p>
          <a:p>
            <a:pPr marL="0" indent="0">
              <a:buNone/>
            </a:pPr>
            <a:r>
              <a:rPr lang="en-US" sz="1400" dirty="0" smtClean="0"/>
              <a:t>• </a:t>
            </a:r>
            <a:r>
              <a:rPr lang="en-US" sz="1400" dirty="0"/>
              <a:t>Symmetry restoration in early (hot) universe. </a:t>
            </a:r>
          </a:p>
          <a:p>
            <a:pPr marL="0" indent="0">
              <a:buNone/>
            </a:pPr>
            <a:r>
              <a:rPr lang="en-US" sz="1400" dirty="0"/>
              <a:t>• Possibility of false vacuum. </a:t>
            </a:r>
          </a:p>
          <a:p>
            <a:pPr marL="0" indent="0">
              <a:buNone/>
            </a:pPr>
            <a:r>
              <a:rPr lang="en-US" sz="1400" dirty="0">
                <a:solidFill>
                  <a:srgbClr val="FF0000"/>
                </a:solidFill>
              </a:rPr>
              <a:t>Do physical laws uniquely determine the universe, without having to specify initial conditions? </a:t>
            </a:r>
            <a:endParaRPr lang="en-US" sz="1400" dirty="0"/>
          </a:p>
          <a:p>
            <a:pPr marL="0" indent="0">
              <a:buNone/>
            </a:pPr>
            <a:r>
              <a:rPr lang="en-US" sz="1400" u="sng" dirty="0"/>
              <a:t>Inflation</a:t>
            </a:r>
            <a:r>
              <a:rPr lang="en-US" sz="1400" dirty="0"/>
              <a:t> </a:t>
            </a:r>
          </a:p>
          <a:p>
            <a:pPr marL="0" indent="0">
              <a:buNone/>
            </a:pPr>
            <a:r>
              <a:rPr lang="en-US" sz="1400" dirty="0"/>
              <a:t>• Period of false vacuum </a:t>
            </a:r>
            <a:r>
              <a:rPr lang="en-US" sz="1400" dirty="0" smtClean="0">
                <a:sym typeface="Wingdings"/>
              </a:rPr>
              <a:t></a:t>
            </a:r>
            <a:r>
              <a:rPr lang="en-US" sz="1400" dirty="0" smtClean="0"/>
              <a:t> </a:t>
            </a:r>
            <a:r>
              <a:rPr lang="en-US" sz="1400" dirty="0"/>
              <a:t>exponential expansion. </a:t>
            </a:r>
          </a:p>
          <a:p>
            <a:pPr marL="0" indent="0">
              <a:buNone/>
            </a:pPr>
            <a:r>
              <a:rPr lang="en-US" sz="1400" dirty="0"/>
              <a:t>• Explains several features of universe: </a:t>
            </a:r>
            <a:r>
              <a:rPr lang="en-US" sz="1400" dirty="0" smtClean="0"/>
              <a:t>homogeneity</a:t>
            </a:r>
            <a:r>
              <a:rPr lang="en-US" sz="1400" dirty="0"/>
              <a:t>, </a:t>
            </a:r>
            <a:r>
              <a:rPr lang="en-US" sz="1400" dirty="0" smtClean="0"/>
              <a:t>flatness</a:t>
            </a:r>
            <a:r>
              <a:rPr lang="en-US" sz="1400"/>
              <a:t>, </a:t>
            </a:r>
            <a:r>
              <a:rPr lang="en-US" sz="1400" smtClean="0"/>
              <a:t>low </a:t>
            </a:r>
            <a:r>
              <a:rPr lang="en-US" sz="1400" dirty="0"/>
              <a:t>entropy</a:t>
            </a:r>
          </a:p>
          <a:p>
            <a:pPr marL="0" indent="0">
              <a:buNone/>
            </a:pPr>
            <a:r>
              <a:rPr lang="en-US" sz="1400" u="sng" dirty="0"/>
              <a:t>Anthropic principle</a:t>
            </a:r>
            <a:r>
              <a:rPr lang="en-US" sz="1400" dirty="0"/>
              <a:t> </a:t>
            </a:r>
          </a:p>
          <a:p>
            <a:pPr marL="0" indent="0">
              <a:buNone/>
            </a:pPr>
            <a:r>
              <a:rPr lang="en-US" sz="1400" dirty="0"/>
              <a:t>• Our existence biases the measurements we make. </a:t>
            </a:r>
          </a:p>
          <a:p>
            <a:pPr marL="0" indent="0">
              <a:buNone/>
            </a:pPr>
            <a:r>
              <a:rPr lang="en-US" sz="1400" dirty="0"/>
              <a:t>• Must the universe be such that we can (do) exist? </a:t>
            </a:r>
          </a:p>
          <a:p>
            <a:pPr marL="0" indent="0">
              <a:buNone/>
            </a:pPr>
            <a:r>
              <a:rPr lang="en-US" sz="1400" dirty="0"/>
              <a:t>• Do we live in a special part of the universe?</a:t>
            </a:r>
          </a:p>
        </p:txBody>
      </p:sp>
    </p:spTree>
    <p:extLst>
      <p:ext uri="{BB962C8B-B14F-4D97-AF65-F5344CB8AC3E}">
        <p14:creationId xmlns:p14="http://schemas.microsoft.com/office/powerpoint/2010/main" val="106529942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2832"/>
            <a:ext cx="8229600" cy="1143000"/>
          </a:xfrm>
        </p:spPr>
        <p:txBody>
          <a:bodyPr>
            <a:normAutofit/>
          </a:bodyPr>
          <a:lstStyle/>
          <a:p>
            <a:r>
              <a:rPr lang="en-US" sz="3600" dirty="0">
                <a:solidFill>
                  <a:schemeClr val="accent2"/>
                </a:solidFill>
              </a:rPr>
              <a:t>Nature of scientific </a:t>
            </a:r>
            <a:r>
              <a:rPr lang="en-US" sz="3600" dirty="0" smtClean="0">
                <a:solidFill>
                  <a:schemeClr val="accent2"/>
                </a:solidFill>
              </a:rPr>
              <a:t>theory</a:t>
            </a:r>
            <a:endParaRPr lang="en-US" sz="3600" dirty="0">
              <a:solidFill>
                <a:schemeClr val="accent2"/>
              </a:solidFill>
            </a:endParaRPr>
          </a:p>
        </p:txBody>
      </p:sp>
      <p:sp>
        <p:nvSpPr>
          <p:cNvPr id="3" name="Content Placeholder 2"/>
          <p:cNvSpPr>
            <a:spLocks noGrp="1"/>
          </p:cNvSpPr>
          <p:nvPr>
            <p:ph idx="1"/>
          </p:nvPr>
        </p:nvSpPr>
        <p:spPr>
          <a:xfrm>
            <a:off x="457200" y="910168"/>
            <a:ext cx="8229600" cy="5215995"/>
          </a:xfrm>
        </p:spPr>
        <p:txBody>
          <a:bodyPr>
            <a:normAutofit fontScale="70000" lnSpcReduction="20000"/>
          </a:bodyPr>
          <a:lstStyle/>
          <a:p>
            <a:pPr marL="0" indent="0">
              <a:buNone/>
            </a:pPr>
            <a:r>
              <a:rPr lang="en-US" dirty="0">
                <a:solidFill>
                  <a:srgbClr val="C0504D"/>
                </a:solidFill>
              </a:rPr>
              <a:t>What does "correctness" mean? </a:t>
            </a:r>
          </a:p>
          <a:p>
            <a:pPr marL="0" indent="0">
              <a:buNone/>
            </a:pPr>
            <a:r>
              <a:rPr lang="en-US" dirty="0"/>
              <a:t>• Agreement with observation is important. However... </a:t>
            </a:r>
          </a:p>
          <a:p>
            <a:pPr marL="0" indent="0">
              <a:buNone/>
            </a:pPr>
            <a:r>
              <a:rPr lang="en-US" dirty="0"/>
              <a:t>• What is observable? (time comparison?) </a:t>
            </a:r>
          </a:p>
          <a:p>
            <a:pPr marL="0" indent="0">
              <a:buNone/>
            </a:pPr>
            <a:r>
              <a:rPr lang="en-US" dirty="0"/>
              <a:t>• Meanings of statements are often changed. </a:t>
            </a:r>
          </a:p>
          <a:p>
            <a:pPr marL="0" indent="0">
              <a:buNone/>
            </a:pPr>
            <a:r>
              <a:rPr lang="en-US" dirty="0"/>
              <a:t>• Theory vs. interpretation. </a:t>
            </a:r>
          </a:p>
          <a:p>
            <a:pPr marL="0" indent="0">
              <a:buNone/>
            </a:pPr>
            <a:r>
              <a:rPr lang="en-US" dirty="0">
                <a:solidFill>
                  <a:srgbClr val="C0504D"/>
                </a:solidFill>
              </a:rPr>
              <a:t>What does "preferable" mean? </a:t>
            </a:r>
          </a:p>
          <a:p>
            <a:pPr marL="0" indent="0">
              <a:buNone/>
            </a:pPr>
            <a:r>
              <a:rPr lang="en-US" dirty="0"/>
              <a:t>• Plausible? No </a:t>
            </a:r>
          </a:p>
          <a:p>
            <a:pPr marL="0" indent="0">
              <a:buNone/>
            </a:pPr>
            <a:r>
              <a:rPr lang="en-US" dirty="0"/>
              <a:t>• Conservative? Sometimes </a:t>
            </a:r>
          </a:p>
          <a:p>
            <a:pPr marL="0" indent="0">
              <a:buNone/>
            </a:pPr>
            <a:r>
              <a:rPr lang="en-US" dirty="0"/>
              <a:t>• Simple? An aesthetic </a:t>
            </a:r>
            <a:r>
              <a:rPr lang="en-US" dirty="0" err="1"/>
              <a:t>judgement</a:t>
            </a:r>
            <a:r>
              <a:rPr lang="en-US" dirty="0"/>
              <a:t>. Is GR simpler than Euclid? </a:t>
            </a:r>
          </a:p>
          <a:p>
            <a:pPr marL="0" indent="0">
              <a:buNone/>
            </a:pPr>
            <a:r>
              <a:rPr lang="en-US" dirty="0">
                <a:solidFill>
                  <a:srgbClr val="C0504D"/>
                </a:solidFill>
              </a:rPr>
              <a:t>What is the relationship between theory and reality? </a:t>
            </a:r>
          </a:p>
          <a:p>
            <a:pPr marL="0" indent="0">
              <a:buNone/>
            </a:pPr>
            <a:r>
              <a:rPr lang="en-US" dirty="0">
                <a:solidFill>
                  <a:srgbClr val="C0504D"/>
                </a:solidFill>
              </a:rPr>
              <a:t>When a law appears to be violated, what does it mean? </a:t>
            </a:r>
          </a:p>
          <a:p>
            <a:pPr marL="0" indent="0">
              <a:buNone/>
            </a:pPr>
            <a:r>
              <a:rPr lang="en-US" dirty="0"/>
              <a:t>• It really is wrong, and we need to modify it. </a:t>
            </a:r>
          </a:p>
          <a:p>
            <a:pPr marL="0" indent="0">
              <a:buNone/>
            </a:pPr>
            <a:r>
              <a:rPr lang="en-US" dirty="0"/>
              <a:t>• We have neglected something important. </a:t>
            </a:r>
          </a:p>
          <a:p>
            <a:pPr marL="0" indent="0">
              <a:buNone/>
            </a:pPr>
            <a:r>
              <a:rPr lang="en-US" dirty="0"/>
              <a:t>Predictability of future experiments is sociologically the strongest  way of distinguishing between various explanations. </a:t>
            </a:r>
          </a:p>
        </p:txBody>
      </p:sp>
    </p:spTree>
    <p:extLst>
      <p:ext uri="{BB962C8B-B14F-4D97-AF65-F5344CB8AC3E}">
        <p14:creationId xmlns:p14="http://schemas.microsoft.com/office/powerpoint/2010/main" val="26986106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u="sng" dirty="0">
                <a:solidFill>
                  <a:schemeClr val="accent2"/>
                </a:solidFill>
              </a:rPr>
              <a:t>Why is the universe comprehensible? Is it?</a:t>
            </a:r>
            <a:endParaRPr lang="en-US" sz="3600" dirty="0">
              <a:solidFill>
                <a:schemeClr val="accent2"/>
              </a:solidFill>
            </a:endParaRPr>
          </a:p>
        </p:txBody>
      </p:sp>
      <p:sp>
        <p:nvSpPr>
          <p:cNvPr id="3" name="Content Placeholder 2"/>
          <p:cNvSpPr>
            <a:spLocks noGrp="1"/>
          </p:cNvSpPr>
          <p:nvPr>
            <p:ph idx="1"/>
          </p:nvPr>
        </p:nvSpPr>
        <p:spPr/>
        <p:txBody>
          <a:bodyPr>
            <a:normAutofit fontScale="85000" lnSpcReduction="20000"/>
          </a:bodyPr>
          <a:lstStyle/>
          <a:p>
            <a:r>
              <a:rPr lang="en-US" dirty="0"/>
              <a:t>There is a complete unified theory which we will discover if we are smart enough. (but will we ever be sure if we are right? Experiment can never prove anything but only make a predictive theory plausible. It can disprove theories.)</a:t>
            </a:r>
          </a:p>
          <a:p>
            <a:r>
              <a:rPr lang="en-US" dirty="0"/>
              <a:t>There is not an ultimate theory, just an indefinite sequence of more and more accurate theories.</a:t>
            </a:r>
          </a:p>
          <a:p>
            <a:r>
              <a:rPr lang="en-US" dirty="0"/>
              <a:t>There is no theory; some events cannot be predicted beyond a certain extent.</a:t>
            </a:r>
          </a:p>
          <a:p>
            <a:r>
              <a:rPr lang="en-US" dirty="0"/>
              <a:t>Descartes great deceiver?</a:t>
            </a:r>
          </a:p>
          <a:p>
            <a:pPr marL="0" indent="0">
              <a:buNone/>
            </a:pPr>
            <a:r>
              <a:rPr lang="en-US" dirty="0">
                <a:solidFill>
                  <a:srgbClr val="C0504D"/>
                </a:solidFill>
              </a:rPr>
              <a:t>What breathes fire into the equations? Why is there something rather than nothing? </a:t>
            </a:r>
          </a:p>
        </p:txBody>
      </p:sp>
    </p:spTree>
    <p:extLst>
      <p:ext uri="{BB962C8B-B14F-4D97-AF65-F5344CB8AC3E}">
        <p14:creationId xmlns:p14="http://schemas.microsoft.com/office/powerpoint/2010/main" val="252652244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4659"/>
            <a:ext cx="8229600" cy="1258888"/>
          </a:xfrm>
        </p:spPr>
        <p:txBody>
          <a:bodyPr>
            <a:noAutofit/>
          </a:bodyPr>
          <a:lstStyle/>
          <a:p>
            <a:r>
              <a:rPr lang="en-US" sz="3200" u="sng" dirty="0">
                <a:solidFill>
                  <a:schemeClr val="accent2"/>
                </a:solidFill>
              </a:rPr>
              <a:t>What is the relationship between </a:t>
            </a:r>
            <a:r>
              <a:rPr lang="en-US" sz="3200" u="sng" dirty="0" smtClean="0">
                <a:solidFill>
                  <a:schemeClr val="accent2"/>
                </a:solidFill>
              </a:rPr>
              <a:t/>
            </a:r>
            <a:br>
              <a:rPr lang="en-US" sz="3200" u="sng" dirty="0" smtClean="0">
                <a:solidFill>
                  <a:schemeClr val="accent2"/>
                </a:solidFill>
              </a:rPr>
            </a:br>
            <a:r>
              <a:rPr lang="en-US" sz="3200" u="sng" dirty="0" smtClean="0">
                <a:solidFill>
                  <a:schemeClr val="accent2"/>
                </a:solidFill>
              </a:rPr>
              <a:t>Physics </a:t>
            </a:r>
            <a:r>
              <a:rPr lang="en-US" sz="3200" u="sng" dirty="0">
                <a:solidFill>
                  <a:schemeClr val="accent2"/>
                </a:solidFill>
              </a:rPr>
              <a:t>and Philosophy?</a:t>
            </a:r>
            <a:endParaRPr lang="en-US" sz="3200" dirty="0">
              <a:solidFill>
                <a:schemeClr val="accent2"/>
              </a:solidFill>
            </a:endParaRPr>
          </a:p>
        </p:txBody>
      </p:sp>
      <p:sp>
        <p:nvSpPr>
          <p:cNvPr id="3" name="Content Placeholder 2"/>
          <p:cNvSpPr>
            <a:spLocks noGrp="1"/>
          </p:cNvSpPr>
          <p:nvPr>
            <p:ph idx="1"/>
          </p:nvPr>
        </p:nvSpPr>
        <p:spPr>
          <a:xfrm>
            <a:off x="457200" y="1058334"/>
            <a:ext cx="8229600" cy="5067830"/>
          </a:xfrm>
        </p:spPr>
        <p:txBody>
          <a:bodyPr>
            <a:noAutofit/>
          </a:bodyPr>
          <a:lstStyle/>
          <a:p>
            <a:r>
              <a:rPr lang="en-US" sz="1600" dirty="0"/>
              <a:t>Intuitively obvious notions can be wrong!! </a:t>
            </a:r>
            <a:endParaRPr lang="en-US" sz="1600" dirty="0" smtClean="0"/>
          </a:p>
          <a:p>
            <a:pPr lvl="1"/>
            <a:r>
              <a:rPr lang="en-US" sz="1400" dirty="0" smtClean="0"/>
              <a:t>Copernicus</a:t>
            </a:r>
            <a:r>
              <a:rPr lang="en-US" sz="1400" dirty="0"/>
              <a:t>: the earth is moving</a:t>
            </a:r>
          </a:p>
          <a:p>
            <a:pPr lvl="1"/>
            <a:r>
              <a:rPr lang="en-US" sz="1400" dirty="0"/>
              <a:t>Einstein: absolute time doesn't exist; space and time are unified and curved</a:t>
            </a:r>
          </a:p>
          <a:p>
            <a:pPr lvl="1"/>
            <a:r>
              <a:rPr lang="en-US" sz="1400" dirty="0"/>
              <a:t>Bohr-Bell: there may be no deep reality</a:t>
            </a:r>
          </a:p>
          <a:p>
            <a:r>
              <a:rPr lang="en-US" sz="1600" dirty="0"/>
              <a:t>Rationalist/idealist approach [Plato, Aristotle, Leibnitz, Kant ...] is wrong. Dogmatic statements are often wrong. We cannot figure out the universe by thinking hard (Einstein is a counter example</a:t>
            </a:r>
            <a:r>
              <a:rPr lang="en-US" sz="1600" dirty="0" smtClean="0"/>
              <a:t>)</a:t>
            </a:r>
          </a:p>
          <a:p>
            <a:r>
              <a:rPr lang="en-US" sz="1600" dirty="0" smtClean="0"/>
              <a:t> </a:t>
            </a:r>
            <a:r>
              <a:rPr lang="en-US" sz="1600" dirty="0"/>
              <a:t>Is philosophy reduced to </a:t>
            </a:r>
            <a:r>
              <a:rPr lang="en-US" sz="1600" dirty="0" err="1"/>
              <a:t>sematics</a:t>
            </a:r>
            <a:r>
              <a:rPr lang="en-US" sz="1600" dirty="0"/>
              <a:t> or history? "</a:t>
            </a:r>
            <a:r>
              <a:rPr lang="en-US" sz="1600" i="1" dirty="0"/>
              <a:t>The sole remaining task for philosophy is the analysis of language</a:t>
            </a:r>
            <a:r>
              <a:rPr lang="en-US" sz="1600" dirty="0"/>
              <a:t>" Wittgenstein. It should stay out of physics</a:t>
            </a:r>
            <a:r>
              <a:rPr lang="en-US" sz="1600" dirty="0" smtClean="0"/>
              <a:t>.</a:t>
            </a:r>
          </a:p>
          <a:p>
            <a:r>
              <a:rPr lang="en-US" sz="1600" dirty="0" smtClean="0"/>
              <a:t> </a:t>
            </a:r>
            <a:r>
              <a:rPr lang="en-US" sz="1600" dirty="0"/>
              <a:t>Philosophy is a critical observer of science to clarify fundamental aspects. Physics is the best science to study the scientific process because </a:t>
            </a:r>
            <a:r>
              <a:rPr lang="en-US" sz="1600" dirty="0" smtClean="0"/>
              <a:t>there </a:t>
            </a:r>
            <a:r>
              <a:rPr lang="en-US" sz="1600" dirty="0"/>
              <a:t>are many well-tested </a:t>
            </a:r>
            <a:r>
              <a:rPr lang="en-US" sz="1600" dirty="0" smtClean="0"/>
              <a:t>theories.</a:t>
            </a:r>
            <a:endParaRPr lang="en-US" sz="1600" dirty="0" smtClean="0"/>
          </a:p>
          <a:p>
            <a:r>
              <a:rPr lang="en-US" sz="1600" dirty="0" smtClean="0"/>
              <a:t> </a:t>
            </a:r>
            <a:r>
              <a:rPr lang="en-US" sz="1600" dirty="0"/>
              <a:t>What has physics contributed to our understanding? </a:t>
            </a:r>
            <a:endParaRPr lang="en-US" sz="1600" dirty="0" smtClean="0"/>
          </a:p>
          <a:p>
            <a:pPr lvl="1"/>
            <a:r>
              <a:rPr lang="en-US" sz="1400" dirty="0" smtClean="0"/>
              <a:t>New </a:t>
            </a:r>
            <a:r>
              <a:rPr lang="en-US" sz="1400" dirty="0"/>
              <a:t>models and paradigms of thinking about the world (2 sphere model, mechanism, statistical mechanics, quantum mechanics, relativity, big bang model ...)</a:t>
            </a:r>
          </a:p>
          <a:p>
            <a:pPr lvl="1"/>
            <a:r>
              <a:rPr lang="en-US" sz="1400" dirty="0"/>
              <a:t>We have several </a:t>
            </a:r>
            <a:r>
              <a:rPr lang="en-US" sz="1400" u="sng" dirty="0"/>
              <a:t>extremely good</a:t>
            </a:r>
            <a:r>
              <a:rPr lang="en-US" sz="1400" dirty="0"/>
              <a:t> models: quantum mechanics, electron-magnetism,.... Does this mean that they are real?</a:t>
            </a:r>
          </a:p>
          <a:p>
            <a:pPr lvl="1"/>
            <a:r>
              <a:rPr lang="en-US" sz="1400" dirty="0"/>
              <a:t>Many famous physicists have raised philosophical questions [ Newton, Mach, Einstein, Bohr, Feynman, Hawking ...]</a:t>
            </a:r>
          </a:p>
          <a:p>
            <a:r>
              <a:rPr lang="en-US" sz="1600" dirty="0"/>
              <a:t>How does physics fit into our understanding of the world around us: all fields depend to some extent on our interaction with the world and our hidden assumptions. </a:t>
            </a:r>
            <a:endParaRPr lang="en-US" sz="1600" dirty="0" smtClean="0"/>
          </a:p>
        </p:txBody>
      </p:sp>
    </p:spTree>
    <p:extLst>
      <p:ext uri="{BB962C8B-B14F-4D97-AF65-F5344CB8AC3E}">
        <p14:creationId xmlns:p14="http://schemas.microsoft.com/office/powerpoint/2010/main" val="394909197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0"/>
            <a:ext cx="8229600" cy="691444"/>
          </a:xfrm>
        </p:spPr>
        <p:txBody>
          <a:bodyPr>
            <a:normAutofit/>
          </a:bodyPr>
          <a:lstStyle/>
          <a:p>
            <a:r>
              <a:rPr lang="en-US" sz="3600" dirty="0" smtClean="0">
                <a:solidFill>
                  <a:srgbClr val="C0504D"/>
                </a:solidFill>
              </a:rPr>
              <a:t>Kuhn’s Postscript</a:t>
            </a:r>
            <a:endParaRPr lang="en-US" sz="3600" dirty="0">
              <a:solidFill>
                <a:srgbClr val="C0504D"/>
              </a:solidFill>
            </a:endParaRPr>
          </a:p>
        </p:txBody>
      </p:sp>
      <p:sp>
        <p:nvSpPr>
          <p:cNvPr id="8" name="Rectangle 7"/>
          <p:cNvSpPr/>
          <p:nvPr/>
        </p:nvSpPr>
        <p:spPr>
          <a:xfrm>
            <a:off x="126999" y="889000"/>
            <a:ext cx="8777111" cy="369332"/>
          </a:xfrm>
          <a:prstGeom prst="rect">
            <a:avLst/>
          </a:prstGeom>
        </p:spPr>
        <p:txBody>
          <a:bodyPr wrap="square">
            <a:spAutoFit/>
          </a:bodyPr>
          <a:lstStyle/>
          <a:p>
            <a:r>
              <a:rPr lang="en-US" dirty="0" smtClean="0"/>
              <a:t>5. Exemplars, Incommensurability, and Revolutions</a:t>
            </a:r>
            <a:endParaRPr lang="en-US" dirty="0"/>
          </a:p>
        </p:txBody>
      </p:sp>
      <p:sp>
        <p:nvSpPr>
          <p:cNvPr id="9" name="Rectangle 8"/>
          <p:cNvSpPr/>
          <p:nvPr/>
        </p:nvSpPr>
        <p:spPr>
          <a:xfrm>
            <a:off x="1" y="1258332"/>
            <a:ext cx="9144000" cy="1754327"/>
          </a:xfrm>
          <a:prstGeom prst="rect">
            <a:avLst/>
          </a:prstGeom>
        </p:spPr>
        <p:txBody>
          <a:bodyPr wrap="square">
            <a:spAutoFit/>
          </a:bodyPr>
          <a:lstStyle/>
          <a:p>
            <a:r>
              <a:rPr lang="en-US" dirty="0" smtClean="0"/>
              <a:t>….I </a:t>
            </a:r>
            <a:r>
              <a:rPr lang="en-US" dirty="0"/>
              <a:t>have argued that the parties to such debates inevitably see differently certain of the experimental or observational situations to which both have recourse.  Since the vocabularies in which they discuss such situations consist, however, predominantly of the same terms, they must be attaching some of those terms to nature differently, and their communication is inevitably only partial.  As a result, the superiority of one theory to another is something that cannot be proved in the debate.</a:t>
            </a:r>
          </a:p>
        </p:txBody>
      </p:sp>
      <p:sp>
        <p:nvSpPr>
          <p:cNvPr id="10" name="Rectangle 9"/>
          <p:cNvSpPr/>
          <p:nvPr/>
        </p:nvSpPr>
        <p:spPr>
          <a:xfrm>
            <a:off x="0" y="2887682"/>
            <a:ext cx="9144000" cy="3970318"/>
          </a:xfrm>
          <a:prstGeom prst="rect">
            <a:avLst/>
          </a:prstGeom>
        </p:spPr>
        <p:txBody>
          <a:bodyPr wrap="square">
            <a:spAutoFit/>
          </a:bodyPr>
          <a:lstStyle/>
          <a:p>
            <a:r>
              <a:rPr lang="en-US" dirty="0"/>
              <a:t>Debates over theory-choice cannot be cast in a form that fully resembles logical or mathematical proof.  In the latter, premises and rules of inference are stipulated from the start.  If there is disagreement about conclusions, the parties to the ensuing debate can retrace their steps one by one, checking each against prior stipulation.  At the end of that process one or the other must concede that he has made a mistake, violated a previously accepted rule.  After that concession he has no recourse, and his opponent’s proof is then compelling.  Only if the two discover instead that they differ about the meaning or application of stipulated rules, that their prior agreement provides no sufficient basis for proof, does the debate continue in the form it inevitably takes during scientific revolutions.  That debate is about premises, and its recourse is to persuasion as a prelude to the possibility of proof.</a:t>
            </a:r>
          </a:p>
          <a:p>
            <a:r>
              <a:rPr lang="en-US" dirty="0"/>
              <a:t>Nothing about that relatively familiar thesis implies either that there are no good reasons for being persuaded or that those reasons are not ultimately decisive for the group.  Nor does it even imply that the reasons for choice are different from those usually listed by philosophers of science: accuracy, simplicity, fruitfulness, and the like. </a:t>
            </a:r>
          </a:p>
        </p:txBody>
      </p:sp>
    </p:spTree>
    <p:extLst>
      <p:ext uri="{BB962C8B-B14F-4D97-AF65-F5344CB8AC3E}">
        <p14:creationId xmlns:p14="http://schemas.microsoft.com/office/powerpoint/2010/main" val="92239534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2889" y="770889"/>
            <a:ext cx="8904111" cy="646331"/>
          </a:xfrm>
          <a:prstGeom prst="rect">
            <a:avLst/>
          </a:prstGeom>
        </p:spPr>
        <p:txBody>
          <a:bodyPr wrap="square">
            <a:spAutoFit/>
          </a:bodyPr>
          <a:lstStyle/>
          <a:p>
            <a:r>
              <a:rPr lang="en-US" dirty="0"/>
              <a:t>There is no neutral algorithm for theory-choice, no systematic decision procedure which, properly applied, must lead each individual in the group to the same decision.</a:t>
            </a:r>
          </a:p>
        </p:txBody>
      </p:sp>
      <p:sp>
        <p:nvSpPr>
          <p:cNvPr id="6" name="Rectangle 5"/>
          <p:cNvSpPr/>
          <p:nvPr/>
        </p:nvSpPr>
        <p:spPr>
          <a:xfrm>
            <a:off x="239889" y="1417220"/>
            <a:ext cx="8904111" cy="923330"/>
          </a:xfrm>
          <a:prstGeom prst="rect">
            <a:avLst/>
          </a:prstGeom>
        </p:spPr>
        <p:txBody>
          <a:bodyPr wrap="square">
            <a:spAutoFit/>
          </a:bodyPr>
          <a:lstStyle/>
          <a:p>
            <a:r>
              <a:rPr lang="en-US" dirty="0"/>
              <a:t> Two men who perceive the same situation differently but nevertheless employ the same vocabulary in its discussion must be using words differently.  They speak, that is, from what I have called incommensurable viewpoints. </a:t>
            </a:r>
          </a:p>
        </p:txBody>
      </p:sp>
      <p:sp>
        <p:nvSpPr>
          <p:cNvPr id="7" name="Rectangle 6"/>
          <p:cNvSpPr/>
          <p:nvPr/>
        </p:nvSpPr>
        <p:spPr>
          <a:xfrm>
            <a:off x="239889" y="2306219"/>
            <a:ext cx="8607778" cy="1200329"/>
          </a:xfrm>
          <a:prstGeom prst="rect">
            <a:avLst/>
          </a:prstGeom>
        </p:spPr>
        <p:txBody>
          <a:bodyPr wrap="square">
            <a:spAutoFit/>
          </a:bodyPr>
          <a:lstStyle/>
          <a:p>
            <a:r>
              <a:rPr lang="en-US" dirty="0"/>
              <a:t>One central aspect of any revolution is, then, that some of the similarity relations change.  Objects that were grouped in the same set before are grouped in different ones afterward and vice versa.  Think of the sun, moon, Mars, and earth before and after Copernicus; of free fall, </a:t>
            </a:r>
            <a:r>
              <a:rPr lang="en-US" dirty="0" err="1"/>
              <a:t>pendular</a:t>
            </a:r>
            <a:r>
              <a:rPr lang="en-US" dirty="0"/>
              <a:t>, and planetary motion before and after Galileo;</a:t>
            </a:r>
          </a:p>
        </p:txBody>
      </p:sp>
      <p:sp>
        <p:nvSpPr>
          <p:cNvPr id="8" name="Title 6"/>
          <p:cNvSpPr>
            <a:spLocks noGrp="1"/>
          </p:cNvSpPr>
          <p:nvPr>
            <p:ph type="title"/>
          </p:nvPr>
        </p:nvSpPr>
        <p:spPr>
          <a:xfrm>
            <a:off x="457200" y="0"/>
            <a:ext cx="8229600" cy="691444"/>
          </a:xfrm>
        </p:spPr>
        <p:txBody>
          <a:bodyPr>
            <a:normAutofit/>
          </a:bodyPr>
          <a:lstStyle/>
          <a:p>
            <a:r>
              <a:rPr lang="en-US" sz="3600" dirty="0" smtClean="0">
                <a:solidFill>
                  <a:srgbClr val="C0504D"/>
                </a:solidFill>
              </a:rPr>
              <a:t>Kuhn’s Postscript</a:t>
            </a:r>
            <a:endParaRPr lang="en-US" sz="3600" dirty="0">
              <a:solidFill>
                <a:srgbClr val="C0504D"/>
              </a:solidFill>
            </a:endParaRPr>
          </a:p>
        </p:txBody>
      </p:sp>
    </p:spTree>
    <p:extLst>
      <p:ext uri="{BB962C8B-B14F-4D97-AF65-F5344CB8AC3E}">
        <p14:creationId xmlns:p14="http://schemas.microsoft.com/office/powerpoint/2010/main" val="273420111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0889"/>
          </a:xfrm>
        </p:spPr>
        <p:txBody>
          <a:bodyPr>
            <a:noAutofit/>
          </a:bodyPr>
          <a:lstStyle/>
          <a:p>
            <a:r>
              <a:rPr lang="en-US" sz="3600" dirty="0">
                <a:solidFill>
                  <a:schemeClr val="accent2"/>
                </a:solidFill>
              </a:rPr>
              <a:t>Kuhn’s Postscript</a:t>
            </a:r>
          </a:p>
        </p:txBody>
      </p:sp>
      <p:sp>
        <p:nvSpPr>
          <p:cNvPr id="4" name="Rectangle 3"/>
          <p:cNvSpPr/>
          <p:nvPr/>
        </p:nvSpPr>
        <p:spPr>
          <a:xfrm>
            <a:off x="624886" y="804334"/>
            <a:ext cx="8519114" cy="1200329"/>
          </a:xfrm>
          <a:prstGeom prst="rect">
            <a:avLst/>
          </a:prstGeom>
        </p:spPr>
        <p:txBody>
          <a:bodyPr wrap="square">
            <a:spAutoFit/>
          </a:bodyPr>
          <a:lstStyle/>
          <a:p>
            <a:r>
              <a:rPr lang="en-US" b="1" dirty="0"/>
              <a:t>6. Revolutions and Relativism</a:t>
            </a:r>
          </a:p>
          <a:p>
            <a:r>
              <a:rPr lang="en-US" dirty="0"/>
              <a:t>One consequence of the position just outlined has particularly bothered a number of my </a:t>
            </a:r>
            <a:r>
              <a:rPr lang="en-US" dirty="0" smtClean="0"/>
              <a:t>critics. They </a:t>
            </a:r>
            <a:r>
              <a:rPr lang="en-US" dirty="0"/>
              <a:t>find my viewpoint relativistic</a:t>
            </a:r>
            <a:r>
              <a:rPr lang="en-US" dirty="0" smtClean="0"/>
              <a:t>,… </a:t>
            </a:r>
            <a:r>
              <a:rPr lang="en-US" dirty="0"/>
              <a:t>it is in any case far from mere </a:t>
            </a:r>
            <a:r>
              <a:rPr lang="en-US" dirty="0" smtClean="0"/>
              <a:t>relativism. </a:t>
            </a:r>
            <a:endParaRPr lang="en-US" dirty="0"/>
          </a:p>
          <a:p>
            <a:endParaRPr lang="en-US" dirty="0" smtClean="0"/>
          </a:p>
        </p:txBody>
      </p:sp>
      <p:sp>
        <p:nvSpPr>
          <p:cNvPr id="6" name="Rectangle 5"/>
          <p:cNvSpPr/>
          <p:nvPr/>
        </p:nvSpPr>
        <p:spPr>
          <a:xfrm>
            <a:off x="624886" y="2096995"/>
            <a:ext cx="8061914" cy="3139321"/>
          </a:xfrm>
          <a:prstGeom prst="rect">
            <a:avLst/>
          </a:prstGeom>
        </p:spPr>
        <p:txBody>
          <a:bodyPr wrap="square">
            <a:spAutoFit/>
          </a:bodyPr>
          <a:lstStyle/>
          <a:p>
            <a:r>
              <a:rPr lang="en-US" dirty="0" smtClean="0"/>
              <a:t>….it </a:t>
            </a:r>
            <a:r>
              <a:rPr lang="en-US" dirty="0"/>
              <a:t>should be easy to design a list of criteria that would enable an uncommitted observer to distinguish the earlier from the more recent theory time after time.  </a:t>
            </a:r>
            <a:r>
              <a:rPr lang="en-US" dirty="0" smtClean="0"/>
              <a:t>Among the </a:t>
            </a:r>
            <a:r>
              <a:rPr lang="en-US" dirty="0"/>
              <a:t>most useful would be: accuracy of prediction, particularly of quantitative prediction; the balance between esoteric and everyday subject matter; and the number of different problems solved.  Less useful for this purpose, though also important determinants of scientific life, would be such values as simplicity, scope, and compatibility with other specialties</a:t>
            </a:r>
            <a:r>
              <a:rPr lang="en-US" dirty="0" smtClean="0"/>
              <a:t>. …</a:t>
            </a:r>
            <a:r>
              <a:rPr lang="en-US" dirty="0"/>
              <a:t>Later scientific theories are better than earlier ones for solving puzzles in the often quite different environments to which they are applied.  That is not a relativist’s position, and it displays the sense in which I am a convinced believer in scientific progress.</a:t>
            </a:r>
          </a:p>
          <a:p>
            <a:endParaRPr lang="en-US" dirty="0"/>
          </a:p>
        </p:txBody>
      </p:sp>
    </p:spTree>
    <p:extLst>
      <p:ext uri="{BB962C8B-B14F-4D97-AF65-F5344CB8AC3E}">
        <p14:creationId xmlns:p14="http://schemas.microsoft.com/office/powerpoint/2010/main" val="270994829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089" y="82688"/>
            <a:ext cx="8229600" cy="721645"/>
          </a:xfrm>
        </p:spPr>
        <p:txBody>
          <a:bodyPr>
            <a:normAutofit/>
          </a:bodyPr>
          <a:lstStyle/>
          <a:p>
            <a:r>
              <a:rPr lang="en-US" sz="3600" dirty="0" smtClean="0">
                <a:solidFill>
                  <a:srgbClr val="C0504D"/>
                </a:solidFill>
              </a:rPr>
              <a:t>Kuhn’s Postscript</a:t>
            </a:r>
            <a:endParaRPr lang="en-US" sz="3600" dirty="0">
              <a:solidFill>
                <a:srgbClr val="C0504D"/>
              </a:solidFill>
            </a:endParaRPr>
          </a:p>
        </p:txBody>
      </p:sp>
      <p:sp>
        <p:nvSpPr>
          <p:cNvPr id="4" name="Rectangle 3"/>
          <p:cNvSpPr/>
          <p:nvPr/>
        </p:nvSpPr>
        <p:spPr>
          <a:xfrm>
            <a:off x="453546" y="762017"/>
            <a:ext cx="8233254" cy="5632312"/>
          </a:xfrm>
          <a:prstGeom prst="rect">
            <a:avLst/>
          </a:prstGeom>
        </p:spPr>
        <p:txBody>
          <a:bodyPr wrap="square">
            <a:spAutoFit/>
          </a:bodyPr>
          <a:lstStyle/>
          <a:p>
            <a:r>
              <a:rPr lang="en-US" dirty="0"/>
              <a:t>Compared with the notion of progress most prevalent among both philosophers of science and laymen, however, this position lacks an essential element.  A scientific theory is usually felt to be better than its predecessors not only in the sense that it is a better instrument for discovering and solving puzzles but also because it is somehow a better representation of what nature is really like.  One often hears that successive theories grow ever closer to, or approximate more and more closely to, the truth.  Apparently generalizations like that refer not to the puzzle-solutions and the concrete predictions derived from a theory but rather to its ontology, to the match, that is, between the entities with which the theory populates nature and what is “really there.”</a:t>
            </a:r>
          </a:p>
          <a:p>
            <a:r>
              <a:rPr lang="en-US" dirty="0"/>
              <a:t>Perhaps there is some other way of salvaging the notion of ‘truth’ for application to whole theories, but this one will not do.  There is, I think, no theory-independent way to reconstruct phrases like ‘really there’; the notion of a match between the ontology of a theory and its “real” counterpart in nature now seems to me illusive in principle.  Besides, as a historian, I am impressed with the </a:t>
            </a:r>
            <a:r>
              <a:rPr lang="en-US" dirty="0" err="1"/>
              <a:t>implausability</a:t>
            </a:r>
            <a:r>
              <a:rPr lang="en-US" dirty="0"/>
              <a:t> of the view.  I do not doubt, for example, that Newton’s mechanics improves on Aristotle’s and that Einstein’s improves on Newton’s as instruments for puzzle-solving.  But I can see in their succession no coherent direction of ontological development.  On the contrary, in </a:t>
            </a:r>
            <a:r>
              <a:rPr lang="en-US" dirty="0" smtClean="0"/>
              <a:t>some important </a:t>
            </a:r>
            <a:r>
              <a:rPr lang="en-US" dirty="0"/>
              <a:t>respects, though by no means in all, Einstein’s general theory of relativity is closer to Aristotle’s than either of them is to Newton’s. </a:t>
            </a:r>
          </a:p>
        </p:txBody>
      </p:sp>
    </p:spTree>
    <p:extLst>
      <p:ext uri="{BB962C8B-B14F-4D97-AF65-F5344CB8AC3E}">
        <p14:creationId xmlns:p14="http://schemas.microsoft.com/office/powerpoint/2010/main" val="102176046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C0504D"/>
                </a:solidFill>
              </a:rPr>
              <a:t>Overview</a:t>
            </a:r>
            <a:endParaRPr lang="en-US" sz="3600" dirty="0">
              <a:solidFill>
                <a:srgbClr val="C0504D"/>
              </a:solidFill>
            </a:endParaRPr>
          </a:p>
        </p:txBody>
      </p:sp>
      <p:sp>
        <p:nvSpPr>
          <p:cNvPr id="3" name="Content Placeholder 2"/>
          <p:cNvSpPr>
            <a:spLocks noGrp="1"/>
          </p:cNvSpPr>
          <p:nvPr>
            <p:ph idx="1"/>
          </p:nvPr>
        </p:nvSpPr>
        <p:spPr/>
        <p:txBody>
          <a:bodyPr>
            <a:normAutofit lnSpcReduction="10000"/>
          </a:bodyPr>
          <a:lstStyle/>
          <a:p>
            <a:r>
              <a:rPr lang="en-US" dirty="0"/>
              <a:t>What makes a good theory? How has the answer to this question changed with time? </a:t>
            </a:r>
          </a:p>
          <a:p>
            <a:r>
              <a:rPr lang="en-US" dirty="0"/>
              <a:t>What criteria are used to test a theory? The data. The metaphysical organization of the world view (paradigm). </a:t>
            </a:r>
          </a:p>
          <a:p>
            <a:r>
              <a:rPr lang="en-US" dirty="0"/>
              <a:t>What determines the historical development of science? Why wasn’t the heliocentric theory developed before 1543? </a:t>
            </a:r>
            <a:endParaRPr lang="en-US" dirty="0" smtClean="0"/>
          </a:p>
          <a:p>
            <a:r>
              <a:rPr lang="en-US" dirty="0" smtClean="0"/>
              <a:t>What </a:t>
            </a:r>
            <a:r>
              <a:rPr lang="en-US" dirty="0"/>
              <a:t>can we know? </a:t>
            </a:r>
          </a:p>
          <a:p>
            <a:endParaRPr lang="en-US" dirty="0"/>
          </a:p>
        </p:txBody>
      </p:sp>
    </p:spTree>
    <p:extLst>
      <p:ext uri="{BB962C8B-B14F-4D97-AF65-F5344CB8AC3E}">
        <p14:creationId xmlns:p14="http://schemas.microsoft.com/office/powerpoint/2010/main" val="412173746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u="sng" dirty="0">
                <a:solidFill>
                  <a:schemeClr val="accent2"/>
                </a:solidFill>
              </a:rPr>
              <a:t>Ptolemy </a:t>
            </a:r>
            <a:r>
              <a:rPr lang="en-US" sz="3600" u="sng" dirty="0" smtClean="0">
                <a:solidFill>
                  <a:schemeClr val="accent2"/>
                </a:solidFill>
                <a:sym typeface="Wingdings"/>
              </a:rPr>
              <a:t></a:t>
            </a:r>
            <a:r>
              <a:rPr lang="en-US" sz="3600" u="sng" dirty="0" smtClean="0">
                <a:solidFill>
                  <a:schemeClr val="accent2"/>
                </a:solidFill>
              </a:rPr>
              <a:t> </a:t>
            </a:r>
            <a:r>
              <a:rPr lang="en-US" sz="3600" u="sng" dirty="0">
                <a:solidFill>
                  <a:schemeClr val="accent2"/>
                </a:solidFill>
              </a:rPr>
              <a:t>Copernicus:</a:t>
            </a:r>
            <a:r>
              <a:rPr lang="en-US" sz="3600" dirty="0">
                <a:solidFill>
                  <a:schemeClr val="accent2"/>
                </a:solidFill>
              </a:rPr>
              <a:t> </a:t>
            </a:r>
            <a:br>
              <a:rPr lang="en-US" sz="3600" dirty="0">
                <a:solidFill>
                  <a:schemeClr val="accent2"/>
                </a:solidFill>
              </a:rPr>
            </a:br>
            <a:endParaRPr lang="en-US" sz="3600" dirty="0">
              <a:solidFill>
                <a:schemeClr val="accent2"/>
              </a:solidFill>
            </a:endParaRPr>
          </a:p>
        </p:txBody>
      </p:sp>
      <p:sp>
        <p:nvSpPr>
          <p:cNvPr id="3" name="Content Placeholder 2"/>
          <p:cNvSpPr>
            <a:spLocks noGrp="1"/>
          </p:cNvSpPr>
          <p:nvPr>
            <p:ph idx="1"/>
          </p:nvPr>
        </p:nvSpPr>
        <p:spPr/>
        <p:txBody>
          <a:bodyPr>
            <a:normAutofit fontScale="77500" lnSpcReduction="20000"/>
          </a:bodyPr>
          <a:lstStyle/>
          <a:p>
            <a:pPr marL="400050" lvl="1" indent="0">
              <a:buNone/>
            </a:pPr>
            <a:r>
              <a:rPr lang="en-US" dirty="0"/>
              <a:t>• Why did planetary motion become a problem in the 16</a:t>
            </a:r>
            <a:r>
              <a:rPr lang="en-US" baseline="30000" dirty="0"/>
              <a:t>th</a:t>
            </a:r>
            <a:r>
              <a:rPr lang="en-US" dirty="0"/>
              <a:t> century? </a:t>
            </a:r>
            <a:r>
              <a:rPr lang="en-US" dirty="0" smtClean="0"/>
              <a:t> The </a:t>
            </a:r>
            <a:r>
              <a:rPr lang="en-US" dirty="0"/>
              <a:t>rediscovery of Platonic and Pythagorean philosophy. </a:t>
            </a:r>
            <a:endParaRPr lang="en-US" dirty="0" smtClean="0"/>
          </a:p>
          <a:p>
            <a:pPr marL="400050" lvl="1" indent="0">
              <a:buNone/>
            </a:pPr>
            <a:r>
              <a:rPr lang="en-US" dirty="0" smtClean="0"/>
              <a:t>• </a:t>
            </a:r>
            <a:r>
              <a:rPr lang="en-US" dirty="0"/>
              <a:t>Earth is center </a:t>
            </a:r>
            <a:r>
              <a:rPr lang="en-US" dirty="0" smtClean="0">
                <a:sym typeface="Wingdings"/>
              </a:rPr>
              <a:t></a:t>
            </a:r>
            <a:r>
              <a:rPr lang="en-US" dirty="0" smtClean="0"/>
              <a:t> </a:t>
            </a:r>
            <a:r>
              <a:rPr lang="en-US" dirty="0"/>
              <a:t>Sun at center. Earth not unique </a:t>
            </a:r>
          </a:p>
          <a:p>
            <a:pPr marL="400050" lvl="1" indent="0">
              <a:buNone/>
            </a:pPr>
            <a:r>
              <a:rPr lang="en-US" dirty="0"/>
              <a:t>• Universe is finite </a:t>
            </a:r>
            <a:r>
              <a:rPr lang="en-US" dirty="0" smtClean="0">
                <a:sym typeface="Wingdings"/>
              </a:rPr>
              <a:t></a:t>
            </a:r>
            <a:r>
              <a:rPr lang="en-US" dirty="0" smtClean="0"/>
              <a:t> </a:t>
            </a:r>
            <a:r>
              <a:rPr lang="en-US" dirty="0"/>
              <a:t>infinite (large). Vacuum </a:t>
            </a:r>
          </a:p>
          <a:p>
            <a:pPr marL="400050" lvl="1" indent="0">
              <a:buNone/>
            </a:pPr>
            <a:r>
              <a:rPr lang="en-US" dirty="0"/>
              <a:t>• Pragmatic (ad hoc) explanation </a:t>
            </a:r>
            <a:r>
              <a:rPr lang="en-US" dirty="0" smtClean="0">
                <a:sym typeface="Wingdings"/>
              </a:rPr>
              <a:t></a:t>
            </a:r>
            <a:r>
              <a:rPr lang="en-US" dirty="0" smtClean="0"/>
              <a:t> </a:t>
            </a:r>
            <a:r>
              <a:rPr lang="en-US" dirty="0"/>
              <a:t>simple mathematics </a:t>
            </a:r>
          </a:p>
          <a:p>
            <a:pPr marL="400050" lvl="1" indent="0">
              <a:buNone/>
            </a:pPr>
            <a:r>
              <a:rPr lang="en-US" dirty="0"/>
              <a:t>• Possibility of universal physical law. Galilean relativity. </a:t>
            </a:r>
          </a:p>
          <a:p>
            <a:pPr marL="400050" lvl="1" indent="0">
              <a:buNone/>
            </a:pPr>
            <a:r>
              <a:rPr lang="en-US" dirty="0"/>
              <a:t>• Why so much empty space? </a:t>
            </a:r>
          </a:p>
          <a:p>
            <a:pPr marL="400050" lvl="1" indent="0">
              <a:buNone/>
            </a:pPr>
            <a:r>
              <a:rPr lang="en-US" dirty="0"/>
              <a:t>• What is the difference between the heavens and the earth?</a:t>
            </a:r>
          </a:p>
          <a:p>
            <a:pPr marL="400050" lvl="1" indent="0">
              <a:buNone/>
            </a:pPr>
            <a:endParaRPr lang="en-US" u="sng" dirty="0" smtClean="0"/>
          </a:p>
          <a:p>
            <a:pPr marL="400050" lvl="1" indent="0">
              <a:buNone/>
            </a:pPr>
            <a:r>
              <a:rPr lang="en-US" u="sng" dirty="0" err="1" smtClean="0"/>
              <a:t>Kepler’s</a:t>
            </a:r>
            <a:r>
              <a:rPr lang="en-US" u="sng" dirty="0" smtClean="0"/>
              <a:t> </a:t>
            </a:r>
            <a:r>
              <a:rPr lang="en-US" u="sng" dirty="0"/>
              <a:t>laws:</a:t>
            </a:r>
            <a:r>
              <a:rPr lang="en-US" dirty="0"/>
              <a:t> </a:t>
            </a:r>
            <a:endParaRPr lang="en-US" dirty="0" smtClean="0"/>
          </a:p>
          <a:p>
            <a:pPr marL="400050" lvl="1" indent="0">
              <a:buNone/>
            </a:pPr>
            <a:r>
              <a:rPr lang="en-US" dirty="0" smtClean="0"/>
              <a:t>• </a:t>
            </a:r>
            <a:r>
              <a:rPr lang="en-US" dirty="0"/>
              <a:t>The first major triumph of the mathematical paradigm. </a:t>
            </a:r>
            <a:endParaRPr lang="en-US" dirty="0" smtClean="0"/>
          </a:p>
          <a:p>
            <a:pPr marL="400050" lvl="1" indent="0">
              <a:buNone/>
            </a:pPr>
            <a:r>
              <a:rPr lang="en-US" dirty="0" smtClean="0"/>
              <a:t>• </a:t>
            </a:r>
            <a:r>
              <a:rPr lang="en-US" dirty="0"/>
              <a:t>Elliptical motion violates Aristotle’s physics, symmetry is not everything. </a:t>
            </a:r>
          </a:p>
          <a:p>
            <a:endParaRPr lang="en-US" dirty="0"/>
          </a:p>
        </p:txBody>
      </p:sp>
    </p:spTree>
    <p:extLst>
      <p:ext uri="{BB962C8B-B14F-4D97-AF65-F5344CB8AC3E}">
        <p14:creationId xmlns:p14="http://schemas.microsoft.com/office/powerpoint/2010/main" val="236188602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u="sng" dirty="0">
                <a:solidFill>
                  <a:srgbClr val="C0504D"/>
                </a:solidFill>
              </a:rPr>
              <a:t>Aristotle </a:t>
            </a:r>
            <a:r>
              <a:rPr lang="en-US" sz="3600" u="sng" dirty="0" smtClean="0">
                <a:solidFill>
                  <a:srgbClr val="C0504D"/>
                </a:solidFill>
                <a:sym typeface="Wingdings"/>
              </a:rPr>
              <a:t></a:t>
            </a:r>
            <a:r>
              <a:rPr lang="en-US" sz="3600" u="sng" dirty="0" smtClean="0">
                <a:solidFill>
                  <a:srgbClr val="C0504D"/>
                </a:solidFill>
              </a:rPr>
              <a:t> </a:t>
            </a:r>
            <a:r>
              <a:rPr lang="en-US" sz="3600" u="sng" dirty="0">
                <a:solidFill>
                  <a:srgbClr val="C0504D"/>
                </a:solidFill>
              </a:rPr>
              <a:t>Galileo/Newton</a:t>
            </a:r>
            <a:r>
              <a:rPr lang="en-US" sz="3600" dirty="0">
                <a:solidFill>
                  <a:srgbClr val="C0504D"/>
                </a:solidFill>
              </a:rPr>
              <a:t> </a:t>
            </a:r>
          </a:p>
        </p:txBody>
      </p:sp>
      <p:sp>
        <p:nvSpPr>
          <p:cNvPr id="3" name="Content Placeholder 2"/>
          <p:cNvSpPr>
            <a:spLocks noGrp="1"/>
          </p:cNvSpPr>
          <p:nvPr>
            <p:ph idx="1"/>
          </p:nvPr>
        </p:nvSpPr>
        <p:spPr/>
        <p:txBody>
          <a:bodyPr>
            <a:normAutofit fontScale="70000" lnSpcReduction="20000"/>
          </a:bodyPr>
          <a:lstStyle/>
          <a:p>
            <a:pPr marL="0" indent="0">
              <a:buNone/>
            </a:pPr>
            <a:r>
              <a:rPr lang="en-US" u="sng" dirty="0"/>
              <a:t>Galileo</a:t>
            </a:r>
            <a:r>
              <a:rPr lang="en-US" dirty="0"/>
              <a:t> </a:t>
            </a:r>
          </a:p>
          <a:p>
            <a:pPr marL="0" indent="0">
              <a:buNone/>
            </a:pPr>
            <a:r>
              <a:rPr lang="en-US" dirty="0"/>
              <a:t>• Systematic, mathematical investigation of phenomena </a:t>
            </a:r>
          </a:p>
          <a:p>
            <a:pPr marL="0" indent="0">
              <a:buNone/>
            </a:pPr>
            <a:r>
              <a:rPr lang="en-US" dirty="0"/>
              <a:t>• Natural position and motion </a:t>
            </a:r>
            <a:r>
              <a:rPr lang="en-US" dirty="0" smtClean="0">
                <a:sym typeface="Wingdings"/>
              </a:rPr>
              <a:t></a:t>
            </a:r>
            <a:r>
              <a:rPr lang="en-US" dirty="0" smtClean="0"/>
              <a:t> </a:t>
            </a:r>
            <a:r>
              <a:rPr lang="en-US" dirty="0"/>
              <a:t>inertia </a:t>
            </a:r>
          </a:p>
          <a:p>
            <a:pPr marL="0" indent="0">
              <a:buNone/>
            </a:pPr>
            <a:r>
              <a:rPr lang="en-US" dirty="0"/>
              <a:t>• Acceleration is the physically interesting quantity. </a:t>
            </a:r>
          </a:p>
          <a:p>
            <a:pPr marL="0" indent="0">
              <a:buNone/>
            </a:pPr>
            <a:r>
              <a:rPr lang="en-US" dirty="0"/>
              <a:t>• Reality exists independent of our senses (senses can mislead) </a:t>
            </a:r>
          </a:p>
          <a:p>
            <a:pPr marL="0" indent="0">
              <a:buNone/>
            </a:pPr>
            <a:r>
              <a:rPr lang="en-US" dirty="0"/>
              <a:t>• Cause not related to purpose. Mechanical universe. </a:t>
            </a:r>
          </a:p>
          <a:p>
            <a:pPr marL="0" indent="0">
              <a:buNone/>
            </a:pPr>
            <a:r>
              <a:rPr lang="en-US" u="sng" dirty="0"/>
              <a:t>Newton</a:t>
            </a:r>
            <a:r>
              <a:rPr lang="en-US" dirty="0"/>
              <a:t> </a:t>
            </a:r>
          </a:p>
          <a:p>
            <a:pPr marL="0" indent="0">
              <a:buNone/>
            </a:pPr>
            <a:r>
              <a:rPr lang="en-US" dirty="0"/>
              <a:t>• Universal physical law </a:t>
            </a:r>
          </a:p>
          <a:p>
            <a:pPr marL="0" indent="0">
              <a:buNone/>
            </a:pPr>
            <a:r>
              <a:rPr lang="en-US" dirty="0"/>
              <a:t>• Laws of motion. Force. Conservation of momentum. </a:t>
            </a:r>
          </a:p>
          <a:p>
            <a:pPr marL="0" indent="0">
              <a:buNone/>
            </a:pPr>
            <a:r>
              <a:rPr lang="en-US" dirty="0"/>
              <a:t>• Resolution of Ptolemy/Copernicus "debate" with dynamical theory </a:t>
            </a:r>
          </a:p>
          <a:p>
            <a:pPr marL="0" indent="0">
              <a:buNone/>
            </a:pPr>
            <a:r>
              <a:rPr lang="en-US" dirty="0"/>
              <a:t>• Law of gravity. Simple description of many phenomena. </a:t>
            </a:r>
          </a:p>
          <a:p>
            <a:pPr marL="0" indent="0">
              <a:buNone/>
            </a:pPr>
            <a:r>
              <a:rPr lang="en-US" dirty="0"/>
              <a:t>Rules of reasoning: Simplicity, uniformity, induction, empiricism. </a:t>
            </a:r>
          </a:p>
          <a:p>
            <a:endParaRPr lang="en-US" dirty="0"/>
          </a:p>
        </p:txBody>
      </p:sp>
    </p:spTree>
    <p:extLst>
      <p:ext uri="{BB962C8B-B14F-4D97-AF65-F5344CB8AC3E}">
        <p14:creationId xmlns:p14="http://schemas.microsoft.com/office/powerpoint/2010/main" val="183351367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75168"/>
            <a:ext cx="8229600" cy="5850996"/>
          </a:xfrm>
        </p:spPr>
        <p:txBody>
          <a:bodyPr>
            <a:normAutofit fontScale="55000" lnSpcReduction="20000"/>
          </a:bodyPr>
          <a:lstStyle/>
          <a:p>
            <a:pPr marL="0" indent="0">
              <a:buNone/>
            </a:pPr>
            <a:r>
              <a:rPr lang="en-US" u="sng" dirty="0"/>
              <a:t>Properties of space and time</a:t>
            </a:r>
            <a:r>
              <a:rPr lang="en-US" dirty="0"/>
              <a:t> </a:t>
            </a:r>
          </a:p>
          <a:p>
            <a:pPr marL="0" indent="0">
              <a:buNone/>
            </a:pPr>
            <a:r>
              <a:rPr lang="en-US" dirty="0"/>
              <a:t>• Translation and rotation invariance </a:t>
            </a:r>
          </a:p>
          <a:p>
            <a:pPr marL="0" indent="0">
              <a:buNone/>
            </a:pPr>
            <a:r>
              <a:rPr lang="en-US" dirty="0"/>
              <a:t>• Symmetry simplifies problems and leads to conservation laws </a:t>
            </a:r>
          </a:p>
          <a:p>
            <a:pPr marL="0" indent="0">
              <a:buNone/>
            </a:pPr>
            <a:r>
              <a:rPr lang="en-US" dirty="0"/>
              <a:t>• Position and velocity are relative. Acceleration is absolute. </a:t>
            </a:r>
          </a:p>
          <a:p>
            <a:pPr marL="0" indent="0">
              <a:buNone/>
            </a:pPr>
            <a:r>
              <a:rPr lang="en-US" dirty="0"/>
              <a:t>• Substantive </a:t>
            </a:r>
            <a:r>
              <a:rPr lang="en-US" i="1" dirty="0"/>
              <a:t>vs. </a:t>
            </a:r>
            <a:r>
              <a:rPr lang="en-US" dirty="0"/>
              <a:t>relational idea of space and time </a:t>
            </a:r>
            <a:br>
              <a:rPr lang="en-US" dirty="0"/>
            </a:br>
            <a:r>
              <a:rPr lang="en-US" dirty="0"/>
              <a:t>(Mach foreshadowed) </a:t>
            </a:r>
            <a:br>
              <a:rPr lang="en-US" dirty="0"/>
            </a:br>
            <a:r>
              <a:rPr lang="en-US" dirty="0"/>
              <a:t>  </a:t>
            </a:r>
          </a:p>
          <a:p>
            <a:pPr marL="0" indent="0">
              <a:buNone/>
            </a:pPr>
            <a:r>
              <a:rPr lang="en-US" u="sng" dirty="0"/>
              <a:t>Unresolved issues in Newtonian physics</a:t>
            </a:r>
            <a:r>
              <a:rPr lang="en-US" dirty="0"/>
              <a:t> </a:t>
            </a:r>
          </a:p>
          <a:p>
            <a:pPr marL="0" indent="0">
              <a:buNone/>
            </a:pPr>
            <a:r>
              <a:rPr lang="en-US" dirty="0"/>
              <a:t>• Why inertia? </a:t>
            </a:r>
          </a:p>
          <a:p>
            <a:pPr marL="0" indent="0">
              <a:buNone/>
            </a:pPr>
            <a:r>
              <a:rPr lang="en-US" dirty="0"/>
              <a:t>• How does gravity work (action at a distance?) </a:t>
            </a:r>
          </a:p>
          <a:p>
            <a:pPr marL="0" indent="0">
              <a:buNone/>
            </a:pPr>
            <a:r>
              <a:rPr lang="en-US" dirty="0"/>
              <a:t>• If </a:t>
            </a:r>
            <a:r>
              <a:rPr lang="en-US" dirty="0" smtClean="0"/>
              <a:t>space--time </a:t>
            </a:r>
            <a:r>
              <a:rPr lang="en-US" dirty="0"/>
              <a:t>is absolute why can't we measure it? </a:t>
            </a:r>
          </a:p>
          <a:p>
            <a:pPr marL="0" indent="0">
              <a:buNone/>
            </a:pPr>
            <a:r>
              <a:rPr lang="en-US" dirty="0"/>
              <a:t>• ether. A leftover from Aristotelian physics. </a:t>
            </a:r>
          </a:p>
          <a:p>
            <a:pPr marL="0" indent="0">
              <a:buNone/>
            </a:pPr>
            <a:r>
              <a:rPr lang="en-US" dirty="0"/>
              <a:t>• fields (gravitational, electric, magnetic). Are they real? </a:t>
            </a:r>
          </a:p>
          <a:p>
            <a:pPr marL="0" indent="0">
              <a:buNone/>
            </a:pPr>
            <a:r>
              <a:rPr lang="en-US" dirty="0"/>
              <a:t>Idealism « realism </a:t>
            </a:r>
          </a:p>
          <a:p>
            <a:pPr marL="0" indent="0">
              <a:buNone/>
            </a:pPr>
            <a:r>
              <a:rPr lang="en-US" dirty="0"/>
              <a:t>• Infinite, eternal universe? (</a:t>
            </a:r>
            <a:r>
              <a:rPr lang="en-US" dirty="0" err="1"/>
              <a:t>Olber’s</a:t>
            </a:r>
            <a:r>
              <a:rPr lang="en-US" dirty="0"/>
              <a:t> paradox) </a:t>
            </a:r>
            <a:br>
              <a:rPr lang="en-US" dirty="0"/>
            </a:br>
            <a:r>
              <a:rPr lang="en-US" dirty="0"/>
              <a:t>  </a:t>
            </a:r>
          </a:p>
          <a:p>
            <a:pPr marL="0" indent="0">
              <a:buNone/>
            </a:pPr>
            <a:r>
              <a:rPr lang="en-US" u="sng" dirty="0"/>
              <a:t>Difficulties with determinism and causality</a:t>
            </a:r>
            <a:r>
              <a:rPr lang="en-US" dirty="0"/>
              <a:t> </a:t>
            </a:r>
          </a:p>
          <a:p>
            <a:pPr marL="0" indent="0">
              <a:buNone/>
            </a:pPr>
            <a:r>
              <a:rPr lang="en-US" dirty="0"/>
              <a:t>• Technical issues (chaos, equations can’t be solved, can we really isolate a system from the rest of the universe?) </a:t>
            </a:r>
          </a:p>
          <a:p>
            <a:pPr marL="0" indent="0">
              <a:buNone/>
            </a:pPr>
            <a:r>
              <a:rPr lang="en-US" dirty="0"/>
              <a:t>• Difficulty making a coherent definition of causality. </a:t>
            </a:r>
          </a:p>
          <a:p>
            <a:pPr marL="0" indent="0">
              <a:buNone/>
            </a:pPr>
            <a:endParaRPr lang="en-US" dirty="0"/>
          </a:p>
        </p:txBody>
      </p:sp>
    </p:spTree>
    <p:extLst>
      <p:ext uri="{BB962C8B-B14F-4D97-AF65-F5344CB8AC3E}">
        <p14:creationId xmlns:p14="http://schemas.microsoft.com/office/powerpoint/2010/main" val="26414502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68"/>
            <a:ext cx="8229600" cy="5977996"/>
          </a:xfrm>
        </p:spPr>
        <p:txBody>
          <a:bodyPr>
            <a:normAutofit fontScale="62500" lnSpcReduction="20000"/>
          </a:bodyPr>
          <a:lstStyle/>
          <a:p>
            <a:pPr marL="0" indent="0">
              <a:buNone/>
            </a:pPr>
            <a:r>
              <a:rPr lang="en-US" u="sng" dirty="0" smtClean="0"/>
              <a:t>Electromagnetic </a:t>
            </a:r>
            <a:r>
              <a:rPr lang="en-US" u="sng" dirty="0"/>
              <a:t>waves and the ether</a:t>
            </a:r>
            <a:r>
              <a:rPr lang="en-US" dirty="0"/>
              <a:t> </a:t>
            </a:r>
          </a:p>
          <a:p>
            <a:pPr marL="0" indent="0">
              <a:buNone/>
            </a:pPr>
            <a:r>
              <a:rPr lang="en-US" dirty="0"/>
              <a:t>• Waves require a medium (do they?) </a:t>
            </a:r>
          </a:p>
          <a:p>
            <a:pPr marL="0" indent="0">
              <a:buNone/>
            </a:pPr>
            <a:r>
              <a:rPr lang="en-US" dirty="0"/>
              <a:t>• Maxwell’s equations violate Galilean relativity </a:t>
            </a:r>
            <a:r>
              <a:rPr lang="en-US" dirty="0" smtClean="0">
                <a:sym typeface="Wingdings"/>
              </a:rPr>
              <a:t></a:t>
            </a:r>
            <a:r>
              <a:rPr lang="en-US" dirty="0" smtClean="0"/>
              <a:t>ether </a:t>
            </a:r>
            <a:r>
              <a:rPr lang="en-US" dirty="0"/>
              <a:t>is required. Look for </a:t>
            </a:r>
            <a:r>
              <a:rPr lang="en-US" dirty="0" smtClean="0"/>
              <a:t>it. </a:t>
            </a:r>
            <a:r>
              <a:rPr lang="en-US" dirty="0"/>
              <a:t/>
            </a:r>
            <a:br>
              <a:rPr lang="en-US" dirty="0"/>
            </a:br>
            <a:r>
              <a:rPr lang="en-US" dirty="0"/>
              <a:t>  </a:t>
            </a:r>
          </a:p>
          <a:p>
            <a:pPr marL="0" indent="0">
              <a:buNone/>
            </a:pPr>
            <a:r>
              <a:rPr lang="en-US" u="sng" dirty="0"/>
              <a:t>Thermodynamics</a:t>
            </a:r>
            <a:r>
              <a:rPr lang="en-US" dirty="0"/>
              <a:t> </a:t>
            </a:r>
          </a:p>
          <a:p>
            <a:pPr marL="0" indent="0">
              <a:buNone/>
            </a:pPr>
            <a:r>
              <a:rPr lang="en-US" dirty="0"/>
              <a:t>• 2nd law. Order </a:t>
            </a:r>
            <a:r>
              <a:rPr lang="en-US" dirty="0" smtClean="0">
                <a:sym typeface="Wingdings"/>
              </a:rPr>
              <a:t></a:t>
            </a:r>
            <a:r>
              <a:rPr lang="en-US" dirty="0" smtClean="0"/>
              <a:t> </a:t>
            </a:r>
            <a:r>
              <a:rPr lang="en-US" dirty="0"/>
              <a:t>disorder. </a:t>
            </a:r>
          </a:p>
          <a:p>
            <a:pPr marL="0" indent="0">
              <a:buNone/>
            </a:pPr>
            <a:r>
              <a:rPr lang="en-US" dirty="0"/>
              <a:t>• Statistical mechanics. Probabilistic laws. </a:t>
            </a:r>
            <a:endParaRPr lang="en-US" dirty="0" smtClean="0"/>
          </a:p>
          <a:p>
            <a:pPr marL="0" indent="0">
              <a:buNone/>
            </a:pPr>
            <a:r>
              <a:rPr lang="en-US" smtClean="0"/>
              <a:t>Is </a:t>
            </a:r>
            <a:r>
              <a:rPr lang="en-US" dirty="0"/>
              <a:t>the order we see because the underlying laws are simple and deterministic or because of averaging of a deeper </a:t>
            </a:r>
            <a:r>
              <a:rPr lang="en-US" dirty="0" smtClean="0"/>
              <a:t>reality?  A new </a:t>
            </a:r>
            <a:r>
              <a:rPr lang="en-US" dirty="0"/>
              <a:t>paradigm. </a:t>
            </a:r>
          </a:p>
          <a:p>
            <a:pPr lvl="1"/>
            <a:r>
              <a:rPr lang="en-US" dirty="0"/>
              <a:t>Arrow of time? </a:t>
            </a:r>
          </a:p>
          <a:p>
            <a:pPr lvl="1"/>
            <a:r>
              <a:rPr lang="en-US" dirty="0"/>
              <a:t>Difficulty defining probability in a deterministic world. </a:t>
            </a:r>
          </a:p>
          <a:p>
            <a:pPr lvl="1"/>
            <a:r>
              <a:rPr lang="en-US" dirty="0"/>
              <a:t>Heat death of the universe. </a:t>
            </a:r>
            <a:endParaRPr lang="en-US" dirty="0" smtClean="0"/>
          </a:p>
          <a:p>
            <a:pPr marL="0" indent="0">
              <a:buNone/>
            </a:pPr>
            <a:endParaRPr lang="en-US" dirty="0" smtClean="0"/>
          </a:p>
          <a:p>
            <a:pPr marL="0" indent="0">
              <a:buNone/>
            </a:pPr>
            <a:r>
              <a:rPr lang="en-US" u="sng" dirty="0" smtClean="0"/>
              <a:t>Failure </a:t>
            </a:r>
            <a:r>
              <a:rPr lang="en-US" u="sng" dirty="0"/>
              <a:t>of searches for the ether </a:t>
            </a:r>
            <a:r>
              <a:rPr lang="en-US" dirty="0" smtClean="0">
                <a:sym typeface="Wingdings"/>
              </a:rPr>
              <a:t></a:t>
            </a:r>
            <a:r>
              <a:rPr lang="en-US" dirty="0" smtClean="0"/>
              <a:t> </a:t>
            </a:r>
            <a:r>
              <a:rPr lang="en-US" dirty="0"/>
              <a:t>special relativity </a:t>
            </a:r>
          </a:p>
          <a:p>
            <a:pPr marL="0" indent="0">
              <a:buNone/>
            </a:pPr>
            <a:r>
              <a:rPr lang="en-US" dirty="0"/>
              <a:t>• Three decades of searches (when to give up?) </a:t>
            </a:r>
          </a:p>
          <a:p>
            <a:pPr marL="0" indent="0">
              <a:buNone/>
            </a:pPr>
            <a:r>
              <a:rPr lang="en-US" dirty="0"/>
              <a:t>• Many ad hoc theories (</a:t>
            </a:r>
            <a:r>
              <a:rPr lang="en-US" i="1" dirty="0"/>
              <a:t>e.g.</a:t>
            </a:r>
            <a:r>
              <a:rPr lang="en-US" dirty="0"/>
              <a:t>, Lorentz-Fitzgerald contraction) </a:t>
            </a:r>
          </a:p>
          <a:p>
            <a:pPr marL="0" indent="0">
              <a:buNone/>
            </a:pPr>
            <a:r>
              <a:rPr lang="en-US" dirty="0"/>
              <a:t>• Special relativity: One simple postulate solves the problem </a:t>
            </a:r>
          </a:p>
          <a:p>
            <a:pPr marL="0" indent="0">
              <a:buNone/>
            </a:pPr>
            <a:endParaRPr lang="en-US" dirty="0"/>
          </a:p>
        </p:txBody>
      </p:sp>
    </p:spTree>
    <p:extLst>
      <p:ext uri="{BB962C8B-B14F-4D97-AF65-F5344CB8AC3E}">
        <p14:creationId xmlns:p14="http://schemas.microsoft.com/office/powerpoint/2010/main" val="202945686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7427"/>
            <a:ext cx="8229600" cy="1143000"/>
          </a:xfrm>
        </p:spPr>
        <p:txBody>
          <a:bodyPr>
            <a:normAutofit/>
          </a:bodyPr>
          <a:lstStyle/>
          <a:p>
            <a:r>
              <a:rPr lang="en-US" sz="3600" u="sng" dirty="0">
                <a:solidFill>
                  <a:srgbClr val="C0504D"/>
                </a:solidFill>
              </a:rPr>
              <a:t>SR changes our view of reality.</a:t>
            </a:r>
            <a:endParaRPr lang="en-US" sz="3600" dirty="0">
              <a:solidFill>
                <a:srgbClr val="C0504D"/>
              </a:solidFill>
            </a:endParaRPr>
          </a:p>
        </p:txBody>
      </p:sp>
      <p:sp>
        <p:nvSpPr>
          <p:cNvPr id="3" name="Content Placeholder 2"/>
          <p:cNvSpPr>
            <a:spLocks noGrp="1"/>
          </p:cNvSpPr>
          <p:nvPr>
            <p:ph idx="1"/>
          </p:nvPr>
        </p:nvSpPr>
        <p:spPr>
          <a:xfrm>
            <a:off x="457200" y="550334"/>
            <a:ext cx="8229600" cy="5575830"/>
          </a:xfrm>
        </p:spPr>
        <p:txBody>
          <a:bodyPr>
            <a:normAutofit fontScale="92500" lnSpcReduction="20000"/>
          </a:bodyPr>
          <a:lstStyle/>
          <a:p>
            <a:pPr marL="0" indent="0">
              <a:buNone/>
            </a:pPr>
            <a:r>
              <a:rPr lang="en-US" dirty="0" smtClean="0"/>
              <a:t>• No </a:t>
            </a:r>
            <a:r>
              <a:rPr lang="en-US" dirty="0"/>
              <a:t>absolute time. No absolute simultaneity. </a:t>
            </a:r>
          </a:p>
          <a:p>
            <a:pPr marL="0" indent="0">
              <a:buNone/>
            </a:pPr>
            <a:r>
              <a:rPr lang="en-US" dirty="0"/>
              <a:t>• Space and time are not as distinct as before </a:t>
            </a:r>
          </a:p>
          <a:p>
            <a:pPr marL="0" indent="0">
              <a:buNone/>
            </a:pPr>
            <a:r>
              <a:rPr lang="en-US" dirty="0"/>
              <a:t>• Motion is more relative than before (ether is completely gone) </a:t>
            </a:r>
            <a:r>
              <a:rPr lang="en-US" dirty="0" smtClean="0"/>
              <a:t> </a:t>
            </a:r>
            <a:r>
              <a:rPr lang="en-US" dirty="0" err="1" smtClean="0"/>
              <a:t>Machean</a:t>
            </a:r>
            <a:r>
              <a:rPr lang="en-US" dirty="0" smtClean="0"/>
              <a:t> </a:t>
            </a:r>
            <a:r>
              <a:rPr lang="en-US" dirty="0"/>
              <a:t>view of space (operational definition of simultaneity) </a:t>
            </a:r>
          </a:p>
          <a:p>
            <a:pPr marL="0" indent="0">
              <a:buNone/>
            </a:pPr>
            <a:r>
              <a:rPr lang="en-US" dirty="0"/>
              <a:t>• Final unification of electricity and magnetism. </a:t>
            </a:r>
          </a:p>
          <a:p>
            <a:pPr marL="0" indent="0">
              <a:buNone/>
            </a:pPr>
            <a:r>
              <a:rPr lang="en-US" dirty="0"/>
              <a:t>• The meaning of mass has changed. Energy is more fundamental. </a:t>
            </a:r>
            <a:r>
              <a:rPr lang="en-US" dirty="0" smtClean="0"/>
              <a:t> Massless </a:t>
            </a:r>
            <a:r>
              <a:rPr lang="en-US" dirty="0"/>
              <a:t>objects exist. </a:t>
            </a:r>
          </a:p>
          <a:p>
            <a:pPr marL="0" indent="0">
              <a:buNone/>
            </a:pPr>
            <a:r>
              <a:rPr lang="en-US" dirty="0"/>
              <a:t>• There is a speed limit, c. Limits causality. No action at a distance, only local laws. </a:t>
            </a:r>
          </a:p>
          <a:p>
            <a:pPr marL="0" indent="0">
              <a:buNone/>
            </a:pPr>
            <a:r>
              <a:rPr lang="en-US" dirty="0"/>
              <a:t>• </a:t>
            </a:r>
            <a:r>
              <a:rPr lang="en-US" dirty="0" err="1"/>
              <a:t>Minkowski</a:t>
            </a:r>
            <a:r>
              <a:rPr lang="en-US" dirty="0"/>
              <a:t> 4-d geometrical view </a:t>
            </a:r>
            <a:r>
              <a:rPr lang="en-US" dirty="0" smtClean="0">
                <a:sym typeface="Wingdings"/>
              </a:rPr>
              <a:t></a:t>
            </a:r>
            <a:r>
              <a:rPr lang="en-US" dirty="0" smtClean="0"/>
              <a:t> </a:t>
            </a:r>
            <a:r>
              <a:rPr lang="en-US" dirty="0"/>
              <a:t>general relativity. </a:t>
            </a:r>
          </a:p>
          <a:p>
            <a:endParaRPr lang="en-US" dirty="0"/>
          </a:p>
        </p:txBody>
      </p:sp>
    </p:spTree>
    <p:extLst>
      <p:ext uri="{BB962C8B-B14F-4D97-AF65-F5344CB8AC3E}">
        <p14:creationId xmlns:p14="http://schemas.microsoft.com/office/powerpoint/2010/main" val="96884296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u="sng" dirty="0">
                <a:solidFill>
                  <a:srgbClr val="C0504D"/>
                </a:solidFill>
              </a:rPr>
              <a:t>General Relativity</a:t>
            </a:r>
            <a:endParaRPr lang="en-US" sz="3600" dirty="0">
              <a:solidFill>
                <a:srgbClr val="C0504D"/>
              </a:solidFill>
            </a:endParaRPr>
          </a:p>
        </p:txBody>
      </p:sp>
      <p:sp>
        <p:nvSpPr>
          <p:cNvPr id="3" name="Content Placeholder 2"/>
          <p:cNvSpPr>
            <a:spLocks noGrp="1"/>
          </p:cNvSpPr>
          <p:nvPr>
            <p:ph idx="1"/>
          </p:nvPr>
        </p:nvSpPr>
        <p:spPr/>
        <p:txBody>
          <a:bodyPr>
            <a:normAutofit fontScale="55000" lnSpcReduction="20000"/>
          </a:bodyPr>
          <a:lstStyle/>
          <a:p>
            <a:pPr marL="0" indent="0">
              <a:buNone/>
            </a:pPr>
            <a:r>
              <a:rPr lang="en-US" dirty="0"/>
              <a:t>Postulate of GR: All frames (even accelerating ones) are OK. </a:t>
            </a:r>
          </a:p>
          <a:p>
            <a:pPr marL="0" indent="0">
              <a:buNone/>
            </a:pPr>
            <a:r>
              <a:rPr lang="en-US" dirty="0"/>
              <a:t>• Principle of equivalence: Inertial mass = gravitational mass </a:t>
            </a:r>
          </a:p>
          <a:p>
            <a:pPr marL="0" indent="0">
              <a:buNone/>
            </a:pPr>
            <a:r>
              <a:rPr lang="en-US" dirty="0"/>
              <a:t>• Light is affected by gravity </a:t>
            </a:r>
          </a:p>
          <a:p>
            <a:pPr marL="0" indent="0">
              <a:buNone/>
            </a:pPr>
            <a:r>
              <a:rPr lang="en-US" dirty="0"/>
              <a:t>• </a:t>
            </a:r>
            <a:r>
              <a:rPr lang="en-US" dirty="0" err="1"/>
              <a:t>Non-euclidean</a:t>
            </a:r>
            <a:r>
              <a:rPr lang="en-US" dirty="0"/>
              <a:t> (curved) geometry. </a:t>
            </a:r>
          </a:p>
          <a:p>
            <a:pPr marL="0" indent="0">
              <a:buNone/>
            </a:pPr>
            <a:r>
              <a:rPr lang="en-US" dirty="0"/>
              <a:t>• Horizons, black holes, and singularities. (big bang) </a:t>
            </a:r>
            <a:endParaRPr lang="en-US" dirty="0" smtClean="0"/>
          </a:p>
          <a:p>
            <a:pPr marL="0" indent="0">
              <a:buNone/>
            </a:pPr>
            <a:endParaRPr lang="en-US" dirty="0" smtClean="0"/>
          </a:p>
          <a:p>
            <a:pPr marL="0" indent="0">
              <a:buNone/>
            </a:pPr>
            <a:r>
              <a:rPr lang="en-US" b="1" u="sng" dirty="0"/>
              <a:t>Consequences:</a:t>
            </a:r>
            <a:r>
              <a:rPr lang="en-US" dirty="0"/>
              <a:t> </a:t>
            </a:r>
          </a:p>
          <a:p>
            <a:pPr marL="0" indent="0">
              <a:buNone/>
            </a:pPr>
            <a:r>
              <a:rPr lang="en-US" dirty="0"/>
              <a:t>• Geometry is empirical. Matter determines geometry. </a:t>
            </a:r>
          </a:p>
          <a:p>
            <a:pPr marL="0" indent="0">
              <a:buNone/>
            </a:pPr>
            <a:r>
              <a:rPr lang="en-US" dirty="0"/>
              <a:t>• The universe can’t be static. </a:t>
            </a:r>
          </a:p>
          <a:p>
            <a:pPr marL="0" indent="0">
              <a:buNone/>
            </a:pPr>
            <a:r>
              <a:rPr lang="en-US" dirty="0"/>
              <a:t>• Gravitation radiation and boundary conditions. GR doesn’t obey Mach’s principle</a:t>
            </a:r>
            <a:r>
              <a:rPr lang="en-US" dirty="0" smtClean="0"/>
              <a:t>. </a:t>
            </a:r>
            <a:r>
              <a:rPr lang="en-US" dirty="0" smtClean="0">
                <a:sym typeface="Wingdings"/>
              </a:rPr>
              <a:t></a:t>
            </a:r>
            <a:r>
              <a:rPr lang="en-US" dirty="0" smtClean="0"/>
              <a:t> </a:t>
            </a:r>
            <a:r>
              <a:rPr lang="en-US" dirty="0"/>
              <a:t>Is </a:t>
            </a:r>
            <a:r>
              <a:rPr lang="en-US" dirty="0" err="1"/>
              <a:t>spacetime</a:t>
            </a:r>
            <a:r>
              <a:rPr lang="en-US" dirty="0"/>
              <a:t> real? </a:t>
            </a:r>
          </a:p>
          <a:p>
            <a:pPr marL="0" indent="0">
              <a:buNone/>
            </a:pPr>
            <a:r>
              <a:rPr lang="en-US" dirty="0"/>
              <a:t>• A success in elevating "coincidences" to physical law. </a:t>
            </a:r>
          </a:p>
          <a:p>
            <a:pPr marL="0" indent="0">
              <a:buNone/>
            </a:pPr>
            <a:r>
              <a:rPr lang="en-US" dirty="0"/>
              <a:t>• Poincare’s objection. Conventionalism. </a:t>
            </a:r>
          </a:p>
          <a:p>
            <a:pPr marL="0" indent="0">
              <a:buNone/>
            </a:pPr>
            <a:r>
              <a:rPr lang="en-US" dirty="0"/>
              <a:t>• Horizons </a:t>
            </a:r>
            <a:r>
              <a:rPr lang="en-US" dirty="0" smtClean="0">
                <a:sym typeface="Wingdings"/>
              </a:rPr>
              <a:t></a:t>
            </a:r>
            <a:r>
              <a:rPr lang="en-US" dirty="0" smtClean="0"/>
              <a:t> </a:t>
            </a:r>
            <a:r>
              <a:rPr lang="en-US" dirty="0"/>
              <a:t>loss of knowledge and (maybe) determinism. </a:t>
            </a:r>
          </a:p>
          <a:p>
            <a:pPr marL="0" indent="0">
              <a:buNone/>
            </a:pPr>
            <a:r>
              <a:rPr lang="en-US" dirty="0"/>
              <a:t>Does the Earth go around the Sun?</a:t>
            </a:r>
          </a:p>
          <a:p>
            <a:pPr marL="0" indent="0">
              <a:buNone/>
            </a:pPr>
            <a:endParaRPr lang="en-US" dirty="0"/>
          </a:p>
        </p:txBody>
      </p:sp>
    </p:spTree>
    <p:extLst>
      <p:ext uri="{BB962C8B-B14F-4D97-AF65-F5344CB8AC3E}">
        <p14:creationId xmlns:p14="http://schemas.microsoft.com/office/powerpoint/2010/main" val="38583027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418"/>
            <a:ext cx="8229600" cy="783166"/>
          </a:xfrm>
        </p:spPr>
        <p:txBody>
          <a:bodyPr>
            <a:normAutofit/>
          </a:bodyPr>
          <a:lstStyle/>
          <a:p>
            <a:r>
              <a:rPr lang="en-US" sz="3600" u="sng" dirty="0">
                <a:solidFill>
                  <a:srgbClr val="C0504D"/>
                </a:solidFill>
              </a:rPr>
              <a:t>Quantum Mechanics</a:t>
            </a:r>
            <a:endParaRPr lang="en-US" sz="3600" dirty="0">
              <a:solidFill>
                <a:srgbClr val="C0504D"/>
              </a:solidFill>
            </a:endParaRPr>
          </a:p>
        </p:txBody>
      </p:sp>
      <p:sp>
        <p:nvSpPr>
          <p:cNvPr id="3" name="Content Placeholder 2"/>
          <p:cNvSpPr>
            <a:spLocks noGrp="1"/>
          </p:cNvSpPr>
          <p:nvPr>
            <p:ph idx="1"/>
          </p:nvPr>
        </p:nvSpPr>
        <p:spPr>
          <a:xfrm>
            <a:off x="457200" y="751418"/>
            <a:ext cx="8229600" cy="5630332"/>
          </a:xfrm>
        </p:spPr>
        <p:txBody>
          <a:bodyPr>
            <a:normAutofit fontScale="47500" lnSpcReduction="20000"/>
          </a:bodyPr>
          <a:lstStyle/>
          <a:p>
            <a:pPr marL="0" indent="0">
              <a:buNone/>
            </a:pPr>
            <a:r>
              <a:rPr lang="en-US" dirty="0"/>
              <a:t>Empirical evidence </a:t>
            </a:r>
          </a:p>
          <a:p>
            <a:pPr marL="0" indent="0">
              <a:buNone/>
            </a:pPr>
            <a:r>
              <a:rPr lang="en-US" dirty="0"/>
              <a:t>• Atomic spectra </a:t>
            </a:r>
          </a:p>
          <a:p>
            <a:pPr marL="0" indent="0">
              <a:buNone/>
            </a:pPr>
            <a:r>
              <a:rPr lang="en-US" dirty="0"/>
              <a:t>• Black body spectrum </a:t>
            </a:r>
          </a:p>
          <a:p>
            <a:pPr marL="0" indent="0">
              <a:buNone/>
            </a:pPr>
            <a:r>
              <a:rPr lang="en-US" dirty="0"/>
              <a:t>• Photoelectric effect </a:t>
            </a:r>
          </a:p>
          <a:p>
            <a:pPr marL="0" indent="0">
              <a:buNone/>
            </a:pPr>
            <a:r>
              <a:rPr lang="en-US" dirty="0"/>
              <a:t>• Compton scattering. </a:t>
            </a:r>
          </a:p>
          <a:p>
            <a:pPr marL="0" indent="0">
              <a:buNone/>
            </a:pPr>
            <a:r>
              <a:rPr lang="en-US" dirty="0"/>
              <a:t>• Electron diffraction</a:t>
            </a:r>
          </a:p>
          <a:p>
            <a:pPr marL="0" indent="0">
              <a:buNone/>
            </a:pPr>
            <a:r>
              <a:rPr lang="en-US" dirty="0"/>
              <a:t>All objects have both particle and wave aspects (complementarity). </a:t>
            </a:r>
            <a:endParaRPr lang="en-US" dirty="0" smtClean="0"/>
          </a:p>
          <a:p>
            <a:pPr marL="0" indent="0">
              <a:buNone/>
            </a:pPr>
            <a:r>
              <a:rPr lang="en-US" dirty="0" smtClean="0"/>
              <a:t>• </a:t>
            </a:r>
            <a:r>
              <a:rPr lang="en-US" dirty="0"/>
              <a:t>Uncertainty principle (Heisenberg) </a:t>
            </a:r>
            <a:endParaRPr lang="en-US" dirty="0" smtClean="0"/>
          </a:p>
          <a:p>
            <a:pPr marL="0" indent="0">
              <a:buNone/>
            </a:pPr>
            <a:r>
              <a:rPr lang="en-US" dirty="0" smtClean="0"/>
              <a:t>• </a:t>
            </a:r>
            <a:r>
              <a:rPr lang="en-US" dirty="0"/>
              <a:t>Probability (Born).  (</a:t>
            </a:r>
            <a:r>
              <a:rPr lang="en-US" dirty="0" err="1"/>
              <a:t>frequentist</a:t>
            </a:r>
            <a:r>
              <a:rPr lang="en-US" dirty="0"/>
              <a:t> or subjectivist?) </a:t>
            </a:r>
          </a:p>
          <a:p>
            <a:pPr marL="0" indent="0">
              <a:buNone/>
            </a:pPr>
            <a:r>
              <a:rPr lang="en-US" dirty="0"/>
              <a:t>• Interference. </a:t>
            </a:r>
          </a:p>
          <a:p>
            <a:pPr marL="0" indent="0">
              <a:buNone/>
            </a:pPr>
            <a:r>
              <a:rPr lang="en-US" dirty="0"/>
              <a:t>• Less determinism. </a:t>
            </a:r>
          </a:p>
          <a:p>
            <a:pPr marL="0" indent="0">
              <a:buNone/>
            </a:pPr>
            <a:r>
              <a:rPr lang="en-US" dirty="0"/>
              <a:t>• Less reality. </a:t>
            </a:r>
          </a:p>
          <a:p>
            <a:pPr marL="0" indent="0">
              <a:buNone/>
            </a:pPr>
            <a:r>
              <a:rPr lang="en-US" dirty="0"/>
              <a:t>• No objective, local theory (hidden variables) can reproduce QM. (Bell’s inequality). </a:t>
            </a:r>
            <a:br>
              <a:rPr lang="en-US" dirty="0"/>
            </a:br>
            <a:r>
              <a:rPr lang="en-US" dirty="0"/>
              <a:t>  </a:t>
            </a:r>
          </a:p>
          <a:p>
            <a:pPr marL="0" indent="0">
              <a:buNone/>
            </a:pPr>
            <a:r>
              <a:rPr lang="en-US" u="sng" dirty="0"/>
              <a:t>EPR experiments</a:t>
            </a:r>
            <a:r>
              <a:rPr lang="en-US" dirty="0"/>
              <a:t> </a:t>
            </a:r>
          </a:p>
          <a:p>
            <a:pPr marL="0" indent="0">
              <a:buNone/>
            </a:pPr>
            <a:r>
              <a:rPr lang="en-US" dirty="0"/>
              <a:t>• QM predicts larger correlations than </a:t>
            </a:r>
            <a:r>
              <a:rPr lang="en-US" dirty="0" smtClean="0"/>
              <a:t>hidden variable </a:t>
            </a:r>
            <a:r>
              <a:rPr lang="en-US" dirty="0"/>
              <a:t>theories do. </a:t>
            </a:r>
          </a:p>
          <a:p>
            <a:pPr marL="0" indent="0">
              <a:buNone/>
            </a:pPr>
            <a:r>
              <a:rPr lang="en-US" dirty="0"/>
              <a:t>• Correlations exist without any measurable interaction but without superluminal communication. </a:t>
            </a:r>
            <a:br>
              <a:rPr lang="en-US" dirty="0"/>
            </a:br>
            <a:r>
              <a:rPr lang="en-US" dirty="0"/>
              <a:t>  </a:t>
            </a:r>
          </a:p>
          <a:p>
            <a:pPr marL="0" indent="0">
              <a:buNone/>
            </a:pPr>
            <a:r>
              <a:rPr lang="en-US" u="sng" dirty="0"/>
              <a:t>Schrödinger’s cat experiments</a:t>
            </a:r>
            <a:r>
              <a:rPr lang="en-US" dirty="0"/>
              <a:t> </a:t>
            </a:r>
          </a:p>
          <a:p>
            <a:pPr marL="0" indent="0">
              <a:buNone/>
            </a:pPr>
            <a:r>
              <a:rPr lang="en-US" dirty="0"/>
              <a:t>• Why don’t we perceive superposition? Interference. </a:t>
            </a:r>
          </a:p>
          <a:p>
            <a:pPr marL="0" indent="0">
              <a:buNone/>
            </a:pPr>
            <a:r>
              <a:rPr lang="en-US" dirty="0"/>
              <a:t>• What constitutes measurement? </a:t>
            </a:r>
          </a:p>
          <a:p>
            <a:pPr marL="0" indent="0">
              <a:buNone/>
            </a:pPr>
            <a:r>
              <a:rPr lang="en-US" dirty="0"/>
              <a:t>• Where is the boundary between QM and classical world? </a:t>
            </a:r>
          </a:p>
          <a:p>
            <a:pPr marL="0" indent="0">
              <a:buNone/>
            </a:pPr>
            <a:r>
              <a:rPr lang="en-US" dirty="0"/>
              <a:t>• Is irreversibility important in measurement? </a:t>
            </a:r>
          </a:p>
        </p:txBody>
      </p:sp>
    </p:spTree>
    <p:extLst>
      <p:ext uri="{BB962C8B-B14F-4D97-AF65-F5344CB8AC3E}">
        <p14:creationId xmlns:p14="http://schemas.microsoft.com/office/powerpoint/2010/main" val="380347469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8318</TotalTime>
  <Words>2400</Words>
  <Application>Microsoft Macintosh PowerPoint</Application>
  <PresentationFormat>On-screen Show (4:3)</PresentationFormat>
  <Paragraphs>201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Retrospective </vt:lpstr>
      <vt:lpstr>Overview</vt:lpstr>
      <vt:lpstr>Ptolemy  Copernicus:  </vt:lpstr>
      <vt:lpstr>Aristotle  Galileo/Newton </vt:lpstr>
      <vt:lpstr>PowerPoint Presentation</vt:lpstr>
      <vt:lpstr>PowerPoint Presentation</vt:lpstr>
      <vt:lpstr>SR changes our view of reality.</vt:lpstr>
      <vt:lpstr>General Relativity</vt:lpstr>
      <vt:lpstr>Quantum Mechanics</vt:lpstr>
      <vt:lpstr>Quantum Interpretations</vt:lpstr>
      <vt:lpstr>Cosmology</vt:lpstr>
      <vt:lpstr>Nature of scientific theory</vt:lpstr>
      <vt:lpstr>Why is the universe comprehensible? Is it?</vt:lpstr>
      <vt:lpstr>What is the relationship between  Physics and Philosophy?</vt:lpstr>
      <vt:lpstr>Kuhn’s Postscript</vt:lpstr>
      <vt:lpstr>Kuhn’s Postscript</vt:lpstr>
      <vt:lpstr>Kuhn’s Postscript</vt:lpstr>
      <vt:lpstr>Kuhn’s Postscript</vt:lpstr>
    </vt:vector>
  </TitlesOfParts>
  <Company>UIUC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Arrows of Time</dc:title>
  <dc:creator>Michael Weissman</dc:creator>
  <cp:lastModifiedBy>David Ceperley</cp:lastModifiedBy>
  <cp:revision>95</cp:revision>
  <cp:lastPrinted>2014-05-06T17:24:33Z</cp:lastPrinted>
  <dcterms:created xsi:type="dcterms:W3CDTF">2013-11-26T04:42:47Z</dcterms:created>
  <dcterms:modified xsi:type="dcterms:W3CDTF">2015-05-05T13:55:35Z</dcterms:modified>
</cp:coreProperties>
</file>