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7" r:id="rId3"/>
    <p:sldId id="282" r:id="rId4"/>
    <p:sldId id="278" r:id="rId5"/>
    <p:sldId id="277" r:id="rId6"/>
    <p:sldId id="279" r:id="rId7"/>
    <p:sldId id="269" r:id="rId8"/>
    <p:sldId id="258" r:id="rId9"/>
    <p:sldId id="260" r:id="rId10"/>
    <p:sldId id="261" r:id="rId11"/>
    <p:sldId id="270" r:id="rId12"/>
    <p:sldId id="262" r:id="rId13"/>
    <p:sldId id="263" r:id="rId14"/>
    <p:sldId id="266" r:id="rId15"/>
    <p:sldId id="281" r:id="rId16"/>
    <p:sldId id="265" r:id="rId17"/>
    <p:sldId id="267" r:id="rId18"/>
    <p:sldId id="273" r:id="rId19"/>
    <p:sldId id="27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E3017-FEA3-4063-B12B-1E5BACE8E7F9}" type="datetimeFigureOut">
              <a:rPr lang="zh-CN" altLang="en-US" smtClean="0"/>
              <a:t>2011/5/11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1509-DC56-4154-9056-C9919FAEF5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9826-BEC8-4514-84D1-971679AD36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05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9826-BEC8-4514-84D1-971679AD36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0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1B13C3-28CF-4BA2-9282-BF38926CBB3A}" type="datetimeFigureOut">
              <a:rPr lang="zh-CN" altLang="en-US" smtClean="0"/>
              <a:pPr/>
              <a:t>2011/5/11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FA1265-3AAF-4A35-834E-ABAA0B7AA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ipeng%20Shu\Documents\&#23454;&#39564;&#23460;-UIUC\Group%20Meeting%20presentations\300-400iter,G=1,A85B15.avi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Shipeng%20Shu\Documents\&#23454;&#39564;&#23460;-UIUC\Group%20Meeting%20presentations\no_cherry_injection.avi" TargetMode="External"/><Relationship Id="rId1" Type="http://schemas.openxmlformats.org/officeDocument/2006/relationships/video" Target="file:///C:\Users\Shipeng%20Shu\Documents\&#23454;&#39564;&#23460;-UIUC\Group%20Meeting%20presentations\cherry_injection.avi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553200" cy="219916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Formation and Evolution </a:t>
            </a:r>
            <a:br>
              <a:rPr lang="en-US" altLang="zh-CN" dirty="0" smtClean="0"/>
            </a:br>
            <a:r>
              <a:rPr lang="en-US" altLang="zh-CN" dirty="0" smtClean="0"/>
              <a:t>of the Cherry-Pit Structure</a:t>
            </a:r>
            <a:br>
              <a:rPr lang="en-US" altLang="zh-CN" dirty="0" smtClean="0"/>
            </a:br>
            <a:r>
              <a:rPr lang="en-US" altLang="zh-CN" dirty="0" smtClean="0"/>
              <a:t>in Binary Immiscible Alloy </a:t>
            </a:r>
            <a:br>
              <a:rPr lang="en-US" altLang="zh-CN" dirty="0" smtClean="0"/>
            </a:br>
            <a:r>
              <a:rPr lang="en-US" altLang="zh-CN" dirty="0" smtClean="0"/>
              <a:t>Under Ion Irradiation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		</a:t>
            </a:r>
            <a:r>
              <a:rPr lang="en-US" altLang="zh-CN" dirty="0" smtClean="0"/>
              <a:t>		Shipeng Shu, </a:t>
            </a:r>
            <a:br>
              <a:rPr lang="en-US" altLang="zh-CN" dirty="0" smtClean="0"/>
            </a:br>
            <a:r>
              <a:rPr lang="en-US" altLang="zh-CN" dirty="0" smtClean="0"/>
              <a:t>				</a:t>
            </a:r>
            <a:r>
              <a:rPr lang="en-US" altLang="zh-CN" dirty="0" smtClean="0"/>
              <a:t>Kenneth </a:t>
            </a:r>
            <a:r>
              <a:rPr lang="en-US" altLang="zh-CN" dirty="0" err="1" smtClean="0"/>
              <a:t>Tussey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		</a:t>
            </a:r>
            <a:r>
              <a:rPr lang="en-US" altLang="zh-CN" dirty="0" smtClean="0"/>
              <a:t>	 	</a:t>
            </a:r>
            <a:r>
              <a:rPr lang="en-US" altLang="zh-CN" dirty="0" smtClean="0"/>
              <a:t>5.12.2011</a:t>
            </a:r>
            <a:endParaRPr lang="zh-CN" altLang="en-US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Nucleation and “Centering”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5715000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A</a:t>
            </a:r>
            <a:r>
              <a:rPr lang="en-US" altLang="zh-CN" baseline="-25000" dirty="0" smtClean="0"/>
              <a:t>85</a:t>
            </a:r>
            <a:r>
              <a:rPr lang="en-US" altLang="zh-CN" dirty="0" smtClean="0"/>
              <a:t>B</a:t>
            </a:r>
            <a:r>
              <a:rPr lang="en-US" altLang="zh-CN" baseline="-25000" dirty="0" smtClean="0"/>
              <a:t>15</a:t>
            </a:r>
            <a:r>
              <a:rPr lang="en-US" altLang="zh-CN" dirty="0" smtClean="0"/>
              <a:t>, </a:t>
            </a:r>
            <a:r>
              <a:rPr lang="en-US" dirty="0" smtClean="0"/>
              <a:t>Gamma=1, </a:t>
            </a:r>
            <a:r>
              <a:rPr lang="en-US" altLang="zh-CN" dirty="0" smtClean="0"/>
              <a:t>300-400 iteration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Shown are the two largest B precipitate. </a:t>
            </a:r>
          </a:p>
          <a:p>
            <a:pPr algn="ctr"/>
            <a:r>
              <a:rPr lang="en-US" dirty="0" smtClean="0"/>
              <a:t>Picked from the 0.005 asymmetry simulation.</a:t>
            </a:r>
            <a:endParaRPr lang="en-US" dirty="0"/>
          </a:p>
        </p:txBody>
      </p:sp>
      <p:pic>
        <p:nvPicPr>
          <p:cNvPr id="8" name="300-400iter,G=1,A85B1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Does Pit Mobility Matters?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1676400"/>
            <a:ext cx="76787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could be two possible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can lead to the bursting </a:t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of “cherry-pit” structure.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First, pit cluster can move to touch the cherry boundary.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Second, the fluctuation of the cherry sphere can also cause the </a:t>
            </a:r>
            <a:br>
              <a:rPr lang="en-US" altLang="zh-CN" dirty="0" smtClean="0"/>
            </a:br>
            <a:r>
              <a:rPr lang="en-US" altLang="zh-CN" dirty="0" smtClean="0"/>
              <a:t> burst.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038600"/>
            <a:ext cx="69541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into the first possible reason.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Here we only consider the </a:t>
            </a:r>
            <a:r>
              <a:rPr lang="en-US" altLang="zh-CN" dirty="0" err="1" smtClean="0"/>
              <a:t>pairwise</a:t>
            </a:r>
            <a:r>
              <a:rPr lang="en-US" altLang="zh-CN" dirty="0" smtClean="0"/>
              <a:t> interaction between atoms,</a:t>
            </a:r>
            <a:br>
              <a:rPr lang="en-US" altLang="zh-CN" dirty="0" smtClean="0"/>
            </a:br>
            <a:r>
              <a:rPr lang="en-US" altLang="zh-CN" dirty="0" smtClean="0"/>
              <a:t>thus the phase diagram is symmetric.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Two sets of parameters are used to produce configurations with</a:t>
            </a:r>
            <a:br>
              <a:rPr lang="en-US" altLang="zh-CN" dirty="0" smtClean="0"/>
            </a:br>
            <a:r>
              <a:rPr lang="en-US" altLang="zh-CN" dirty="0" smtClean="0"/>
              <a:t>or without cherry-pit structures.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:\Users\Shipeng Shu\Documents\实验室-UIUC\mobility cherry-pit\mobility size 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389229" cy="3810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Cluster Mobility --</a:t>
            </a:r>
            <a:r>
              <a:rPr lang="en-US" altLang="zh-CN" sz="3200" dirty="0" smtClean="0"/>
              <a:t>pit mobility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953000"/>
            <a:ext cx="4360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mobility of cluster of a certain size</a:t>
            </a:r>
            <a:br>
              <a:rPr lang="en-US" altLang="zh-CN" dirty="0" smtClean="0"/>
            </a:br>
            <a:r>
              <a:rPr lang="en-US" altLang="zh-CN" dirty="0" smtClean="0"/>
              <a:t>drops significantly in the cherry-pit </a:t>
            </a:r>
            <a:br>
              <a:rPr lang="en-US" altLang="zh-CN" dirty="0" smtClean="0"/>
            </a:br>
            <a:r>
              <a:rPr lang="en-US" altLang="zh-CN" dirty="0" smtClean="0"/>
              <a:t>forming case. The four cluster size are</a:t>
            </a:r>
            <a:br>
              <a:rPr lang="en-US" altLang="zh-CN" dirty="0" smtClean="0"/>
            </a:br>
            <a:r>
              <a:rPr lang="en-US" altLang="zh-CN" dirty="0" smtClean="0"/>
              <a:t>1, 110, 220, 770, approximately.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524000"/>
            <a:ext cx="38250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These data are obtained </a:t>
            </a:r>
            <a:br>
              <a:rPr lang="en-US" altLang="zh-CN" dirty="0" smtClean="0"/>
            </a:br>
            <a:r>
              <a:rPr lang="en-US" altLang="zh-CN" dirty="0" smtClean="0"/>
              <a:t>from the </a:t>
            </a:r>
            <a:r>
              <a:rPr lang="en-US" altLang="zh-CN" dirty="0" err="1" smtClean="0"/>
              <a:t>pairwise</a:t>
            </a:r>
            <a:r>
              <a:rPr lang="en-US" altLang="zh-CN" dirty="0" smtClean="0"/>
              <a:t> interaction</a:t>
            </a:r>
            <a:br>
              <a:rPr lang="en-US" altLang="zh-CN" dirty="0" smtClean="0"/>
            </a:br>
            <a:r>
              <a:rPr lang="en-US" altLang="zh-CN" dirty="0" smtClean="0"/>
              <a:t>only situation.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B cohesive energy plays</a:t>
            </a:r>
            <a:br>
              <a:rPr lang="en-US" altLang="zh-CN" dirty="0" smtClean="0"/>
            </a:br>
            <a:r>
              <a:rPr lang="en-US" altLang="zh-CN" dirty="0" smtClean="0"/>
              <a:t>an important role.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we set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BB</a:t>
            </a:r>
            <a:r>
              <a:rPr lang="en-US" altLang="zh-CN" dirty="0" smtClean="0">
                <a:solidFill>
                  <a:srgbClr val="FF0000"/>
                </a:solidFill>
              </a:rPr>
              <a:t> = -4.340eV</a:t>
            </a:r>
            <a:r>
              <a:rPr lang="en-US" altLang="zh-CN" dirty="0" smtClean="0"/>
              <a:t>, and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Gamma = 3</a:t>
            </a:r>
            <a:r>
              <a:rPr lang="en-US" altLang="zh-CN" dirty="0" smtClean="0"/>
              <a:t>, there are cherry-pits.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we set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BB</a:t>
            </a:r>
            <a:r>
              <a:rPr lang="en-US" altLang="zh-CN" dirty="0" smtClean="0">
                <a:solidFill>
                  <a:srgbClr val="FF0000"/>
                </a:solidFill>
              </a:rPr>
              <a:t> = -4.174eV</a:t>
            </a:r>
            <a:r>
              <a:rPr lang="en-US" altLang="zh-CN" dirty="0" smtClean="0"/>
              <a:t>, and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Gamma = 100</a:t>
            </a:r>
            <a:r>
              <a:rPr lang="en-US" altLang="zh-CN" dirty="0" smtClean="0"/>
              <a:t>, there are no </a:t>
            </a:r>
            <a:br>
              <a:rPr lang="en-US" altLang="zh-CN" dirty="0" smtClean="0"/>
            </a:br>
            <a:r>
              <a:rPr lang="en-US" altLang="zh-CN" dirty="0" smtClean="0"/>
              <a:t>cherry-pits.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Thermal Annealing After Injection of Matrix Atoms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erry_injec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2057400"/>
            <a:ext cx="4165600" cy="3124200"/>
          </a:xfrm>
          <a:prstGeom prst="rect">
            <a:avLst/>
          </a:prstGeom>
        </p:spPr>
      </p:pic>
      <p:pic>
        <p:nvPicPr>
          <p:cNvPr id="6" name="no_cherry_injectio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72000" y="2057400"/>
            <a:ext cx="41656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257800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Cherry-pit forming case.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257800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 cherry-pit forming case.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The right side movie is actually </a:t>
            </a:r>
            <a:br>
              <a:rPr lang="en-US" altLang="zh-CN" sz="1600" dirty="0" smtClean="0">
                <a:solidFill>
                  <a:srgbClr val="FF0000"/>
                </a:solidFill>
              </a:rPr>
            </a:br>
            <a:r>
              <a:rPr lang="en-US" altLang="zh-CN" sz="1600" dirty="0" smtClean="0">
                <a:solidFill>
                  <a:srgbClr val="FF0000"/>
                </a:solidFill>
              </a:rPr>
              <a:t>2000 times faster than it seems to be.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867400"/>
            <a:ext cx="7192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It seems that, even when the pit is small enough, it lose atom from single </a:t>
            </a:r>
            <a:br>
              <a:rPr lang="en-US" altLang="zh-CN" sz="1600" dirty="0" smtClean="0"/>
            </a:br>
            <a:r>
              <a:rPr lang="en-US" altLang="zh-CN" sz="1600" dirty="0" smtClean="0"/>
              <a:t>atom movement, not by touching the boundary of the cherry as a cluster.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37160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Both simulations begin from a well </a:t>
            </a:r>
            <a:br>
              <a:rPr lang="en-US" altLang="zh-CN" sz="1600" dirty="0" smtClean="0"/>
            </a:br>
            <a:r>
              <a:rPr lang="en-US" altLang="zh-CN" sz="1600" dirty="0" smtClean="0"/>
              <a:t>supersaturated injection of matrix atoms.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Let’s Make Up a Story, Shall We?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371600"/>
            <a:ext cx="78582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“Cherry-pits” on both sides of phase diagram:</a:t>
            </a:r>
          </a:p>
          <a:p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If “cherry-pit</a:t>
            </a:r>
            <a:r>
              <a:rPr lang="en-US" altLang="zh-CN" dirty="0" smtClean="0"/>
              <a:t>" structure is presenting on one side of the phase diagram,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it </a:t>
            </a:r>
            <a:r>
              <a:rPr lang="en-US" altLang="zh-CN" dirty="0" smtClean="0"/>
              <a:t>should also be observed on the other side, but with different </a:t>
            </a:r>
            <a:r>
              <a:rPr lang="el-GR" altLang="zh-CN" dirty="0" smtClean="0"/>
              <a:t>Γ</a:t>
            </a:r>
            <a:r>
              <a:rPr lang="en-US" altLang="zh-CN" baseline="-25000" dirty="0" smtClean="0"/>
              <a:t>b</a:t>
            </a:r>
            <a:r>
              <a:rPr lang="en-US" altLang="zh-CN" dirty="0" smtClean="0"/>
              <a:t> value</a:t>
            </a:r>
            <a:r>
              <a:rPr lang="en-US" altLang="zh-CN" dirty="0" smtClean="0"/>
              <a:t>.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regimes of dynamical phase diagram: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On different sides of the phase diagram, with the same simulation </a:t>
            </a:r>
            <a:br>
              <a:rPr lang="en-US" altLang="zh-CN" dirty="0" smtClean="0"/>
            </a:br>
            <a:r>
              <a:rPr lang="en-US" altLang="zh-CN" dirty="0" smtClean="0"/>
              <a:t>parameters, the system can be in different region of the dynamical </a:t>
            </a:r>
            <a:br>
              <a:rPr lang="en-US" altLang="zh-CN" dirty="0" smtClean="0"/>
            </a:br>
            <a:r>
              <a:rPr lang="en-US" altLang="zh-CN" dirty="0" smtClean="0"/>
              <a:t>phase diagram.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Let’s Make Up a Story, Shall We?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371600"/>
            <a:ext cx="776847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the cherry-pit structure: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First, we need a source of the matrix atoms. </a:t>
            </a:r>
          </a:p>
          <a:p>
            <a:pPr>
              <a:buFontTx/>
              <a:buChar char="-"/>
            </a:pPr>
            <a:r>
              <a:rPr lang="en-US" altLang="zh-CN" dirty="0" smtClean="0"/>
              <a:t>Ballistic exchange gives the source.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Second, the concentration of matrix atom in the Cherry should be high</a:t>
            </a:r>
            <a:br>
              <a:rPr lang="en-US" altLang="zh-CN" dirty="0" smtClean="0"/>
            </a:br>
            <a:r>
              <a:rPr lang="en-US" altLang="zh-CN" dirty="0" smtClean="0"/>
              <a:t>enough to nucleate a stable pit.</a:t>
            </a:r>
          </a:p>
          <a:p>
            <a:pPr>
              <a:buFontTx/>
              <a:buChar char="-"/>
            </a:pPr>
            <a:r>
              <a:rPr lang="en-US" altLang="zh-CN" dirty="0" smtClean="0"/>
              <a:t>Gibbs-Thomson effect matters.</a:t>
            </a:r>
          </a:p>
          <a:p>
            <a:pPr>
              <a:buFontTx/>
              <a:buChar char="-"/>
            </a:pPr>
            <a:r>
              <a:rPr lang="en-US" altLang="zh-CN" dirty="0" smtClean="0"/>
              <a:t>Mobility of small clusters matters (actually, single atom).</a:t>
            </a:r>
          </a:p>
          <a:p>
            <a:pPr>
              <a:buFontTx/>
              <a:buChar char="-"/>
            </a:pPr>
            <a:endParaRPr lang="en-US" altLang="zh-CN" dirty="0" smtClean="0"/>
          </a:p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of the pit: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Once a stable nucleation forms, injected matrix atoms can be absorbed </a:t>
            </a:r>
            <a:br>
              <a:rPr lang="en-US" altLang="zh-CN" dirty="0" smtClean="0"/>
            </a:br>
            <a:r>
              <a:rPr lang="en-US" altLang="zh-CN" dirty="0" smtClean="0"/>
              <a:t>by the pit.</a:t>
            </a:r>
          </a:p>
          <a:p>
            <a:pPr>
              <a:buFontTx/>
              <a:buChar char="-"/>
            </a:pPr>
            <a:r>
              <a:rPr lang="en-US" altLang="zh-CN" dirty="0" smtClean="0"/>
              <a:t>Possible “centering” phenomenon of the pit. 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Let’s Make Up a Story, Shall We?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371600"/>
            <a:ext cx="77540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Bursting of the cherry-pit structure: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One may be convinced by both the movie and the cluster mobility plot, </a:t>
            </a:r>
            <a:br>
              <a:rPr lang="en-US" altLang="zh-CN" dirty="0" smtClean="0"/>
            </a:br>
            <a:r>
              <a:rPr lang="en-US" altLang="zh-CN" dirty="0" smtClean="0"/>
              <a:t>that the bursting of the cherry-pit structure should be a result of the 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shape fluctuation</a:t>
            </a:r>
            <a:r>
              <a:rPr lang="en-US" altLang="zh-CN" dirty="0" smtClean="0"/>
              <a:t> of the cherry sphere.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addition, a stable “grow and burst” cycle need the cherry to be large </a:t>
            </a:r>
            <a:br>
              <a:rPr lang="en-US" altLang="zh-CN" dirty="0" smtClean="0"/>
            </a:br>
            <a:r>
              <a:rPr lang="en-US" altLang="zh-CN" dirty="0" smtClean="0"/>
              <a:t>enough.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743200"/>
            <a:ext cx="68580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Thanks for Your Attention!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Gibbs-Thomson Effect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673" name="Picture 1" descr="C:\Users\Shipeng Shu\AppData\Roaming\Tencent\Users\691573171\QQ\WinTemp\RichOle\F)RXQWH%8_S2O4W}[HE~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495550" cy="849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914400"/>
            <a:ext cx="6821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practical effect of Gibbs-Thomson effect is that the solubility</a:t>
            </a:r>
            <a:br>
              <a:rPr lang="en-US" altLang="zh-CN" dirty="0" smtClean="0"/>
            </a:br>
            <a:r>
              <a:rPr lang="en-US" altLang="zh-CN" dirty="0" smtClean="0"/>
              <a:t>of  </a:t>
            </a:r>
            <a:r>
              <a:rPr lang="el-GR" altLang="zh-CN" dirty="0" smtClean="0"/>
              <a:t>β</a:t>
            </a:r>
            <a:r>
              <a:rPr lang="en-US" altLang="zh-CN" dirty="0" smtClean="0"/>
              <a:t> depend on the particle size.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63610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en-US" altLang="zh-CN" baseline="-25000" dirty="0" smtClean="0"/>
              <a:t>r</a:t>
            </a:r>
            <a:r>
              <a:rPr lang="en-US" altLang="zh-CN" dirty="0" smtClean="0"/>
              <a:t> and X</a:t>
            </a:r>
            <a:r>
              <a:rPr lang="en-US" altLang="zh-CN" baseline="-25000" dirty="0" smtClean="0"/>
              <a:t>∞</a:t>
            </a:r>
            <a:r>
              <a:rPr lang="en-US" altLang="zh-CN" dirty="0" smtClean="0"/>
              <a:t> are the solubility with a particle radius r and </a:t>
            </a:r>
            <a:br>
              <a:rPr lang="en-US" altLang="zh-CN" dirty="0" smtClean="0"/>
            </a:br>
            <a:r>
              <a:rPr lang="en-US" altLang="zh-CN" dirty="0" smtClean="0"/>
              <a:t>infinity (flat interface). </a:t>
            </a:r>
          </a:p>
          <a:p>
            <a:endParaRPr lang="en-US" altLang="zh-CN" sz="1000" dirty="0" smtClean="0"/>
          </a:p>
          <a:p>
            <a:r>
              <a:rPr lang="el-GR" altLang="zh-CN" dirty="0" smtClean="0"/>
              <a:t>γ</a:t>
            </a:r>
            <a:r>
              <a:rPr lang="en-US" altLang="zh-CN" dirty="0" smtClean="0"/>
              <a:t> is the surface energy (we use 100 surface to estimate it).</a:t>
            </a:r>
          </a:p>
          <a:p>
            <a:endParaRPr lang="en-US" altLang="zh-CN" sz="1000" dirty="0" smtClean="0"/>
          </a:p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m</a:t>
            </a:r>
            <a:r>
              <a:rPr lang="en-US" altLang="zh-CN" dirty="0" smtClean="0"/>
              <a:t> is the molar volume of the phase. </a:t>
            </a:r>
          </a:p>
          <a:p>
            <a:endParaRPr lang="en-US" altLang="zh-CN" sz="1000" dirty="0" smtClean="0"/>
          </a:p>
          <a:p>
            <a:r>
              <a:rPr lang="en-US" altLang="zh-CN" dirty="0" smtClean="0"/>
              <a:t>We use the ordering </a:t>
            </a:r>
            <a:r>
              <a:rPr lang="en-US" altLang="zh-CN" smtClean="0"/>
              <a:t>energy of 0.0553eV</a:t>
            </a:r>
            <a:r>
              <a:rPr lang="en-US" altLang="zh-CN" dirty="0" smtClean="0"/>
              <a:t>, T = 0.0408eV, </a:t>
            </a:r>
            <a:br>
              <a:rPr lang="en-US" altLang="zh-CN" dirty="0" smtClean="0"/>
            </a:br>
            <a:r>
              <a:rPr lang="en-US" altLang="zh-CN" dirty="0" smtClean="0"/>
              <a:t>lattice constant a = 0.361nm, to make a estimate.</a:t>
            </a:r>
            <a:endParaRPr lang="zh-CN" altLang="en-US" dirty="0"/>
          </a:p>
        </p:txBody>
      </p:sp>
      <p:pic>
        <p:nvPicPr>
          <p:cNvPr id="156674" name="Picture 2" descr="C:\Users\Shipeng Shu\AppData\Roaming\Tencent\Users\691573171\QQ\WinTemp\RichOle\F])O`N_33T3GRE06SZH2O1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24400"/>
            <a:ext cx="2719295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5562600"/>
            <a:ext cx="643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the GC simulation, X</a:t>
            </a:r>
            <a:r>
              <a:rPr lang="en-US" altLang="zh-CN" baseline="-25000" dirty="0" smtClean="0"/>
              <a:t>∞</a:t>
            </a:r>
            <a:r>
              <a:rPr lang="en-US" altLang="zh-CN" dirty="0" smtClean="0"/>
              <a:t> is about 10 at T = 0.0408eV.</a:t>
            </a:r>
          </a:p>
          <a:p>
            <a:r>
              <a:rPr lang="en-US" altLang="zh-CN" dirty="0" smtClean="0"/>
              <a:t>For a cluster of about 60 atom, r is about 0.55nm, giving a </a:t>
            </a:r>
            <a:br>
              <a:rPr lang="en-US" altLang="zh-CN" dirty="0" smtClean="0"/>
            </a:br>
            <a:r>
              <a:rPr lang="en-US" altLang="zh-CN" dirty="0" smtClean="0"/>
              <a:t>solubility of 60 atoms. (In the simulation, a cluster o 87 </a:t>
            </a:r>
            <a:br>
              <a:rPr lang="en-US" altLang="zh-CN" dirty="0" smtClean="0"/>
            </a:br>
            <a:r>
              <a:rPr lang="en-US" altLang="zh-CN" dirty="0" smtClean="0"/>
              <a:t>atoms actually dissolves completely.)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8423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Measuring the Mobility (1 atom with ballistic jumps)</a:t>
            </a:r>
            <a:endParaRPr lang="zh-CN" alt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0" y="914399"/>
          <a:ext cx="8763000" cy="6193301"/>
        </p:xfrm>
        <a:graphic>
          <a:graphicData uri="http://schemas.openxmlformats.org/presentationml/2006/ole">
            <p:oleObj spid="_x0000_s161794" name="Graph" r:id="rId3" imgW="4276800" imgH="3022200" progId="Origin50.Graph">
              <p:embed/>
            </p:oleObj>
          </a:graphicData>
        </a:graphic>
      </p:graphicFrame>
      <p:pic>
        <p:nvPicPr>
          <p:cNvPr id="5" name="Picture 2" descr="C:\Users\Shipeng Shu\Desktop\U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Experiment Observation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350C, 3E16 Atom Layer (52nm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209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4191000"/>
            <a:ext cx="3237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Fig.2 A 1-nm thick layer of atoms from </a:t>
            </a:r>
            <a:br>
              <a:rPr lang="en-US" sz="1400" dirty="0" smtClean="0"/>
            </a:br>
            <a:r>
              <a:rPr lang="en-US" sz="1400" dirty="0" smtClean="0"/>
              <a:t>the high-dose sample at 350°C in the </a:t>
            </a:r>
            <a:br>
              <a:rPr lang="en-US" sz="1400" dirty="0" smtClean="0"/>
            </a:br>
            <a:r>
              <a:rPr lang="en-US" sz="1400" dirty="0" smtClean="0"/>
              <a:t>same x-y cut plane. Fe atoms (blue) </a:t>
            </a:r>
            <a:br>
              <a:rPr lang="en-US" sz="1400" dirty="0" smtClean="0"/>
            </a:br>
            <a:r>
              <a:rPr lang="en-US" sz="1400" dirty="0" smtClean="0"/>
              <a:t>have been minimized to make the Cu </a:t>
            </a:r>
            <a:br>
              <a:rPr lang="en-US" sz="1400" dirty="0" smtClean="0"/>
            </a:br>
            <a:r>
              <a:rPr lang="en-US" sz="1400" dirty="0" smtClean="0"/>
              <a:t>atoms (red) located inside of the large </a:t>
            </a:r>
            <a:br>
              <a:rPr lang="en-US" sz="1400" dirty="0" smtClean="0"/>
            </a:br>
            <a:r>
              <a:rPr lang="en-US" sz="1400" dirty="0" smtClean="0"/>
              <a:t>Fe precipitate more visible. </a:t>
            </a:r>
            <a:endParaRPr lang="en-US" sz="1400" dirty="0"/>
          </a:p>
        </p:txBody>
      </p:sp>
      <p:pic>
        <p:nvPicPr>
          <p:cNvPr id="136193" name="Picture 1" descr="C:\Users\Shipeng Shu\AppData\Roaming\Tencent\Users\691573171\QQ\WinTemp\RichOle\%4XV~2DV539BQK@$S_64FH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95400"/>
            <a:ext cx="2883243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4419600"/>
            <a:ext cx="3807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Fig.1 </a:t>
            </a:r>
            <a:r>
              <a:rPr lang="en-US" sz="1400" dirty="0"/>
              <a:t>A</a:t>
            </a:r>
            <a:r>
              <a:rPr lang="en-US" altLang="zh-CN" sz="1400" dirty="0" smtClean="0"/>
              <a:t> Cu-V tip that was pre-irradiated at </a:t>
            </a:r>
            <a:br>
              <a:rPr lang="en-US" altLang="zh-CN" sz="1400" dirty="0" smtClean="0"/>
            </a:br>
            <a:r>
              <a:rPr lang="en-US" altLang="zh-CN" sz="1400" dirty="0" smtClean="0"/>
              <a:t>RT to a dose of 5x10</a:t>
            </a:r>
            <a:r>
              <a:rPr lang="en-US" altLang="zh-CN" sz="1400" baseline="30000" dirty="0" smtClean="0"/>
              <a:t>15</a:t>
            </a:r>
            <a:r>
              <a:rPr lang="en-US" altLang="zh-CN" sz="1400" dirty="0" smtClean="0"/>
              <a:t> /cm</a:t>
            </a:r>
            <a:r>
              <a:rPr lang="en-US" altLang="zh-CN" sz="1400" baseline="30000" dirty="0" smtClean="0"/>
              <a:t>2</a:t>
            </a:r>
            <a:r>
              <a:rPr lang="en-US" altLang="zh-CN" sz="1400" dirty="0" smtClean="0"/>
              <a:t>, then irradiated </a:t>
            </a:r>
            <a:br>
              <a:rPr lang="en-US" altLang="zh-CN" sz="1400" dirty="0" smtClean="0"/>
            </a:br>
            <a:r>
              <a:rPr lang="en-US" altLang="zh-CN" sz="1400" dirty="0" smtClean="0"/>
              <a:t>at 4</a:t>
            </a:r>
            <a:r>
              <a:rPr lang="en-US" sz="1400" dirty="0" smtClean="0"/>
              <a:t>50°C </a:t>
            </a:r>
            <a:r>
              <a:rPr lang="en-US" altLang="zh-CN" sz="1400" dirty="0" smtClean="0"/>
              <a:t>an additional dose of 3x10</a:t>
            </a:r>
            <a:r>
              <a:rPr lang="en-US" altLang="zh-CN" sz="1400" baseline="30000" dirty="0" smtClean="0"/>
              <a:t>16</a:t>
            </a:r>
            <a:r>
              <a:rPr lang="en-US" altLang="zh-CN" sz="1400" dirty="0" smtClean="0"/>
              <a:t> /cm</a:t>
            </a:r>
            <a:r>
              <a:rPr lang="en-US" altLang="zh-CN" sz="1400" baseline="30000" dirty="0" smtClean="0"/>
              <a:t>2</a:t>
            </a:r>
            <a:r>
              <a:rPr lang="en-US" altLang="zh-CN" sz="1400" dirty="0" smtClean="0"/>
              <a:t>. </a:t>
            </a:r>
            <a:endParaRPr lang="en-US" sz="1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47700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Figures courtesy of  B. </a:t>
            </a:r>
            <a:r>
              <a:rPr lang="en-US" altLang="zh-CN" dirty="0" err="1" smtClean="0"/>
              <a:t>Stumphy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Cu-Fe phase diagram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299011" y="1559568"/>
            <a:ext cx="4501553" cy="4017395"/>
            <a:chOff x="152399" y="1392612"/>
            <a:chExt cx="4588676" cy="4095147"/>
          </a:xfrm>
        </p:grpSpPr>
        <p:pic>
          <p:nvPicPr>
            <p:cNvPr id="4098" name="Picture 2" descr="C:\Users\Shipeng Shu\Desktop\fe c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92612"/>
              <a:ext cx="4110116" cy="333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2399" y="4954413"/>
              <a:ext cx="4588676" cy="533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Fig.3 Generally at low and medium temperatures, </a:t>
              </a:r>
              <a:br>
                <a:rPr lang="en-US" sz="1400" dirty="0" smtClean="0"/>
              </a:br>
              <a:r>
                <a:rPr lang="en-US" sz="1400" dirty="0" smtClean="0"/>
                <a:t>the solubility of Fe in Cu is larger than that of Cu in Fe.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9231" y="2438400"/>
            <a:ext cx="4283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Cu-Fe phase diagram is </a:t>
            </a:r>
            <a:r>
              <a:rPr lang="en-US" sz="1600" dirty="0" smtClean="0">
                <a:solidFill>
                  <a:srgbClr val="FF0000"/>
                </a:solidFill>
              </a:rPr>
              <a:t>asymmetric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This work aims to address how the </a:t>
            </a:r>
          </a:p>
          <a:p>
            <a:r>
              <a:rPr lang="en-US" sz="1600" dirty="0" smtClean="0"/>
              <a:t>asymmetry of the phase diagram affects </a:t>
            </a:r>
            <a:br>
              <a:rPr lang="en-US" sz="1600" dirty="0" smtClean="0"/>
            </a:br>
            <a:r>
              <a:rPr lang="en-US" sz="1600" dirty="0" smtClean="0"/>
              <a:t>the microstructure and its  evolution, </a:t>
            </a:r>
            <a:br>
              <a:rPr lang="en-US" sz="1600" dirty="0" smtClean="0"/>
            </a:br>
            <a:r>
              <a:rPr lang="en-US" sz="1600" dirty="0" smtClean="0"/>
              <a:t>under ion irradiation.</a:t>
            </a:r>
            <a:endParaRPr lang="en-US" sz="1600" dirty="0"/>
          </a:p>
        </p:txBody>
      </p:sp>
      <p:pic>
        <p:nvPicPr>
          <p:cNvPr id="9" name="Picture 2" descr="C:\Users\Shipeng Shu\Desktop\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5849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9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of asymmetric PD</a:t>
            </a:r>
            <a:endParaRPr lang="en-US" sz="24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5849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76200" y="1447800"/>
            <a:ext cx="5910944" cy="4320724"/>
            <a:chOff x="-3892134" y="1124370"/>
            <a:chExt cx="6705601" cy="4901595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42127637"/>
                </p:ext>
              </p:extLst>
            </p:nvPr>
          </p:nvGraphicFramePr>
          <p:xfrm>
            <a:off x="-3892134" y="1124370"/>
            <a:ext cx="6705601" cy="4739222"/>
          </p:xfrm>
          <a:graphic>
            <a:graphicData uri="http://schemas.openxmlformats.org/presentationml/2006/ole">
              <p:oleObj spid="_x0000_s171010" name="Graph" r:id="rId5" imgW="4276800" imgH="3022200" progId="Origin50.Graph">
                <p:embed/>
              </p:oleObj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-2781790" y="5718188"/>
              <a:ext cx="502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Fig.5 Phase diagram constructed by MFA and GC calculation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4299" y="2416630"/>
            <a:ext cx="3492615" cy="3351894"/>
            <a:chOff x="8722936" y="2089186"/>
            <a:chExt cx="4322353" cy="4148201"/>
          </a:xfrm>
        </p:grpSpPr>
        <p:pic>
          <p:nvPicPr>
            <p:cNvPr id="8" name="Picture 13" descr="E:\Asymmetric PD\2010.1.1asymm PD heterosis analysis, 0.005case\Delta Mu- C_B T=0.050e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936" y="2089186"/>
              <a:ext cx="4048124" cy="286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31892" y="4702704"/>
              <a:ext cx="4113397" cy="1534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Fig.4 </a:t>
              </a:r>
              <a:r>
                <a:rPr lang="el-GR" sz="1400" dirty="0" smtClean="0"/>
                <a:t>Δμ</a:t>
              </a:r>
              <a:r>
                <a:rPr lang="en-US" sz="1400" dirty="0" smtClean="0"/>
                <a:t> plot, by simulation started </a:t>
              </a:r>
              <a:br>
                <a:rPr lang="en-US" sz="1400" dirty="0" smtClean="0"/>
              </a:br>
              <a:r>
                <a:rPr lang="en-US" sz="1400" dirty="0" smtClean="0"/>
                <a:t>from pure A (red) and Pure B (blue)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6221417"/>
            <a:ext cx="6728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W=0.0553eV, </a:t>
            </a:r>
            <a:r>
              <a:rPr lang="el-GR" dirty="0" smtClean="0"/>
              <a:t> </a:t>
            </a:r>
            <a:r>
              <a:rPr lang="el-GR" sz="2000" dirty="0"/>
              <a:t>ε</a:t>
            </a:r>
            <a:r>
              <a:rPr lang="en-US" sz="2000" baseline="-25000" dirty="0" smtClean="0"/>
              <a:t>AAA</a:t>
            </a:r>
            <a:r>
              <a:rPr lang="en-US" sz="2000" dirty="0"/>
              <a:t> </a:t>
            </a:r>
            <a:r>
              <a:rPr lang="en-US" dirty="0" smtClean="0"/>
              <a:t>=0, </a:t>
            </a:r>
            <a:r>
              <a:rPr lang="el-GR" sz="2000" dirty="0"/>
              <a:t>ε</a:t>
            </a:r>
            <a:r>
              <a:rPr lang="en-US" sz="2000" baseline="-25000" dirty="0" smtClean="0"/>
              <a:t>AAB</a:t>
            </a:r>
            <a:r>
              <a:rPr lang="en-US" sz="2000" dirty="0"/>
              <a:t> </a:t>
            </a:r>
            <a:r>
              <a:rPr lang="en-US" dirty="0" smtClean="0"/>
              <a:t>=0.005eV,</a:t>
            </a:r>
            <a:r>
              <a:rPr lang="en-US" sz="2000" dirty="0" smtClean="0"/>
              <a:t> </a:t>
            </a:r>
            <a:r>
              <a:rPr lang="el-GR" sz="2000" dirty="0"/>
              <a:t>ε</a:t>
            </a:r>
            <a:r>
              <a:rPr lang="en-US" sz="2000" baseline="-25000" dirty="0" smtClean="0"/>
              <a:t>ABB</a:t>
            </a:r>
            <a:r>
              <a:rPr lang="en-US" sz="2000" dirty="0"/>
              <a:t> </a:t>
            </a:r>
            <a:r>
              <a:rPr lang="en-US" dirty="0" smtClean="0"/>
              <a:t>=-0.005eV,</a:t>
            </a:r>
            <a:r>
              <a:rPr lang="en-US" sz="2000" dirty="0" smtClean="0"/>
              <a:t> </a:t>
            </a:r>
            <a:r>
              <a:rPr lang="el-GR" sz="2000" dirty="0"/>
              <a:t>ε</a:t>
            </a:r>
            <a:r>
              <a:rPr lang="en-US" sz="2000" baseline="-25000" dirty="0" smtClean="0"/>
              <a:t>BBB</a:t>
            </a:r>
            <a:r>
              <a:rPr lang="en-US" dirty="0" smtClean="0"/>
              <a:t>=0.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-381000" y="908345"/>
            <a:ext cx="9677404" cy="5743579"/>
            <a:chOff x="-381000" y="1028701"/>
            <a:chExt cx="9677404" cy="5743579"/>
          </a:xfrm>
        </p:grpSpPr>
        <p:grpSp>
          <p:nvGrpSpPr>
            <p:cNvPr id="8" name="Group 25"/>
            <p:cNvGrpSpPr/>
            <p:nvPr/>
          </p:nvGrpSpPr>
          <p:grpSpPr>
            <a:xfrm>
              <a:off x="-381000" y="1028701"/>
              <a:ext cx="9677404" cy="5743579"/>
              <a:chOff x="-381002" y="990596"/>
              <a:chExt cx="9677404" cy="574357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81002" y="1028697"/>
                <a:ext cx="3048000" cy="3048000"/>
              </a:xfrm>
              <a:prstGeom prst="rect">
                <a:avLst/>
              </a:prstGeom>
            </p:spPr>
          </p:pic>
          <p:grpSp>
            <p:nvGrpSpPr>
              <p:cNvPr id="9" name="Group 18"/>
              <p:cNvGrpSpPr/>
              <p:nvPr/>
            </p:nvGrpSpPr>
            <p:grpSpPr>
              <a:xfrm>
                <a:off x="675563" y="990596"/>
                <a:ext cx="8620839" cy="5743579"/>
                <a:chOff x="675563" y="990596"/>
                <a:chExt cx="8620839" cy="5743579"/>
              </a:xfrm>
            </p:grpSpPr>
            <p:grpSp>
              <p:nvGrpSpPr>
                <p:cNvPr id="12" name="Group 17"/>
                <p:cNvGrpSpPr/>
                <p:nvPr/>
              </p:nvGrpSpPr>
              <p:grpSpPr>
                <a:xfrm>
                  <a:off x="1828800" y="990596"/>
                  <a:ext cx="7467602" cy="5743579"/>
                  <a:chOff x="1828800" y="990596"/>
                  <a:chExt cx="7467602" cy="5743579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38600" y="990600"/>
                    <a:ext cx="3048000" cy="3048000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8"/>
                  <p:cNvGrpSpPr/>
                  <p:nvPr/>
                </p:nvGrpSpPr>
                <p:grpSpPr>
                  <a:xfrm>
                    <a:off x="1828800" y="3657600"/>
                    <a:ext cx="7467600" cy="3076575"/>
                    <a:chOff x="1828800" y="3962400"/>
                    <a:chExt cx="7467600" cy="3076575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28800" y="3990975"/>
                      <a:ext cx="3048000" cy="3048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5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38600" y="3962400"/>
                      <a:ext cx="3048000" cy="3048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48400" y="3962400"/>
                      <a:ext cx="3048000" cy="3048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6898" y="1028697"/>
                    <a:ext cx="2971804" cy="2971804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48400" y="990596"/>
                    <a:ext cx="3048002" cy="30480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675564" y="6139934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BF=0.3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85364" y="6139934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BF=0.5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095164" y="6107668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BF=0.9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401144" y="6107668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BF=3.0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75563" y="3669268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BF=0.3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885363" y="3631169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BF=0.5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95164" y="3631169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BF=0.9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401143" y="3631169"/>
                  <a:ext cx="934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BF=3.0</a:t>
                  </a:r>
                  <a:endParaRPr lang="en-US" dirty="0"/>
                </a:p>
              </p:txBody>
            </p: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81002" y="3657600"/>
                <a:ext cx="3048000" cy="304800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75565" y="3669274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BF=0.3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564" y="614577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BF=0.3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Cherry-Pit on both sides?</a:t>
            </a:r>
            <a:endParaRPr lang="en-US" sz="24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5849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3810002" y="1295400"/>
            <a:ext cx="3962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1123949" y="6360123"/>
            <a:ext cx="3952165" cy="381000"/>
          </a:xfrm>
          <a:prstGeom prst="rightArrow">
            <a:avLst>
              <a:gd name="adj1" fmla="val 50000"/>
              <a:gd name="adj2" fmla="val 5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3220" y="3912200"/>
            <a:ext cx="717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T=0.036eV, </a:t>
            </a:r>
            <a:r>
              <a:rPr lang="en-US" sz="1600" dirty="0"/>
              <a:t>W=0.0553eV, </a:t>
            </a:r>
            <a:r>
              <a:rPr lang="el-GR" sz="1600" dirty="0"/>
              <a:t> </a:t>
            </a:r>
            <a:r>
              <a:rPr lang="el-GR" dirty="0"/>
              <a:t>ε</a:t>
            </a:r>
            <a:r>
              <a:rPr lang="en-US" baseline="-25000" dirty="0"/>
              <a:t>AAA</a:t>
            </a:r>
            <a:r>
              <a:rPr lang="en-US" dirty="0"/>
              <a:t> </a:t>
            </a:r>
            <a:r>
              <a:rPr lang="en-US" sz="1600" dirty="0"/>
              <a:t>=0, </a:t>
            </a:r>
            <a:r>
              <a:rPr lang="el-GR" dirty="0"/>
              <a:t>ε</a:t>
            </a:r>
            <a:r>
              <a:rPr lang="en-US" baseline="-25000" dirty="0"/>
              <a:t>AAB</a:t>
            </a:r>
            <a:r>
              <a:rPr lang="en-US" dirty="0"/>
              <a:t> </a:t>
            </a:r>
            <a:r>
              <a:rPr lang="en-US" sz="1600" dirty="0"/>
              <a:t>=0.005eV,</a:t>
            </a:r>
            <a:r>
              <a:rPr lang="en-US" dirty="0"/>
              <a:t> </a:t>
            </a:r>
            <a:r>
              <a:rPr lang="el-GR" dirty="0"/>
              <a:t>ε</a:t>
            </a:r>
            <a:r>
              <a:rPr lang="en-US" baseline="-25000" dirty="0"/>
              <a:t>ABB</a:t>
            </a:r>
            <a:r>
              <a:rPr lang="en-US" dirty="0"/>
              <a:t> </a:t>
            </a:r>
            <a:r>
              <a:rPr lang="en-US" sz="1600" dirty="0"/>
              <a:t>=-0.005eV,</a:t>
            </a:r>
            <a:r>
              <a:rPr lang="en-US" dirty="0"/>
              <a:t> </a:t>
            </a:r>
            <a:r>
              <a:rPr lang="el-GR" dirty="0"/>
              <a:t>ε</a:t>
            </a:r>
            <a:r>
              <a:rPr lang="en-US" baseline="-25000" dirty="0"/>
              <a:t>BBB</a:t>
            </a:r>
            <a:r>
              <a:rPr lang="en-US" sz="1600" dirty="0"/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xmlns="" val="37215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8451" y="4419600"/>
            <a:ext cx="43380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the A</a:t>
            </a:r>
            <a:r>
              <a:rPr lang="en-US" sz="1600" baseline="-25000" dirty="0" smtClean="0"/>
              <a:t>85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15</a:t>
            </a:r>
            <a:r>
              <a:rPr lang="en-US" sz="1600" dirty="0" smtClean="0"/>
              <a:t> alloy, Cherry-pit structures are </a:t>
            </a:r>
            <a:br>
              <a:rPr lang="en-US" sz="1600" dirty="0" smtClean="0"/>
            </a:br>
            <a:r>
              <a:rPr lang="en-US" sz="1600" dirty="0" smtClean="0"/>
              <a:t>found in the macroscopic growth regime, </a:t>
            </a:r>
          </a:p>
          <a:p>
            <a:r>
              <a:rPr lang="en-US" sz="1600" dirty="0" smtClean="0"/>
              <a:t>confirming Brad’s experiment.</a:t>
            </a:r>
          </a:p>
          <a:p>
            <a:endParaRPr lang="en-US" sz="1600" dirty="0" smtClean="0"/>
          </a:p>
          <a:p>
            <a:r>
              <a:rPr lang="en-US" sz="1600" dirty="0" smtClean="0"/>
              <a:t>In addition, for a alloy with asymmetric phase </a:t>
            </a:r>
            <a:br>
              <a:rPr lang="en-US" sz="1600" dirty="0" smtClean="0"/>
            </a:br>
            <a:r>
              <a:rPr lang="en-US" sz="1600" dirty="0" smtClean="0"/>
              <a:t>diagram, system could be in different regimes</a:t>
            </a:r>
            <a:br>
              <a:rPr lang="en-US" sz="1600" dirty="0" smtClean="0"/>
            </a:br>
            <a:r>
              <a:rPr lang="en-US" sz="1600" dirty="0" smtClean="0"/>
              <a:t>on different side of PD.</a:t>
            </a:r>
            <a:endParaRPr lang="en-US" dirty="0"/>
          </a:p>
        </p:txBody>
      </p:sp>
      <p:pic>
        <p:nvPicPr>
          <p:cNvPr id="7" name="Picture 2" descr="C:\Users\Shipeng Shu\Desktop\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5849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9399" y="1054431"/>
            <a:ext cx="3713302" cy="5668417"/>
            <a:chOff x="439399" y="1054431"/>
            <a:chExt cx="3713302" cy="566841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63297747"/>
                </p:ext>
              </p:extLst>
            </p:nvPr>
          </p:nvGraphicFramePr>
          <p:xfrm>
            <a:off x="439467" y="3761078"/>
            <a:ext cx="3711820" cy="2890846"/>
          </p:xfrm>
          <a:graphic>
            <a:graphicData uri="http://schemas.openxmlformats.org/presentationml/2006/ole">
              <p:oleObj spid="_x0000_s172034" name="Graph" r:id="rId4" imgW="3718440" imgH="2895480" progId="Origin50.Graph">
                <p:embed/>
              </p:oleObj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57761114"/>
                </p:ext>
              </p:extLst>
            </p:nvPr>
          </p:nvGraphicFramePr>
          <p:xfrm>
            <a:off x="439399" y="1054431"/>
            <a:ext cx="3713302" cy="2891998"/>
          </p:xfrm>
          <a:graphic>
            <a:graphicData uri="http://schemas.openxmlformats.org/presentationml/2006/ole">
              <p:oleObj spid="_x0000_s172035" name="Graph" r:id="rId5" imgW="3718440" imgH="2895480" progId="Origin50.Graph">
                <p:embed/>
              </p:oleObj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256990" y="3736032"/>
              <a:ext cx="2203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-25000" dirty="0" smtClean="0"/>
                <a:t>85</a:t>
              </a:r>
              <a:r>
                <a:rPr lang="en-US" sz="1200" dirty="0" smtClean="0"/>
                <a:t>B</a:t>
              </a:r>
              <a:r>
                <a:rPr lang="en-US" sz="1200" baseline="-25000" dirty="0" smtClean="0"/>
                <a:t>15</a:t>
              </a:r>
              <a:r>
                <a:rPr lang="en-US" sz="1200" dirty="0" smtClean="0"/>
                <a:t> S(k)-k plot, T=0.036eV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6989" y="6445849"/>
              <a:ext cx="2203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-25000" dirty="0" smtClean="0"/>
                <a:t>15</a:t>
              </a:r>
              <a:r>
                <a:rPr lang="en-US" sz="1200" dirty="0" smtClean="0"/>
                <a:t>B</a:t>
              </a:r>
              <a:r>
                <a:rPr lang="en-US" sz="1200" baseline="-25000" dirty="0" smtClean="0"/>
                <a:t>85</a:t>
              </a:r>
              <a:r>
                <a:rPr lang="en-US" sz="1200" dirty="0" smtClean="0"/>
                <a:t> S(k)-k plot, T=0.036eV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29150" y="1154902"/>
            <a:ext cx="3676650" cy="3202931"/>
            <a:chOff x="4629150" y="1154902"/>
            <a:chExt cx="3676650" cy="3202931"/>
          </a:xfrm>
        </p:grpSpPr>
        <p:pic>
          <p:nvPicPr>
            <p:cNvPr id="13314" name="Picture 2" descr="M:\see wee chee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1154902"/>
              <a:ext cx="3676650" cy="2748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57800" y="3896168"/>
              <a:ext cx="2837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Dynamic phase diagram of A</a:t>
              </a:r>
              <a:r>
                <a:rPr lang="en-US" sz="1200" baseline="-25000" dirty="0" smtClean="0"/>
                <a:t>50</a:t>
              </a:r>
              <a:r>
                <a:rPr lang="en-US" sz="1200" dirty="0" smtClean="0"/>
                <a:t>B</a:t>
              </a:r>
              <a:r>
                <a:rPr lang="en-US" sz="1200" baseline="-25000" dirty="0" smtClean="0"/>
                <a:t>50</a:t>
              </a:r>
              <a:r>
                <a:rPr lang="en-US" sz="1200" dirty="0" smtClean="0"/>
                <a:t> alloy</a:t>
              </a:r>
              <a:br>
                <a:rPr lang="en-US" sz="1200" dirty="0" smtClean="0"/>
              </a:br>
              <a:r>
                <a:rPr lang="en-US" sz="1200" dirty="0" smtClean="0"/>
                <a:t>for symmetric phase diagram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788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3657600" cy="3657600"/>
          </a:xfrm>
          <a:prstGeom prst="rect">
            <a:avLst/>
          </a:prstGeom>
        </p:spPr>
      </p:pic>
      <p:pic>
        <p:nvPicPr>
          <p:cNvPr id="28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3733800" cy="3733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Simulation Observation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143000" y="3048000"/>
            <a:ext cx="6758427" cy="3810000"/>
            <a:chOff x="-707229" y="838200"/>
            <a:chExt cx="10678315" cy="6019800"/>
          </a:xfrm>
        </p:grpSpPr>
        <p:pic>
          <p:nvPicPr>
            <p:cNvPr id="13" name="Picture 6" descr="C:\Users\Shipeng Shu\Desktop\grow and burst\G and B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602" y="838200"/>
              <a:ext cx="4332286" cy="3249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Shipeng Shu\Desktop\grow and burst\G and B-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838200"/>
              <a:ext cx="4332286" cy="3249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Shipeng Shu\Desktop\grow and burst\G and B-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08964"/>
              <a:ext cx="4332286" cy="3249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Shipeng Shu\Desktop\grow and burst\G and B-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7" y="3608964"/>
              <a:ext cx="4332286" cy="3249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Shipeng Shu\Desktop\grow and burst\G and B-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7229" y="838200"/>
              <a:ext cx="4332286" cy="3249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ight Arrow 2"/>
            <p:cNvSpPr/>
            <p:nvPr/>
          </p:nvSpPr>
          <p:spPr>
            <a:xfrm>
              <a:off x="2667000" y="22098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5"/>
            <p:cNvSpPr/>
            <p:nvPr/>
          </p:nvSpPr>
          <p:spPr>
            <a:xfrm>
              <a:off x="5943600" y="22098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6"/>
            <p:cNvSpPr/>
            <p:nvPr/>
          </p:nvSpPr>
          <p:spPr>
            <a:xfrm rot="7255070">
              <a:off x="6879771" y="36576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18"/>
            <p:cNvSpPr/>
            <p:nvPr/>
          </p:nvSpPr>
          <p:spPr>
            <a:xfrm flipH="1">
              <a:off x="4070576" y="490691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0"/>
            <p:cNvSpPr/>
            <p:nvPr/>
          </p:nvSpPr>
          <p:spPr>
            <a:xfrm rot="14353443">
              <a:off x="1293763" y="3727171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6"/>
            <p:cNvSpPr/>
            <p:nvPr/>
          </p:nvSpPr>
          <p:spPr>
            <a:xfrm>
              <a:off x="1076325" y="2133600"/>
              <a:ext cx="4572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2"/>
            <p:cNvSpPr/>
            <p:nvPr/>
          </p:nvSpPr>
          <p:spPr>
            <a:xfrm>
              <a:off x="4299176" y="2133600"/>
              <a:ext cx="4572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3"/>
            <p:cNvSpPr/>
            <p:nvPr/>
          </p:nvSpPr>
          <p:spPr>
            <a:xfrm>
              <a:off x="7467600" y="2133600"/>
              <a:ext cx="4572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/>
            <p:nvPr/>
          </p:nvSpPr>
          <p:spPr>
            <a:xfrm>
              <a:off x="6096000" y="4935485"/>
              <a:ext cx="4572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/>
            <p:nvPr/>
          </p:nvSpPr>
          <p:spPr>
            <a:xfrm>
              <a:off x="2286000" y="4917970"/>
              <a:ext cx="4572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1000" y="1905000"/>
            <a:ext cx="93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Cherry</a:t>
            </a:r>
          </a:p>
          <a:p>
            <a:r>
              <a:rPr lang="en-US" altLang="zh-CN" dirty="0" smtClean="0"/>
              <a:t>and</a:t>
            </a:r>
          </a:p>
          <a:p>
            <a:r>
              <a:rPr lang="en-US" altLang="zh-CN" dirty="0" smtClean="0"/>
              <a:t>Pit…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057400"/>
            <a:ext cx="101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Cherry</a:t>
            </a:r>
          </a:p>
          <a:p>
            <a:r>
              <a:rPr lang="en-US" altLang="zh-CN" dirty="0" smtClean="0"/>
              <a:t>without</a:t>
            </a:r>
          </a:p>
          <a:p>
            <a:r>
              <a:rPr lang="en-US" altLang="zh-CN" dirty="0" smtClean="0"/>
              <a:t>Pit…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76600" y="48006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Grow and Burst Cycle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C:\Users\Shipeng Shu\Desktop\0.1rati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3230379" cy="25146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Gamma is Small: </a:t>
            </a:r>
            <a:br>
              <a:rPr lang="en-US" altLang="zh-CN" sz="3600" dirty="0" smtClean="0"/>
            </a:br>
            <a:r>
              <a:rPr lang="en-US" altLang="zh-CN" sz="3600" dirty="0" smtClean="0"/>
              <a:t>No Grow and Burst Cycle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-215633" y="838200"/>
          <a:ext cx="5247198" cy="3708488"/>
        </p:xfrm>
        <a:graphic>
          <a:graphicData uri="http://schemas.openxmlformats.org/presentationml/2006/ole">
            <p:oleObj spid="_x0000_s138242" name="Graph" r:id="rId5" imgW="4276954" imgH="3022397" progId="Origin50.Graph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267200" y="3832968"/>
          <a:ext cx="4280166" cy="3025032"/>
        </p:xfrm>
        <a:graphic>
          <a:graphicData uri="http://schemas.openxmlformats.org/presentationml/2006/ole">
            <p:oleObj spid="_x0000_s138243" name="Graph" r:id="rId6" imgW="4276954" imgH="3022397" progId="Origin50.Graph">
              <p:embed/>
            </p:oleObj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4629150" y="1154902"/>
            <a:ext cx="3295650" cy="2871021"/>
            <a:chOff x="4629150" y="1154902"/>
            <a:chExt cx="3676650" cy="3202931"/>
          </a:xfrm>
        </p:grpSpPr>
        <p:pic>
          <p:nvPicPr>
            <p:cNvPr id="12" name="Picture 2" descr="M:\see wee chee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1154902"/>
              <a:ext cx="3676650" cy="27482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57800" y="3896168"/>
              <a:ext cx="2837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Dynamic phase diagram of A</a:t>
              </a:r>
              <a:r>
                <a:rPr lang="en-US" sz="1200" baseline="-25000" dirty="0" smtClean="0"/>
                <a:t>50</a:t>
              </a:r>
              <a:r>
                <a:rPr lang="en-US" sz="1200" dirty="0" smtClean="0"/>
                <a:t>B</a:t>
              </a:r>
              <a:r>
                <a:rPr lang="en-US" sz="1200" baseline="-25000" dirty="0" smtClean="0"/>
                <a:t>50</a:t>
              </a:r>
              <a:r>
                <a:rPr lang="en-US" sz="1200" dirty="0" smtClean="0"/>
                <a:t> alloy</a:t>
              </a:r>
              <a:br>
                <a:rPr lang="en-US" sz="1200" dirty="0" smtClean="0"/>
              </a:br>
              <a:r>
                <a:rPr lang="en-US" sz="1200" dirty="0" smtClean="0"/>
                <a:t>for symmetric phase diagram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Typical Grow and Burst Cycle</a:t>
            </a:r>
            <a:endParaRPr lang="zh-CN" altLang="en-US" sz="3600" dirty="0"/>
          </a:p>
        </p:txBody>
      </p:sp>
      <p:pic>
        <p:nvPicPr>
          <p:cNvPr id="4" name="Picture 2" descr="C:\Users\Shipeng Shu\Desktop\U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24000" cy="4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81000" y="1066800"/>
          <a:ext cx="7619998" cy="5385478"/>
        </p:xfrm>
        <a:graphic>
          <a:graphicData uri="http://schemas.openxmlformats.org/presentationml/2006/ole">
            <p:oleObj spid="_x0000_s140291" name="Graph" r:id="rId4" imgW="4276954" imgH="3022397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623751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observe grow and burst cycle.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1810</TotalTime>
  <Words>492</Words>
  <Application>Microsoft Office PowerPoint</Application>
  <PresentationFormat>全屏显示(4:3)</PresentationFormat>
  <Paragraphs>121</Paragraphs>
  <Slides>19</Slides>
  <Notes>2</Notes>
  <HiddenSlides>0</HiddenSlides>
  <MMClips>3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凸显</vt:lpstr>
      <vt:lpstr>Graph</vt:lpstr>
      <vt:lpstr>Formation and Evolution  of the Cherry-Pit Structure in Binary Immiscible Alloy  Under Ion Irradiation</vt:lpstr>
      <vt:lpstr>Experiment Observation</vt:lpstr>
      <vt:lpstr>Cu-Fe phase diagram</vt:lpstr>
      <vt:lpstr>Construction of asymmetric PD</vt:lpstr>
      <vt:lpstr>Cherry-Pit on both sides?</vt:lpstr>
      <vt:lpstr>Regime test</vt:lpstr>
      <vt:lpstr>Simulation Observation</vt:lpstr>
      <vt:lpstr>Gamma is Small:  No Grow and Burst Cycle</vt:lpstr>
      <vt:lpstr>Typical Grow and Burst Cycle</vt:lpstr>
      <vt:lpstr>Nucleation and “Centering”</vt:lpstr>
      <vt:lpstr>Does Pit Mobility Matters?</vt:lpstr>
      <vt:lpstr>Cluster Mobility --pit mobility</vt:lpstr>
      <vt:lpstr>Thermal Annealing After Injection of Matrix Atoms</vt:lpstr>
      <vt:lpstr>Let’s Make Up a Story, Shall We?</vt:lpstr>
      <vt:lpstr>Let’s Make Up a Story, Shall We?</vt:lpstr>
      <vt:lpstr>Let’s Make Up a Story, Shall We?</vt:lpstr>
      <vt:lpstr>Thanks for Your Attention!</vt:lpstr>
      <vt:lpstr>Gibbs-Thomson Effect</vt:lpstr>
      <vt:lpstr>Measuring the Mobility (1 atom with ballistic jumps)</vt:lpstr>
    </vt:vector>
  </TitlesOfParts>
  <Company>University of Science and Technology of 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and Evolution of the Cherry-Pit Structure</dc:title>
  <dc:creator>Shipeng Shu</dc:creator>
  <cp:lastModifiedBy>Shipeng Shu</cp:lastModifiedBy>
  <cp:revision>245</cp:revision>
  <dcterms:created xsi:type="dcterms:W3CDTF">2011-04-23T02:53:21Z</dcterms:created>
  <dcterms:modified xsi:type="dcterms:W3CDTF">2011-05-11T22:05:12Z</dcterms:modified>
</cp:coreProperties>
</file>