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6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75" r:id="rId2"/>
    <p:sldId id="412" r:id="rId3"/>
    <p:sldId id="407" r:id="rId4"/>
    <p:sldId id="333" r:id="rId5"/>
    <p:sldId id="408" r:id="rId6"/>
    <p:sldId id="411" r:id="rId7"/>
    <p:sldId id="337" r:id="rId8"/>
    <p:sldId id="369" r:id="rId9"/>
    <p:sldId id="370" r:id="rId10"/>
    <p:sldId id="366" r:id="rId11"/>
    <p:sldId id="415" r:id="rId12"/>
    <p:sldId id="416" r:id="rId13"/>
    <p:sldId id="410" r:id="rId14"/>
    <p:sldId id="417" r:id="rId15"/>
    <p:sldId id="414" r:id="rId16"/>
    <p:sldId id="374" r:id="rId17"/>
    <p:sldId id="413" r:id="rId18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FFCC99"/>
    <a:srgbClr val="000099"/>
    <a:srgbClr val="FF6600"/>
    <a:srgbClr val="FF66FF"/>
    <a:srgbClr val="FF9933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604" autoAdjust="0"/>
  </p:normalViewPr>
  <p:slideViewPr>
    <p:cSldViewPr>
      <p:cViewPr>
        <p:scale>
          <a:sx n="90" d="100"/>
          <a:sy n="90" d="100"/>
        </p:scale>
        <p:origin x="-1432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tags" Target="tags/tag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Relationship Id="rId3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E33C7D85-59A8-9345-8480-856986AE4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05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7CAA460D-F0F3-CC47-9BDE-5857FD27F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99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35481E-3596-5143-B0C8-17FCF34BD33A}" type="slidenum">
              <a:rPr lang="en-US" sz="1200">
                <a:latin typeface="Times" charset="0"/>
              </a:rPr>
              <a:pPr/>
              <a:t>7</a:t>
            </a:fld>
            <a:endParaRPr lang="en-US" sz="1200">
              <a:latin typeface="Times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Typically 1000 nm deflection for 1V of signal </a:t>
            </a:r>
          </a:p>
          <a:p>
            <a:r>
              <a:rPr lang="en-US"/>
              <a:t>10 uV noise is 0.1A !!!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/>
              <a:t>If you look at the expression for the power spectrum, amplitude at low frequency (basically the part which is flat in frequency) is 4*kT*gamma/k^2.  (The alpha term is if you measure the power spectrum in V (volts): assume everything is converted into position (in nm), then you don</a:t>
            </a:r>
            <a:r>
              <a:rPr lang="ja-JP" altLang="en-US" sz="1100"/>
              <a:t>’</a:t>
            </a:r>
            <a:r>
              <a:rPr lang="en-US" altLang="ja-JP" sz="1100"/>
              <a:t>t need the alpha^2.) </a:t>
            </a:r>
          </a:p>
          <a:p>
            <a:pPr eaLnBrk="1" hangingPunct="1"/>
            <a:r>
              <a:rPr lang="en-US" sz="1100"/>
              <a:t> </a:t>
            </a:r>
          </a:p>
          <a:p>
            <a:pPr eaLnBrk="1" hangingPunct="1"/>
            <a:r>
              <a:rPr lang="en-US" sz="1100"/>
              <a:t>To get the position noise, you need to integrate the power spectrum over frequency. If the bandwidth BW is smaller than the corner frequency, then it</a:t>
            </a:r>
            <a:r>
              <a:rPr lang="ja-JP" altLang="en-US" sz="1100"/>
              <a:t>’</a:t>
            </a:r>
            <a:r>
              <a:rPr lang="en-US" altLang="ja-JP" sz="1100"/>
              <a:t>s a simple integration, because the power spectrum is constant, with amplitude 4*kT*gamma/k^2.</a:t>
            </a:r>
          </a:p>
          <a:p>
            <a:pPr eaLnBrk="1" hangingPunct="1"/>
            <a:r>
              <a:rPr lang="en-US" sz="1100"/>
              <a:t> </a:t>
            </a:r>
          </a:p>
          <a:p>
            <a:pPr eaLnBrk="1" hangingPunct="1"/>
            <a:r>
              <a:rPr lang="en-US" sz="1100"/>
              <a:t>So, the noise over bandwidth BW is 4*kT*gamma*BW/k^2.</a:t>
            </a:r>
          </a:p>
          <a:p>
            <a:pPr eaLnBrk="1" hangingPunct="1"/>
            <a:r>
              <a:rPr lang="en-US" sz="1100"/>
              <a:t> </a:t>
            </a:r>
          </a:p>
          <a:p>
            <a:pPr eaLnBrk="1" hangingPunct="1"/>
            <a:r>
              <a:rPr lang="en-US" sz="1100"/>
              <a:t>To get the rms noise in the bandwidth, you take the square root: sqrt(4*kT*gamma*BW)/k</a:t>
            </a:r>
          </a:p>
          <a:p>
            <a:pPr eaLnBrk="1" hangingPunct="1"/>
            <a:r>
              <a:rPr lang="en-US" sz="1100"/>
              <a:t> </a:t>
            </a:r>
          </a:p>
          <a:p>
            <a:pPr eaLnBrk="1" hangingPunct="1"/>
            <a:r>
              <a:rPr lang="en-US" sz="1100"/>
              <a:t>For a BW = 100 Hz, gamma = 1e-6, stiffness k = 0.1 you have: sqrt(4*4.14*1e6*100)/0.1 </a:t>
            </a:r>
          </a:p>
          <a:p>
            <a:pPr eaLnBrk="1" hangingPunct="1"/>
            <a:r>
              <a:rPr lang="en-US" sz="1100"/>
              <a:t>(all in units of pN, nm)</a:t>
            </a:r>
          </a:p>
          <a:p>
            <a:pPr eaLnBrk="1" hangingPunct="1"/>
            <a:r>
              <a:rPr lang="en-US" sz="1100"/>
              <a:t> </a:t>
            </a:r>
          </a:p>
          <a:p>
            <a:pPr eaLnBrk="1" hangingPunct="1"/>
            <a:endParaRPr lang="en-US" sz="110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8A8B4B-2F5E-9D47-87D5-F316427BBA01}" type="slidenum">
              <a:rPr lang="en-US" sz="1200">
                <a:latin typeface="Times" charset="0"/>
              </a:rPr>
              <a:pPr/>
              <a:t>11</a:t>
            </a:fld>
            <a:endParaRPr lang="en-US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Noise = integrate power spectrum over frequency.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If BW &lt; f</a:t>
            </a:r>
            <a:r>
              <a:rPr lang="en-US" sz="1200" baseline="-25000" dirty="0" smtClean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 then it’s simple integration because power spectrum is constant, with amplitude = 4k</a:t>
            </a:r>
            <a:r>
              <a:rPr lang="en-US" sz="1200" baseline="-25000" dirty="0" smtClean="0">
                <a:solidFill>
                  <a:schemeClr val="bg1"/>
                </a:solidFill>
              </a:rPr>
              <a:t>B</a:t>
            </a:r>
            <a:r>
              <a:rPr lang="en-US" sz="1200" dirty="0" smtClean="0">
                <a:solidFill>
                  <a:schemeClr val="bg1"/>
                </a:solidFill>
              </a:rPr>
              <a:t>T</a:t>
            </a:r>
            <a:r>
              <a:rPr lang="en-US" sz="1200" dirty="0" smtClean="0">
                <a:solidFill>
                  <a:schemeClr val="bg1"/>
                </a:solidFill>
                <a:latin typeface="Symbol" charset="0"/>
                <a:cs typeface="Symbol" charset="0"/>
              </a:rPr>
              <a:t>g</a:t>
            </a:r>
            <a:r>
              <a:rPr lang="en-US" sz="1200" dirty="0" smtClean="0">
                <a:solidFill>
                  <a:schemeClr val="bg1"/>
                </a:solidFill>
              </a:rPr>
              <a:t>/k</a:t>
            </a:r>
            <a:r>
              <a:rPr lang="en-US" sz="1200" baseline="30000" dirty="0" smtClean="0">
                <a:solidFill>
                  <a:schemeClr val="bg1"/>
                </a:solidFill>
              </a:rPr>
              <a:t>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AA460D-F0F3-CC47-9BDE-5857FD27F84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78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6E8648-0462-7449-85FF-3747B5F1596F}" type="slidenum">
              <a:rPr lang="en-US" sz="1200">
                <a:latin typeface="Times" charset="0"/>
              </a:rPr>
              <a:pPr/>
              <a:t>13</a:t>
            </a:fld>
            <a:endParaRPr lang="en-US" sz="1200">
              <a:latin typeface="Times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349AE2-489C-5A48-A8C1-721E209495DD}" type="slidenum">
              <a:rPr lang="en-US" sz="1200">
                <a:latin typeface="Times" charset="0"/>
              </a:rPr>
              <a:pPr/>
              <a:t>15</a:t>
            </a:fld>
            <a:endParaRPr lang="en-US" sz="1200">
              <a:latin typeface="Times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kT = 1.38e-23*300 = 4.14e-21 = 4.14pN nm</a:t>
            </a:r>
          </a:p>
          <a:p>
            <a:pPr eaLnBrk="1" hangingPunct="1"/>
            <a:r>
              <a:rPr lang="en-US"/>
              <a:t>Sqrt(&lt;x^2&gt;) = sqrt(kT/k) = sqrt(4.14/0.1) = sqrt(41.4) ~ 6 nm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349AE2-489C-5A48-A8C1-721E209495DD}" type="slidenum">
              <a:rPr lang="en-US" sz="1200">
                <a:latin typeface="Times" charset="0"/>
              </a:rPr>
              <a:pPr/>
              <a:t>17</a:t>
            </a:fld>
            <a:endParaRPr lang="en-US" sz="1200">
              <a:latin typeface="Times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kT = 1.38e-23*300 = 4.14e-21 = 4.14pN nm</a:t>
            </a:r>
          </a:p>
          <a:p>
            <a:pPr eaLnBrk="1" hangingPunct="1"/>
            <a:r>
              <a:rPr lang="en-US"/>
              <a:t>Sqrt(&lt;x^2&gt;) = sqrt(kT/k) = sqrt(4.14/0.1) = sqrt(41.4) ~ 6 nm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CBC75-ADB1-E845-9EC1-2EE34A7F9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24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39797-DF5D-0E4C-801D-C592BC3FB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7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3F6F3-1907-A24A-89F7-2AB4261F9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3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4EE9C-EA1F-3B40-921A-F42F91633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5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78A56-5997-E749-8BA3-11C183A22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6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B741E-96DD-F446-B2BB-89EFEC146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1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1E6A0-3756-4244-AB26-C5D0AD8B4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6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659A6-3DDE-DD49-9EB7-2C1E924CF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2C7C-E7F7-4548-973D-2D2D0CB52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6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5E9D9-F3CD-3D46-B8FC-ED16DFB74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0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904C7-7AB0-EE4A-8159-237DCB1BA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9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Georgia" charset="0"/>
                <a:cs typeface="+mn-cs"/>
              </a:defRPr>
            </a:lvl1pPr>
          </a:lstStyle>
          <a:p>
            <a:pPr>
              <a:defRPr/>
            </a:pPr>
            <a:fld id="{4FDF6CC4-0221-EB4E-9E6C-3683D7C9A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80000"/>
        <a:buChar char="•"/>
        <a:defRPr sz="26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Times" charset="0"/>
        <a:buChar char="–"/>
        <a:defRPr sz="24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80000"/>
        <a:buChar char="•"/>
        <a:defRPr sz="2000" i="1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2000" i="1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4.emf"/><Relationship Id="rId8" Type="http://schemas.openxmlformats.org/officeDocument/2006/relationships/image" Target="../media/image15.gi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4.emf"/><Relationship Id="rId8" Type="http://schemas.openxmlformats.org/officeDocument/2006/relationships/image" Target="../media/image15.gi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1"/>
          <p:cNvSpPr txBox="1">
            <a:spLocks noChangeArrowheads="1"/>
          </p:cNvSpPr>
          <p:nvPr/>
        </p:nvSpPr>
        <p:spPr bwMode="auto">
          <a:xfrm>
            <a:off x="228600" y="609600"/>
            <a:ext cx="8839199" cy="569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Announcements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HW: Due Tuesday Oct 27</a:t>
            </a:r>
            <a:r>
              <a:rPr lang="en-US" sz="2800" baseline="30000" dirty="0" smtClean="0">
                <a:solidFill>
                  <a:srgbClr val="FFFFFF"/>
                </a:solidFill>
              </a:rPr>
              <a:t>th</a:t>
            </a:r>
            <a:r>
              <a:rPr lang="en-US" sz="2800" dirty="0" smtClean="0">
                <a:solidFill>
                  <a:srgbClr val="FFFFFF"/>
                </a:solidFill>
              </a:rPr>
              <a:t>. </a:t>
            </a:r>
          </a:p>
          <a:p>
            <a:endParaRPr lang="en-US" sz="1800" dirty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Start looking at an </a:t>
            </a:r>
            <a:r>
              <a:rPr lang="en-US" sz="2800" dirty="0">
                <a:solidFill>
                  <a:srgbClr val="FFFFFF"/>
                </a:solidFill>
              </a:rPr>
              <a:t>article to do your </a:t>
            </a:r>
            <a:r>
              <a:rPr lang="en-US" sz="2800" dirty="0" smtClean="0">
                <a:solidFill>
                  <a:srgbClr val="FFFFFF"/>
                </a:solidFill>
              </a:rPr>
              <a:t>write</a:t>
            </a:r>
            <a:r>
              <a:rPr lang="en-US" sz="2800" dirty="0">
                <a:solidFill>
                  <a:srgbClr val="FFFFFF"/>
                </a:solidFill>
              </a:rPr>
              <a:t>-up </a:t>
            </a:r>
            <a:r>
              <a:rPr lang="en-US" sz="2800" dirty="0" smtClean="0">
                <a:solidFill>
                  <a:srgbClr val="FFFFFF"/>
                </a:solidFill>
              </a:rPr>
              <a:t>on.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Best article is from Nature, Science, Cell.</a:t>
            </a:r>
          </a:p>
          <a:p>
            <a:r>
              <a:rPr lang="en-US" sz="2200" dirty="0" smtClean="0">
                <a:solidFill>
                  <a:srgbClr val="FFFFFF"/>
                </a:solidFill>
              </a:rPr>
              <a:t>(though can choose from any scientific journal)</a:t>
            </a:r>
          </a:p>
          <a:p>
            <a:r>
              <a:rPr lang="en-US" dirty="0">
                <a:solidFill>
                  <a:srgbClr val="FFFFFF"/>
                </a:solidFill>
              </a:rPr>
              <a:t>W</a:t>
            </a:r>
            <a:r>
              <a:rPr lang="en-US" dirty="0" smtClean="0">
                <a:solidFill>
                  <a:srgbClr val="FFFFFF"/>
                </a:solidFill>
              </a:rPr>
              <a:t>ant an article that has a significant impact on field.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Thursday, Oct 29th, </a:t>
            </a:r>
            <a:r>
              <a:rPr lang="en-US" dirty="0">
                <a:solidFill>
                  <a:srgbClr val="FFFFFF"/>
                </a:solidFill>
              </a:rPr>
              <a:t>turn in </a:t>
            </a:r>
            <a:r>
              <a:rPr lang="en-US" dirty="0" smtClean="0">
                <a:solidFill>
                  <a:srgbClr val="FFFFFF"/>
                </a:solidFill>
              </a:rPr>
              <a:t>the article, a secondary article that is a review of the field at which your article is about.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Turn in a paragraph, summarizing </a:t>
            </a:r>
            <a:r>
              <a:rPr lang="en-US" dirty="0">
                <a:solidFill>
                  <a:srgbClr val="FFFFFF"/>
                </a:solidFill>
              </a:rPr>
              <a:t>it. </a:t>
            </a:r>
          </a:p>
          <a:p>
            <a:r>
              <a:rPr lang="en-US" sz="2200" dirty="0" smtClean="0">
                <a:solidFill>
                  <a:srgbClr val="FFFFFF"/>
                </a:solidFill>
              </a:rPr>
              <a:t>	The article’s general point, and why you’ve </a:t>
            </a:r>
            <a:r>
              <a:rPr lang="en-US" sz="2200" dirty="0">
                <a:solidFill>
                  <a:srgbClr val="FFFFFF"/>
                </a:solidFill>
              </a:rPr>
              <a:t>chosen it</a:t>
            </a:r>
            <a:r>
              <a:rPr lang="en-US" sz="2200" dirty="0" smtClean="0">
                <a:solidFill>
                  <a:srgbClr val="FFFFFF"/>
                </a:solidFill>
              </a:rPr>
              <a:t>. </a:t>
            </a:r>
          </a:p>
          <a:p>
            <a:r>
              <a:rPr lang="en-US" sz="2200" dirty="0">
                <a:solidFill>
                  <a:srgbClr val="FFFFFF"/>
                </a:solidFill>
              </a:rPr>
              <a:t>	</a:t>
            </a:r>
            <a:r>
              <a:rPr lang="en-US" sz="2200" dirty="0" smtClean="0">
                <a:solidFill>
                  <a:srgbClr val="FFFFFF"/>
                </a:solidFill>
              </a:rPr>
              <a:t>	(why it’s important, interesting,</a:t>
            </a:r>
            <a:endParaRPr lang="en-US" sz="2200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Send your write-up and PDF of article to me by email.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(It won’t be graded but will make sure it’s appropriate</a:t>
            </a:r>
            <a:r>
              <a:rPr lang="en-US" dirty="0" smtClean="0">
                <a:solidFill>
                  <a:srgbClr val="FFFF00"/>
                </a:solidFill>
              </a:rPr>
              <a:t>.)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P1010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25366"/>
          <a:stretch>
            <a:fillRect/>
          </a:stretch>
        </p:blipFill>
        <p:spPr bwMode="auto">
          <a:xfrm>
            <a:off x="0" y="685800"/>
            <a:ext cx="91440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7"/>
          <p:cNvSpPr>
            <a:spLocks noChangeArrowheads="1"/>
          </p:cNvSpPr>
          <p:nvPr/>
        </p:nvSpPr>
        <p:spPr bwMode="auto">
          <a:xfrm>
            <a:off x="1981200" y="1600200"/>
            <a:ext cx="5915025" cy="762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8"/>
          <p:cNvSpPr>
            <a:spLocks noChangeArrowheads="1"/>
          </p:cNvSpPr>
          <p:nvPr/>
        </p:nvSpPr>
        <p:spPr bwMode="auto">
          <a:xfrm rot="-125166">
            <a:off x="4694238" y="4225925"/>
            <a:ext cx="4419600" cy="1905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11"/>
          <p:cNvSpPr>
            <a:spLocks noChangeArrowheads="1"/>
          </p:cNvSpPr>
          <p:nvPr/>
        </p:nvSpPr>
        <p:spPr bwMode="auto">
          <a:xfrm rot="3483293">
            <a:off x="7215188" y="2684462"/>
            <a:ext cx="2603500" cy="1238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0" name="Rectangle 12"/>
          <p:cNvSpPr>
            <a:spLocks noChangeArrowheads="1"/>
          </p:cNvSpPr>
          <p:nvPr/>
        </p:nvSpPr>
        <p:spPr bwMode="auto">
          <a:xfrm>
            <a:off x="152400" y="914400"/>
            <a:ext cx="1905000" cy="1295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/>
              <a:t>Laser</a:t>
            </a:r>
          </a:p>
        </p:txBody>
      </p:sp>
      <p:sp>
        <p:nvSpPr>
          <p:cNvPr id="114702" name="Rectangle 14"/>
          <p:cNvSpPr>
            <a:spLocks noChangeArrowheads="1"/>
          </p:cNvSpPr>
          <p:nvPr/>
        </p:nvSpPr>
        <p:spPr bwMode="auto">
          <a:xfrm>
            <a:off x="4495800" y="990600"/>
            <a:ext cx="2438400" cy="1295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/>
              <a:t>Beam expander</a:t>
            </a:r>
          </a:p>
        </p:txBody>
      </p:sp>
      <p:sp>
        <p:nvSpPr>
          <p:cNvPr id="114703" name="Rectangle 15"/>
          <p:cNvSpPr>
            <a:spLocks noChangeArrowheads="1"/>
          </p:cNvSpPr>
          <p:nvPr/>
        </p:nvSpPr>
        <p:spPr bwMode="auto">
          <a:xfrm>
            <a:off x="7467600" y="3733800"/>
            <a:ext cx="1524000" cy="10668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/>
              <a:t>Objective</a:t>
            </a:r>
          </a:p>
        </p:txBody>
      </p:sp>
      <p:sp>
        <p:nvSpPr>
          <p:cNvPr id="114705" name="Rectangle 17"/>
          <p:cNvSpPr>
            <a:spLocks noChangeArrowheads="1"/>
          </p:cNvSpPr>
          <p:nvPr/>
        </p:nvSpPr>
        <p:spPr bwMode="auto">
          <a:xfrm>
            <a:off x="5791200" y="3733800"/>
            <a:ext cx="1676400" cy="10668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/>
              <a:t>Condenser</a:t>
            </a:r>
          </a:p>
        </p:txBody>
      </p:sp>
      <p:sp>
        <p:nvSpPr>
          <p:cNvPr id="114706" name="Rectangle 18"/>
          <p:cNvSpPr>
            <a:spLocks noChangeArrowheads="1"/>
          </p:cNvSpPr>
          <p:nvPr/>
        </p:nvSpPr>
        <p:spPr bwMode="auto">
          <a:xfrm>
            <a:off x="152400" y="2819400"/>
            <a:ext cx="1905000" cy="1295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/>
              <a:t>Photodetector</a:t>
            </a:r>
          </a:p>
        </p:txBody>
      </p:sp>
      <p:sp>
        <p:nvSpPr>
          <p:cNvPr id="21514" name="Rectangle 19"/>
          <p:cNvSpPr>
            <a:spLocks noChangeArrowheads="1"/>
          </p:cNvSpPr>
          <p:nvPr/>
        </p:nvSpPr>
        <p:spPr bwMode="auto">
          <a:xfrm>
            <a:off x="1295400" y="3048000"/>
            <a:ext cx="3124200" cy="2286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Rectangle 20"/>
          <p:cNvSpPr>
            <a:spLocks noChangeArrowheads="1"/>
          </p:cNvSpPr>
          <p:nvPr/>
        </p:nvSpPr>
        <p:spPr bwMode="auto">
          <a:xfrm>
            <a:off x="4267200" y="3276600"/>
            <a:ext cx="152400" cy="9144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4697" name="Picture 9" descr="P1010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8" t="19218" r="14983" b="10423"/>
          <a:stretch>
            <a:fillRect/>
          </a:stretch>
        </p:blipFill>
        <p:spPr bwMode="auto">
          <a:xfrm>
            <a:off x="3505200" y="2590800"/>
            <a:ext cx="5486400" cy="411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0" grpId="0" animBg="1"/>
      <p:bldP spid="114702" grpId="0" animBg="1"/>
      <p:bldP spid="114703" grpId="0" animBg="1"/>
      <p:bldP spid="114705" grpId="0" animBg="1"/>
      <p:bldP spid="1147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noise in position using </a:t>
            </a:r>
            <a:r>
              <a:rPr lang="en-US" dirty="0" err="1">
                <a:solidFill>
                  <a:schemeClr val="bg1"/>
                </a:solidFill>
              </a:rPr>
              <a:t>equipartition</a:t>
            </a:r>
            <a:r>
              <a:rPr lang="en-US" dirty="0">
                <a:solidFill>
                  <a:schemeClr val="bg1"/>
                </a:solidFill>
              </a:rPr>
              <a:t> theorem </a:t>
            </a:r>
            <a:endParaRPr lang="en-US" dirty="0">
              <a:solidFill>
                <a:schemeClr val="bg1"/>
              </a:solidFill>
              <a:sym typeface="Wingdings" charset="0"/>
            </a:endParaRPr>
          </a:p>
          <a:p>
            <a:pPr algn="ctr"/>
            <a:r>
              <a:rPr lang="en-US" sz="2200" dirty="0" smtClean="0">
                <a:solidFill>
                  <a:schemeClr val="bg1"/>
                </a:solidFill>
                <a:sym typeface="Wingdings" charset="0"/>
              </a:rPr>
              <a:t>[F</a:t>
            </a:r>
            <a:r>
              <a:rPr lang="en-US" sz="2200" dirty="0" smtClean="0">
                <a:solidFill>
                  <a:schemeClr val="bg1"/>
                </a:solidFill>
              </a:rPr>
              <a:t>or </a:t>
            </a:r>
            <a:r>
              <a:rPr lang="en-US" sz="2200" dirty="0">
                <a:solidFill>
                  <a:schemeClr val="bg1"/>
                </a:solidFill>
              </a:rPr>
              <a:t>a typical value of stiffness (k) = 0.1 pN/nm</a:t>
            </a:r>
            <a:r>
              <a:rPr lang="en-US" sz="2200" dirty="0" smtClean="0">
                <a:solidFill>
                  <a:schemeClr val="bg1"/>
                </a:solidFill>
              </a:rPr>
              <a:t>.] 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38200" y="2209800"/>
            <a:ext cx="739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&lt;x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&gt;</a:t>
            </a:r>
            <a:r>
              <a:rPr lang="en-US" baseline="30000" dirty="0">
                <a:solidFill>
                  <a:schemeClr val="bg1"/>
                </a:solidFill>
              </a:rPr>
              <a:t>1/2</a:t>
            </a:r>
            <a:r>
              <a:rPr lang="en-US" dirty="0">
                <a:solidFill>
                  <a:schemeClr val="bg1"/>
                </a:solidFill>
              </a:rPr>
              <a:t> = (k</a:t>
            </a:r>
            <a:r>
              <a:rPr lang="en-US" baseline="-25000" dirty="0">
                <a:solidFill>
                  <a:schemeClr val="bg1"/>
                </a:solidFill>
              </a:rPr>
              <a:t>B</a:t>
            </a:r>
            <a:r>
              <a:rPr lang="en-US" dirty="0">
                <a:solidFill>
                  <a:schemeClr val="bg1"/>
                </a:solidFill>
              </a:rPr>
              <a:t>T/k)</a:t>
            </a:r>
            <a:r>
              <a:rPr lang="en-US" baseline="30000" dirty="0">
                <a:solidFill>
                  <a:schemeClr val="bg1"/>
                </a:solidFill>
              </a:rPr>
              <a:t>1/2</a:t>
            </a:r>
            <a:r>
              <a:rPr lang="en-US" dirty="0">
                <a:solidFill>
                  <a:schemeClr val="bg1"/>
                </a:solidFill>
              </a:rPr>
              <a:t> = (4.14/0.1)</a:t>
            </a:r>
            <a:r>
              <a:rPr lang="en-US" baseline="30000" dirty="0">
                <a:solidFill>
                  <a:schemeClr val="bg1"/>
                </a:solidFill>
              </a:rPr>
              <a:t>1/2</a:t>
            </a:r>
            <a:r>
              <a:rPr lang="en-US" dirty="0">
                <a:solidFill>
                  <a:schemeClr val="bg1"/>
                </a:solidFill>
              </a:rPr>
              <a:t> = (41.4)</a:t>
            </a:r>
            <a:r>
              <a:rPr lang="en-US" baseline="30000" dirty="0">
                <a:solidFill>
                  <a:schemeClr val="bg1"/>
                </a:solidFill>
              </a:rPr>
              <a:t>1/2</a:t>
            </a:r>
            <a:r>
              <a:rPr lang="en-US" dirty="0">
                <a:solidFill>
                  <a:schemeClr val="bg1"/>
                </a:solidFill>
              </a:rPr>
              <a:t> ~ 6.4 nm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0" y="5334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 dirty="0">
                <a:solidFill>
                  <a:srgbClr val="FFFF00"/>
                </a:solidFill>
              </a:rPr>
              <a:t>What is noise in measurement?</a:t>
            </a:r>
            <a:r>
              <a:rPr lang="en-US" sz="4000" b="1" dirty="0"/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43163" y="2743200"/>
            <a:ext cx="4513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6.4 nm is a pretty large number.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200400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[ Kinesin moves every 8.3 nm; 1 base-pair = 3.4 </a:t>
            </a:r>
            <a:r>
              <a:rPr lang="en-US" dirty="0" err="1">
                <a:solidFill>
                  <a:schemeClr val="bg1"/>
                </a:solidFill>
              </a:rPr>
              <a:t>Å</a:t>
            </a:r>
            <a:r>
              <a:rPr lang="en-US" dirty="0">
                <a:solidFill>
                  <a:schemeClr val="bg1"/>
                </a:solidFill>
              </a:rPr>
              <a:t> ]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3810000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How to decrease noise?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5176838"/>
            <a:ext cx="91440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Reduce bandwidth. (Get to soon!)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Also: Operate at high force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 less noise due to finite Temp.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sym typeface="Wingdings"/>
              </a:rPr>
              <a:t>Also be clever about how to differentiate noise from signal.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441960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Hint: </a:t>
            </a:r>
            <a:r>
              <a:rPr lang="en-US" dirty="0" err="1" smtClean="0">
                <a:solidFill>
                  <a:schemeClr val="bg1"/>
                </a:solidFill>
              </a:rPr>
              <a:t>Equipartion</a:t>
            </a:r>
            <a:r>
              <a:rPr lang="en-US" dirty="0" smtClean="0">
                <a:solidFill>
                  <a:schemeClr val="bg1"/>
                </a:solidFill>
              </a:rPr>
              <a:t> Theorem</a:t>
            </a:r>
            <a:r>
              <a:rPr lang="en-US" dirty="0" smtClean="0">
                <a:solidFill>
                  <a:schemeClr val="bg1"/>
                </a:solidFill>
                <a:sym typeface="Wingdings" charset="0"/>
              </a:rPr>
              <a:t> calculates </a:t>
            </a:r>
            <a:r>
              <a:rPr lang="en-US" dirty="0">
                <a:solidFill>
                  <a:schemeClr val="bg1"/>
                </a:solidFill>
                <a:sym typeface="Wingdings" charset="0"/>
              </a:rPr>
              <a:t>for noise at all frequencies (infinite bandwidth)</a:t>
            </a:r>
            <a:r>
              <a:rPr lang="en-US" dirty="0" smtClean="0">
                <a:solidFill>
                  <a:schemeClr val="bg1"/>
                </a:solidFill>
                <a:sym typeface="Wingdings" charset="0"/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10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28674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0-21 at 7.56.26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7" t="22035" r="5505" b="20413"/>
          <a:stretch/>
        </p:blipFill>
        <p:spPr>
          <a:xfrm>
            <a:off x="457200" y="1295400"/>
            <a:ext cx="3908778" cy="40140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53340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Also, know how to cut out noise. 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Take out frequencies where signal isn’t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4696" y="457200"/>
            <a:ext cx="6497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Solve </a:t>
            </a:r>
            <a:r>
              <a:rPr lang="en-US" dirty="0" err="1" smtClean="0">
                <a:solidFill>
                  <a:srgbClr val="FFFF00"/>
                </a:solidFill>
              </a:rPr>
              <a:t>Langevin’s</a:t>
            </a:r>
            <a:r>
              <a:rPr lang="en-US" dirty="0" smtClean="0">
                <a:solidFill>
                  <a:srgbClr val="FFFF00"/>
                </a:solidFill>
              </a:rPr>
              <a:t> Equation, 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G</a:t>
            </a:r>
            <a:r>
              <a:rPr lang="en-US" dirty="0" smtClean="0">
                <a:solidFill>
                  <a:srgbClr val="FFFF00"/>
                </a:solidFill>
              </a:rPr>
              <a:t>et power spectrum of bead in an optical trap.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030147"/>
              </p:ext>
            </p:extLst>
          </p:nvPr>
        </p:nvGraphicFramePr>
        <p:xfrm>
          <a:off x="1447800" y="2895600"/>
          <a:ext cx="961829" cy="669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Equation" r:id="rId5" imgW="609600" imgH="419100" progId="Equation.3">
                  <p:embed/>
                </p:oleObj>
              </mc:Choice>
              <mc:Fallback>
                <p:oleObj name="Equation" r:id="rId5" imgW="609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895600"/>
                        <a:ext cx="961829" cy="66987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438400" y="3152422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800" dirty="0">
                <a:latin typeface="Times New Roman" charset="0"/>
              </a:rPr>
              <a:t>γ</a:t>
            </a:r>
            <a:r>
              <a:rPr lang="en-US" sz="1800" dirty="0">
                <a:latin typeface="Times New Roman" charset="0"/>
              </a:rPr>
              <a:t> = </a:t>
            </a:r>
            <a:r>
              <a:rPr lang="en-US" sz="1800" dirty="0" smtClean="0">
                <a:latin typeface="Times New Roman" charset="0"/>
              </a:rPr>
              <a:t>6</a:t>
            </a:r>
            <a:r>
              <a:rPr lang="el-GR" sz="1800" dirty="0" smtClean="0">
                <a:latin typeface="Times New Roman" charset="0"/>
                <a:cs typeface="Times New Roman" charset="0"/>
              </a:rPr>
              <a:t>πη</a:t>
            </a:r>
            <a:r>
              <a:rPr lang="en-US" sz="1800" dirty="0" smtClean="0">
                <a:latin typeface="Times New Roman" charset="0"/>
              </a:rPr>
              <a:t>r (for sphere)</a:t>
            </a:r>
            <a:endParaRPr lang="en-US" sz="1800" dirty="0">
              <a:latin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371600"/>
            <a:ext cx="335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</a:rPr>
              <a:t>Noise is not distributed evenly across all frequencies in an optical trap. Most noise at low f.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8400" y="2907268"/>
            <a:ext cx="1688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= </a:t>
            </a:r>
            <a:r>
              <a:rPr lang="en-US" sz="1800" u="sng" dirty="0" smtClean="0">
                <a:solidFill>
                  <a:srgbClr val="000000"/>
                </a:solidFill>
              </a:rPr>
              <a:t>trap stiffness</a:t>
            </a:r>
            <a:endParaRPr lang="en-US" sz="1800" u="sng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572000" y="3124200"/>
            <a:ext cx="34693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cs typeface="Arial" charset="0"/>
              </a:rPr>
              <a:t>Bandwith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 = infinite: </a:t>
            </a:r>
          </a:p>
          <a:p>
            <a:r>
              <a:rPr lang="en-US" dirty="0">
                <a:solidFill>
                  <a:schemeClr val="bg1"/>
                </a:solidFill>
                <a:cs typeface="Arial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limit to ~6 nm.</a:t>
            </a:r>
          </a:p>
          <a:p>
            <a:r>
              <a:rPr lang="en-US" dirty="0" smtClean="0">
                <a:solidFill>
                  <a:schemeClr val="bg1"/>
                </a:solidFill>
                <a:cs typeface="Arial" charset="0"/>
              </a:rPr>
              <a:t>If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use BW = 100 Hz</a:t>
            </a:r>
            <a:endParaRPr lang="en-US" dirty="0"/>
          </a:p>
          <a:p>
            <a:r>
              <a:rPr lang="en-US" dirty="0" smtClean="0">
                <a:solidFill>
                  <a:schemeClr val="bg1"/>
                </a:solidFill>
              </a:rPr>
              <a:t>~ </a:t>
            </a:r>
            <a:r>
              <a:rPr lang="en-US" dirty="0">
                <a:solidFill>
                  <a:schemeClr val="bg1"/>
                </a:solidFill>
              </a:rPr>
              <a:t>0.4 nm =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4 Angstrom!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04766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1"/>
          <p:cNvSpPr>
            <a:spLocks noChangeArrowheads="1"/>
          </p:cNvSpPr>
          <p:nvPr/>
        </p:nvSpPr>
        <p:spPr bwMode="auto">
          <a:xfrm>
            <a:off x="381000" y="2590800"/>
            <a:ext cx="8534400" cy="426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2770" name="Picture 3" descr="Step_1bp_PW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" t="9920" r="6209" b="4826"/>
          <a:stretch>
            <a:fillRect/>
          </a:stretch>
        </p:blipFill>
        <p:spPr bwMode="auto">
          <a:xfrm>
            <a:off x="4495800" y="2667000"/>
            <a:ext cx="3200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 descr="Step_1bp_tr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" t="8067" r="11046" b="4807"/>
          <a:stretch>
            <a:fillRect/>
          </a:stretch>
        </p:blipFill>
        <p:spPr bwMode="auto">
          <a:xfrm>
            <a:off x="838200" y="259080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7543800" y="5826125"/>
            <a:ext cx="109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3.4 kb DNA</a:t>
            </a:r>
          </a:p>
        </p:txBody>
      </p:sp>
      <p:sp>
        <p:nvSpPr>
          <p:cNvPr id="32773" name="Rectangle 9"/>
          <p:cNvSpPr>
            <a:spLocks noChangeArrowheads="1"/>
          </p:cNvSpPr>
          <p:nvPr/>
        </p:nvSpPr>
        <p:spPr bwMode="auto">
          <a:xfrm>
            <a:off x="7543800" y="6113463"/>
            <a:ext cx="966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F ~ 20 pN</a:t>
            </a:r>
          </a:p>
        </p:txBody>
      </p:sp>
      <p:sp>
        <p:nvSpPr>
          <p:cNvPr id="32774" name="Rectangle 10"/>
          <p:cNvSpPr>
            <a:spLocks noChangeArrowheads="1"/>
          </p:cNvSpPr>
          <p:nvPr/>
        </p:nvSpPr>
        <p:spPr bwMode="auto">
          <a:xfrm>
            <a:off x="7543800" y="6400800"/>
            <a:ext cx="1460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f = </a:t>
            </a:r>
            <a:r>
              <a:rPr lang="en-US" sz="1400">
                <a:solidFill>
                  <a:schemeClr val="bg2"/>
                </a:solidFill>
              </a:rPr>
              <a:t>100Hz</a:t>
            </a:r>
            <a:r>
              <a:rPr lang="en-US" sz="1400"/>
              <a:t>, </a:t>
            </a:r>
            <a:r>
              <a:rPr lang="en-US" sz="1400">
                <a:solidFill>
                  <a:srgbClr val="FF6600"/>
                </a:solidFill>
              </a:rPr>
              <a:t>10Hz</a:t>
            </a:r>
          </a:p>
        </p:txBody>
      </p:sp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2667000" y="2895600"/>
            <a:ext cx="166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1bp = 3.4Å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946650" y="2743200"/>
            <a:ext cx="2298700" cy="2957513"/>
            <a:chOff x="3836" y="1824"/>
            <a:chExt cx="1448" cy="1863"/>
          </a:xfrm>
        </p:grpSpPr>
        <p:sp>
          <p:nvSpPr>
            <p:cNvPr id="32791" name="Text Box 13"/>
            <p:cNvSpPr txBox="1">
              <a:spLocks noChangeArrowheads="1"/>
            </p:cNvSpPr>
            <p:nvPr/>
          </p:nvSpPr>
          <p:spPr bwMode="auto">
            <a:xfrm>
              <a:off x="3836" y="182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32792" name="Text Box 14"/>
            <p:cNvSpPr txBox="1">
              <a:spLocks noChangeArrowheads="1"/>
            </p:cNvSpPr>
            <p:nvPr/>
          </p:nvSpPr>
          <p:spPr bwMode="auto">
            <a:xfrm>
              <a:off x="4032" y="19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32793" name="Text Box 15"/>
            <p:cNvSpPr txBox="1">
              <a:spLocks noChangeArrowheads="1"/>
            </p:cNvSpPr>
            <p:nvPr/>
          </p:nvSpPr>
          <p:spPr bwMode="auto">
            <a:xfrm>
              <a:off x="4176" y="2217"/>
              <a:ext cx="1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32794" name="Text Box 16"/>
            <p:cNvSpPr txBox="1">
              <a:spLocks noChangeArrowheads="1"/>
            </p:cNvSpPr>
            <p:nvPr/>
          </p:nvSpPr>
          <p:spPr bwMode="auto">
            <a:xfrm>
              <a:off x="4364" y="25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accent2"/>
                  </a:solidFill>
                </a:rPr>
                <a:t>4</a:t>
              </a:r>
            </a:p>
          </p:txBody>
        </p:sp>
        <p:sp>
          <p:nvSpPr>
            <p:cNvPr id="32795" name="Text Box 17"/>
            <p:cNvSpPr txBox="1">
              <a:spLocks noChangeArrowheads="1"/>
            </p:cNvSpPr>
            <p:nvPr/>
          </p:nvSpPr>
          <p:spPr bwMode="auto">
            <a:xfrm>
              <a:off x="4506" y="273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accent2"/>
                  </a:solidFill>
                </a:rPr>
                <a:t>5</a:t>
              </a:r>
            </a:p>
          </p:txBody>
        </p:sp>
        <p:sp>
          <p:nvSpPr>
            <p:cNvPr id="32796" name="Text Box 18"/>
            <p:cNvSpPr txBox="1">
              <a:spLocks noChangeArrowheads="1"/>
            </p:cNvSpPr>
            <p:nvPr/>
          </p:nvSpPr>
          <p:spPr bwMode="auto">
            <a:xfrm>
              <a:off x="4656" y="293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accent2"/>
                  </a:solidFill>
                </a:rPr>
                <a:t>6</a:t>
              </a:r>
            </a:p>
          </p:txBody>
        </p:sp>
        <p:sp>
          <p:nvSpPr>
            <p:cNvPr id="32797" name="Text Box 19"/>
            <p:cNvSpPr txBox="1">
              <a:spLocks noChangeArrowheads="1"/>
            </p:cNvSpPr>
            <p:nvPr/>
          </p:nvSpPr>
          <p:spPr bwMode="auto">
            <a:xfrm>
              <a:off x="4800" y="31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accent2"/>
                  </a:solidFill>
                </a:rPr>
                <a:t>7</a:t>
              </a:r>
            </a:p>
          </p:txBody>
        </p:sp>
        <p:sp>
          <p:nvSpPr>
            <p:cNvPr id="32798" name="Text Box 20"/>
            <p:cNvSpPr txBox="1">
              <a:spLocks noChangeArrowheads="1"/>
            </p:cNvSpPr>
            <p:nvPr/>
          </p:nvSpPr>
          <p:spPr bwMode="auto">
            <a:xfrm>
              <a:off x="4940" y="341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accent2"/>
                  </a:solidFill>
                </a:rPr>
                <a:t>8</a:t>
              </a:r>
            </a:p>
          </p:txBody>
        </p:sp>
        <p:sp>
          <p:nvSpPr>
            <p:cNvPr id="32799" name="Text Box 21"/>
            <p:cNvSpPr txBox="1">
              <a:spLocks noChangeArrowheads="1"/>
            </p:cNvSpPr>
            <p:nvPr/>
          </p:nvSpPr>
          <p:spPr bwMode="auto">
            <a:xfrm>
              <a:off x="5088" y="34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accent2"/>
                  </a:solidFill>
                </a:rPr>
                <a:t>9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752600" y="3429000"/>
            <a:ext cx="2597150" cy="2424113"/>
            <a:chOff x="1824" y="2256"/>
            <a:chExt cx="1636" cy="1527"/>
          </a:xfrm>
        </p:grpSpPr>
        <p:sp>
          <p:nvSpPr>
            <p:cNvPr id="32782" name="Text Box 23"/>
            <p:cNvSpPr txBox="1">
              <a:spLocks noChangeArrowheads="1"/>
            </p:cNvSpPr>
            <p:nvPr/>
          </p:nvSpPr>
          <p:spPr bwMode="auto">
            <a:xfrm>
              <a:off x="1824" y="22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solidFill>
                    <a:srgbClr val="FF6600"/>
                  </a:solidFill>
                </a:rPr>
                <a:t>1</a:t>
              </a:r>
            </a:p>
          </p:txBody>
        </p:sp>
        <p:sp>
          <p:nvSpPr>
            <p:cNvPr id="32783" name="Text Box 24"/>
            <p:cNvSpPr txBox="1">
              <a:spLocks noChangeArrowheads="1"/>
            </p:cNvSpPr>
            <p:nvPr/>
          </p:nvSpPr>
          <p:spPr bwMode="auto">
            <a:xfrm>
              <a:off x="1968" y="24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solidFill>
                    <a:srgbClr val="FF6600"/>
                  </a:solidFill>
                </a:rPr>
                <a:t>2</a:t>
              </a:r>
            </a:p>
          </p:txBody>
        </p:sp>
        <p:sp>
          <p:nvSpPr>
            <p:cNvPr id="32784" name="Text Box 25"/>
            <p:cNvSpPr txBox="1">
              <a:spLocks noChangeArrowheads="1"/>
            </p:cNvSpPr>
            <p:nvPr/>
          </p:nvSpPr>
          <p:spPr bwMode="auto">
            <a:xfrm>
              <a:off x="2112" y="259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solidFill>
                    <a:srgbClr val="FF6600"/>
                  </a:solidFill>
                </a:rPr>
                <a:t>3</a:t>
              </a:r>
            </a:p>
          </p:txBody>
        </p:sp>
        <p:sp>
          <p:nvSpPr>
            <p:cNvPr id="32785" name="Text Box 26"/>
            <p:cNvSpPr txBox="1">
              <a:spLocks noChangeArrowheads="1"/>
            </p:cNvSpPr>
            <p:nvPr/>
          </p:nvSpPr>
          <p:spPr bwMode="auto">
            <a:xfrm>
              <a:off x="2304" y="274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solidFill>
                    <a:srgbClr val="FF6600"/>
                  </a:solidFill>
                </a:rPr>
                <a:t>4</a:t>
              </a:r>
            </a:p>
          </p:txBody>
        </p:sp>
        <p:sp>
          <p:nvSpPr>
            <p:cNvPr id="32786" name="Text Box 27"/>
            <p:cNvSpPr txBox="1">
              <a:spLocks noChangeArrowheads="1"/>
            </p:cNvSpPr>
            <p:nvPr/>
          </p:nvSpPr>
          <p:spPr bwMode="auto">
            <a:xfrm>
              <a:off x="2544" y="292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solidFill>
                    <a:srgbClr val="FF6600"/>
                  </a:solidFill>
                </a:rPr>
                <a:t>5</a:t>
              </a:r>
            </a:p>
          </p:txBody>
        </p:sp>
        <p:sp>
          <p:nvSpPr>
            <p:cNvPr id="32787" name="Text Box 28"/>
            <p:cNvSpPr txBox="1">
              <a:spLocks noChangeArrowheads="1"/>
            </p:cNvSpPr>
            <p:nvPr/>
          </p:nvSpPr>
          <p:spPr bwMode="auto">
            <a:xfrm>
              <a:off x="2732" y="31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solidFill>
                    <a:srgbClr val="FF6600"/>
                  </a:solidFill>
                </a:rPr>
                <a:t>6</a:t>
              </a:r>
            </a:p>
          </p:txBody>
        </p:sp>
        <p:sp>
          <p:nvSpPr>
            <p:cNvPr id="32788" name="Text Box 29"/>
            <p:cNvSpPr txBox="1">
              <a:spLocks noChangeArrowheads="1"/>
            </p:cNvSpPr>
            <p:nvPr/>
          </p:nvSpPr>
          <p:spPr bwMode="auto">
            <a:xfrm>
              <a:off x="2880" y="336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solidFill>
                    <a:srgbClr val="FF6600"/>
                  </a:solidFill>
                </a:rPr>
                <a:t>7</a:t>
              </a:r>
            </a:p>
          </p:txBody>
        </p:sp>
        <p:sp>
          <p:nvSpPr>
            <p:cNvPr id="32789" name="Text Box 30"/>
            <p:cNvSpPr txBox="1">
              <a:spLocks noChangeArrowheads="1"/>
            </p:cNvSpPr>
            <p:nvPr/>
          </p:nvSpPr>
          <p:spPr bwMode="auto">
            <a:xfrm>
              <a:off x="3072" y="355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solidFill>
                    <a:srgbClr val="FF6600"/>
                  </a:solidFill>
                </a:rPr>
                <a:t>8</a:t>
              </a:r>
            </a:p>
          </p:txBody>
        </p:sp>
        <p:sp>
          <p:nvSpPr>
            <p:cNvPr id="32790" name="Text Box 31"/>
            <p:cNvSpPr txBox="1">
              <a:spLocks noChangeArrowheads="1"/>
            </p:cNvSpPr>
            <p:nvPr/>
          </p:nvSpPr>
          <p:spPr bwMode="auto">
            <a:xfrm>
              <a:off x="3264" y="34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solidFill>
                    <a:srgbClr val="FF6600"/>
                  </a:solidFill>
                </a:rPr>
                <a:t>9</a:t>
              </a:r>
            </a:p>
          </p:txBody>
        </p:sp>
      </p:grpSp>
      <p:sp>
        <p:nvSpPr>
          <p:cNvPr id="32778" name="Text Box 32"/>
          <p:cNvSpPr txBox="1">
            <a:spLocks noChangeArrowheads="1"/>
          </p:cNvSpPr>
          <p:nvPr/>
        </p:nvSpPr>
        <p:spPr bwMode="auto">
          <a:xfrm>
            <a:off x="1746250" y="5638800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UIUC - 02/11/08</a:t>
            </a:r>
          </a:p>
        </p:txBody>
      </p:sp>
      <p:pic>
        <p:nvPicPr>
          <p:cNvPr id="378913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14400"/>
            <a:ext cx="28194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Rectangle 4"/>
          <p:cNvSpPr>
            <a:spLocks noChangeArrowheads="1"/>
          </p:cNvSpPr>
          <p:nvPr/>
        </p:nvSpPr>
        <p:spPr bwMode="auto">
          <a:xfrm>
            <a:off x="0" y="354013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sz="3200">
                <a:solidFill>
                  <a:srgbClr val="FFFF00"/>
                </a:solidFill>
              </a:rPr>
              <a:t>Basepair Resolution—Yann Chemla @ UIUC</a:t>
            </a:r>
          </a:p>
        </p:txBody>
      </p:sp>
      <p:sp>
        <p:nvSpPr>
          <p:cNvPr id="32781" name="TextBox 31"/>
          <p:cNvSpPr txBox="1">
            <a:spLocks noChangeArrowheads="1"/>
          </p:cNvSpPr>
          <p:nvPr/>
        </p:nvSpPr>
        <p:spPr bwMode="auto">
          <a:xfrm>
            <a:off x="7696200" y="26670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 smtClean="0"/>
              <a:t>PNAS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611663" y="1066800"/>
            <a:ext cx="36178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Take difference and sum.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Diff: no shaking of floor!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6200" y="2514600"/>
            <a:ext cx="8915400" cy="441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066800"/>
            <a:ext cx="2271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Limit BW,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Eliminate noise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90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570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ChangeArrowheads="1"/>
          </p:cNvSpPr>
          <p:nvPr/>
        </p:nvSpPr>
        <p:spPr bwMode="auto">
          <a:xfrm>
            <a:off x="0" y="533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sz="3500" b="1" dirty="0" smtClean="0">
                <a:solidFill>
                  <a:srgbClr val="FFFF00"/>
                </a:solidFill>
              </a:rPr>
              <a:t>Calibrate w Brownian </a:t>
            </a:r>
            <a:r>
              <a:rPr lang="en-US" sz="3500" b="1" dirty="0">
                <a:solidFill>
                  <a:srgbClr val="FFFF00"/>
                </a:solidFill>
              </a:rPr>
              <a:t>motion as test force</a:t>
            </a:r>
          </a:p>
        </p:txBody>
      </p:sp>
      <p:grpSp>
        <p:nvGrpSpPr>
          <p:cNvPr id="30722" name="Group 6"/>
          <p:cNvGrpSpPr>
            <a:grpSpLocks/>
          </p:cNvGrpSpPr>
          <p:nvPr/>
        </p:nvGrpSpPr>
        <p:grpSpPr bwMode="auto">
          <a:xfrm>
            <a:off x="1828800" y="3505200"/>
            <a:ext cx="1608138" cy="828675"/>
            <a:chOff x="1104" y="1436"/>
            <a:chExt cx="1013" cy="522"/>
          </a:xfrm>
        </p:grpSpPr>
        <p:sp>
          <p:nvSpPr>
            <p:cNvPr id="30746" name="Text Box 7"/>
            <p:cNvSpPr txBox="1">
              <a:spLocks noChangeArrowheads="1"/>
            </p:cNvSpPr>
            <p:nvPr/>
          </p:nvSpPr>
          <p:spPr bwMode="auto">
            <a:xfrm>
              <a:off x="1104" y="1436"/>
              <a:ext cx="10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FF00"/>
                  </a:solidFill>
                </a:rPr>
                <a:t>Drag force</a:t>
              </a:r>
            </a:p>
          </p:txBody>
        </p:sp>
        <p:sp>
          <p:nvSpPr>
            <p:cNvPr id="30747" name="Text Box 8"/>
            <p:cNvSpPr txBox="1">
              <a:spLocks noChangeArrowheads="1"/>
            </p:cNvSpPr>
            <p:nvPr/>
          </p:nvSpPr>
          <p:spPr bwMode="auto">
            <a:xfrm>
              <a:off x="1152" y="1628"/>
              <a:ext cx="86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l-GR" dirty="0">
                  <a:solidFill>
                    <a:srgbClr val="FFFF00"/>
                  </a:solidFill>
                  <a:latin typeface="Times New Roman" charset="0"/>
                </a:rPr>
                <a:t>γ</a:t>
              </a:r>
              <a:r>
                <a:rPr lang="en-US" sz="2800" dirty="0">
                  <a:solidFill>
                    <a:srgbClr val="FFFF00"/>
                  </a:solidFill>
                  <a:latin typeface="Times New Roman" charset="0"/>
                </a:rPr>
                <a:t> = 6</a:t>
              </a:r>
              <a:r>
                <a:rPr lang="el-GR" sz="2800" dirty="0">
                  <a:solidFill>
                    <a:srgbClr val="FFFF00"/>
                  </a:solidFill>
                  <a:latin typeface="Times New Roman" charset="0"/>
                  <a:cs typeface="Times New Roman" charset="0"/>
                </a:rPr>
                <a:t>πη</a:t>
              </a:r>
              <a:r>
                <a:rPr lang="en-US" sz="2800" dirty="0">
                  <a:solidFill>
                    <a:srgbClr val="FFFF00"/>
                  </a:solidFill>
                  <a:latin typeface="Times New Roman" charset="0"/>
                </a:rPr>
                <a:t>r</a:t>
              </a:r>
            </a:p>
          </p:txBody>
        </p:sp>
      </p:grpSp>
      <p:sp>
        <p:nvSpPr>
          <p:cNvPr id="30723" name="Text Box 10"/>
          <p:cNvSpPr txBox="1">
            <a:spLocks noChangeArrowheads="1"/>
          </p:cNvSpPr>
          <p:nvPr/>
        </p:nvSpPr>
        <p:spPr bwMode="auto">
          <a:xfrm>
            <a:off x="3962400" y="3200400"/>
            <a:ext cx="2514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200" dirty="0">
                <a:solidFill>
                  <a:srgbClr val="FF66FF"/>
                </a:solidFill>
              </a:rPr>
              <a:t>Fluctuating </a:t>
            </a:r>
          </a:p>
          <a:p>
            <a:r>
              <a:rPr lang="en-US" sz="2200" dirty="0">
                <a:solidFill>
                  <a:srgbClr val="FF66FF"/>
                </a:solidFill>
              </a:rPr>
              <a:t>Brownian </a:t>
            </a:r>
            <a:r>
              <a:rPr lang="en-US" sz="2200" dirty="0" smtClean="0">
                <a:solidFill>
                  <a:srgbClr val="FF66FF"/>
                </a:solidFill>
              </a:rPr>
              <a:t>force</a:t>
            </a:r>
            <a:endParaRPr lang="en-US" sz="2200" dirty="0">
              <a:solidFill>
                <a:srgbClr val="FF66FF"/>
              </a:solidFill>
            </a:endParaRPr>
          </a:p>
        </p:txBody>
      </p:sp>
      <p:sp>
        <p:nvSpPr>
          <p:cNvPr id="30724" name="Line 17"/>
          <p:cNvSpPr>
            <a:spLocks noChangeShapeType="1"/>
          </p:cNvSpPr>
          <p:nvPr/>
        </p:nvSpPr>
        <p:spPr bwMode="auto">
          <a:xfrm flipV="1">
            <a:off x="2125663" y="2590800"/>
            <a:ext cx="152400" cy="1066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Line 18"/>
          <p:cNvSpPr>
            <a:spLocks noChangeShapeType="1"/>
          </p:cNvSpPr>
          <p:nvPr/>
        </p:nvSpPr>
        <p:spPr bwMode="auto">
          <a:xfrm flipV="1">
            <a:off x="4724400" y="2590800"/>
            <a:ext cx="0" cy="609600"/>
          </a:xfrm>
          <a:prstGeom prst="line">
            <a:avLst/>
          </a:prstGeom>
          <a:noFill/>
          <a:ln w="38100">
            <a:solidFill>
              <a:srgbClr val="FF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Line 19"/>
          <p:cNvSpPr>
            <a:spLocks noChangeShapeType="1"/>
          </p:cNvSpPr>
          <p:nvPr/>
        </p:nvSpPr>
        <p:spPr bwMode="auto">
          <a:xfrm flipV="1">
            <a:off x="3352800" y="2528888"/>
            <a:ext cx="26988" cy="3667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Text Box 20"/>
          <p:cNvSpPr txBox="1">
            <a:spLocks noChangeArrowheads="1"/>
          </p:cNvSpPr>
          <p:nvPr/>
        </p:nvSpPr>
        <p:spPr bwMode="auto">
          <a:xfrm>
            <a:off x="2617788" y="2895600"/>
            <a:ext cx="157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Trap force</a:t>
            </a:r>
          </a:p>
        </p:txBody>
      </p:sp>
      <p:sp>
        <p:nvSpPr>
          <p:cNvPr id="30730" name="Rectangle 28"/>
          <p:cNvSpPr>
            <a:spLocks noChangeArrowheads="1"/>
          </p:cNvSpPr>
          <p:nvPr/>
        </p:nvSpPr>
        <p:spPr bwMode="auto">
          <a:xfrm>
            <a:off x="2751612" y="3886200"/>
            <a:ext cx="35931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66FF"/>
                </a:solidFill>
                <a:latin typeface="Times New Roman" charset="0"/>
              </a:rPr>
              <a:t>&lt;</a:t>
            </a:r>
            <a:r>
              <a:rPr lang="en-US" i="1" dirty="0">
                <a:solidFill>
                  <a:srgbClr val="FF66FF"/>
                </a:solidFill>
                <a:latin typeface="Times New Roman" charset="0"/>
              </a:rPr>
              <a:t>F</a:t>
            </a:r>
            <a:r>
              <a:rPr lang="en-US" dirty="0">
                <a:solidFill>
                  <a:srgbClr val="FF66FF"/>
                </a:solidFill>
                <a:latin typeface="Times New Roman" charset="0"/>
              </a:rPr>
              <a:t>(</a:t>
            </a:r>
            <a:r>
              <a:rPr lang="en-US" i="1" dirty="0">
                <a:solidFill>
                  <a:srgbClr val="FF66FF"/>
                </a:solidFill>
                <a:latin typeface="Times New Roman" charset="0"/>
              </a:rPr>
              <a:t>t</a:t>
            </a:r>
            <a:r>
              <a:rPr lang="en-US" dirty="0">
                <a:solidFill>
                  <a:srgbClr val="FF66FF"/>
                </a:solidFill>
                <a:latin typeface="Times New Roman" charset="0"/>
              </a:rPr>
              <a:t>)&gt; = 0</a:t>
            </a:r>
          </a:p>
          <a:p>
            <a:pPr algn="ctr"/>
            <a:r>
              <a:rPr lang="en-US" dirty="0">
                <a:solidFill>
                  <a:srgbClr val="FF66FF"/>
                </a:solidFill>
                <a:latin typeface="Times New Roman" charset="0"/>
              </a:rPr>
              <a:t>&lt;</a:t>
            </a:r>
            <a:r>
              <a:rPr lang="en-US" i="1" dirty="0">
                <a:solidFill>
                  <a:srgbClr val="FF66FF"/>
                </a:solidFill>
                <a:latin typeface="Times New Roman" charset="0"/>
              </a:rPr>
              <a:t>F</a:t>
            </a:r>
            <a:r>
              <a:rPr lang="en-US" dirty="0">
                <a:solidFill>
                  <a:srgbClr val="FF66FF"/>
                </a:solidFill>
                <a:latin typeface="Times New Roman" charset="0"/>
              </a:rPr>
              <a:t>(</a:t>
            </a:r>
            <a:r>
              <a:rPr lang="en-US" i="1" dirty="0">
                <a:solidFill>
                  <a:srgbClr val="FF66FF"/>
                </a:solidFill>
                <a:latin typeface="Times New Roman" charset="0"/>
              </a:rPr>
              <a:t>t</a:t>
            </a:r>
            <a:r>
              <a:rPr lang="en-US" dirty="0">
                <a:solidFill>
                  <a:srgbClr val="FF66FF"/>
                </a:solidFill>
                <a:latin typeface="Times New Roman" charset="0"/>
              </a:rPr>
              <a:t>)</a:t>
            </a:r>
            <a:r>
              <a:rPr lang="en-US" i="1" dirty="0">
                <a:solidFill>
                  <a:srgbClr val="FF66FF"/>
                </a:solidFill>
                <a:latin typeface="Times New Roman" charset="0"/>
              </a:rPr>
              <a:t>F</a:t>
            </a:r>
            <a:r>
              <a:rPr lang="en-US" dirty="0">
                <a:solidFill>
                  <a:srgbClr val="FF66FF"/>
                </a:solidFill>
                <a:latin typeface="Times New Roman" charset="0"/>
              </a:rPr>
              <a:t>(</a:t>
            </a:r>
            <a:r>
              <a:rPr lang="en-US" i="1" dirty="0">
                <a:solidFill>
                  <a:srgbClr val="FF66FF"/>
                </a:solidFill>
                <a:latin typeface="Times New Roman" charset="0"/>
              </a:rPr>
              <a:t>t</a:t>
            </a:r>
            <a:r>
              <a:rPr lang="ja-JP" altLang="en-US" dirty="0">
                <a:solidFill>
                  <a:srgbClr val="FF66FF"/>
                </a:solidFill>
                <a:latin typeface="Times New Roman" charset="0"/>
              </a:rPr>
              <a:t>’</a:t>
            </a:r>
            <a:r>
              <a:rPr lang="en-US" altLang="ja-JP" dirty="0">
                <a:solidFill>
                  <a:srgbClr val="FF66FF"/>
                </a:solidFill>
                <a:latin typeface="Times New Roman" charset="0"/>
              </a:rPr>
              <a:t>)&gt; = 2k</a:t>
            </a:r>
            <a:r>
              <a:rPr lang="en-US" altLang="ja-JP" baseline="-25000" dirty="0">
                <a:solidFill>
                  <a:srgbClr val="FF66FF"/>
                </a:solidFill>
                <a:latin typeface="Times New Roman" charset="0"/>
              </a:rPr>
              <a:t>B</a:t>
            </a:r>
            <a:r>
              <a:rPr lang="en-US" altLang="ja-JP" dirty="0">
                <a:solidFill>
                  <a:srgbClr val="FF66FF"/>
                </a:solidFill>
                <a:latin typeface="Times New Roman" charset="0"/>
              </a:rPr>
              <a:t>T</a:t>
            </a:r>
            <a:r>
              <a:rPr lang="el-GR" altLang="ja-JP" dirty="0">
                <a:solidFill>
                  <a:srgbClr val="FF66FF"/>
                </a:solidFill>
                <a:latin typeface="Times New Roman" charset="0"/>
                <a:cs typeface="Times New Roman" charset="0"/>
              </a:rPr>
              <a:t>γδ</a:t>
            </a:r>
            <a:r>
              <a:rPr lang="en-US" altLang="ja-JP" dirty="0">
                <a:solidFill>
                  <a:srgbClr val="FF66FF"/>
                </a:solidFill>
                <a:latin typeface="Times New Roman" charset="0"/>
              </a:rPr>
              <a:t> (</a:t>
            </a:r>
            <a:r>
              <a:rPr lang="en-US" altLang="ja-JP" i="1" dirty="0">
                <a:solidFill>
                  <a:srgbClr val="FF66FF"/>
                </a:solidFill>
                <a:latin typeface="Times New Roman" charset="0"/>
              </a:rPr>
              <a:t>t</a:t>
            </a:r>
            <a:r>
              <a:rPr lang="en-US" altLang="ja-JP" dirty="0">
                <a:solidFill>
                  <a:srgbClr val="FF66FF"/>
                </a:solidFill>
                <a:latin typeface="Times New Roman" charset="0"/>
              </a:rPr>
              <a:t>-</a:t>
            </a:r>
            <a:r>
              <a:rPr lang="en-US" altLang="ja-JP" i="1" dirty="0">
                <a:solidFill>
                  <a:srgbClr val="FF66FF"/>
                </a:solidFill>
                <a:latin typeface="Times New Roman" charset="0"/>
              </a:rPr>
              <a:t>t</a:t>
            </a:r>
            <a:r>
              <a:rPr lang="ja-JP" altLang="en-US" dirty="0">
                <a:solidFill>
                  <a:srgbClr val="FF66FF"/>
                </a:solidFill>
                <a:latin typeface="Times New Roman" charset="0"/>
              </a:rPr>
              <a:t>’</a:t>
            </a:r>
            <a:r>
              <a:rPr lang="en-US" altLang="ja-JP" dirty="0">
                <a:solidFill>
                  <a:srgbClr val="FF66FF"/>
                </a:solidFill>
                <a:latin typeface="Times New Roman" charset="0"/>
              </a:rPr>
              <a:t>)</a:t>
            </a:r>
            <a:endParaRPr lang="en-US" dirty="0">
              <a:solidFill>
                <a:srgbClr val="FF66FF"/>
              </a:solidFill>
              <a:latin typeface="Times New Roman" charset="0"/>
            </a:endParaRPr>
          </a:p>
        </p:txBody>
      </p:sp>
      <p:sp>
        <p:nvSpPr>
          <p:cNvPr id="30732" name="TextBox 20"/>
          <p:cNvSpPr txBox="1">
            <a:spLocks noChangeArrowheads="1"/>
          </p:cNvSpPr>
          <p:nvPr/>
        </p:nvSpPr>
        <p:spPr bwMode="auto">
          <a:xfrm>
            <a:off x="7473244" y="5181600"/>
            <a:ext cx="167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k</a:t>
            </a:r>
            <a:r>
              <a:rPr lang="en-US" sz="2000" baseline="-25000" dirty="0">
                <a:solidFill>
                  <a:schemeClr val="bg1"/>
                </a:solidFill>
              </a:rPr>
              <a:t>B</a:t>
            </a:r>
            <a:r>
              <a:rPr lang="en-US" sz="2000" dirty="0">
                <a:solidFill>
                  <a:schemeClr val="bg1"/>
                </a:solidFill>
              </a:rPr>
              <a:t>T= 4.14pN-nm</a:t>
            </a:r>
          </a:p>
        </p:txBody>
      </p:sp>
      <p:grpSp>
        <p:nvGrpSpPr>
          <p:cNvPr id="30733" name="Group 20"/>
          <p:cNvGrpSpPr>
            <a:grpSpLocks/>
          </p:cNvGrpSpPr>
          <p:nvPr/>
        </p:nvGrpSpPr>
        <p:grpSpPr bwMode="auto">
          <a:xfrm>
            <a:off x="533400" y="1295400"/>
            <a:ext cx="5029200" cy="1219200"/>
            <a:chOff x="2057400" y="1219200"/>
            <a:chExt cx="5029200" cy="1219200"/>
          </a:xfrm>
        </p:grpSpPr>
        <p:sp>
          <p:nvSpPr>
            <p:cNvPr id="30741" name="Rectangle 2"/>
            <p:cNvSpPr>
              <a:spLocks noChangeArrowheads="1"/>
            </p:cNvSpPr>
            <p:nvPr/>
          </p:nvSpPr>
          <p:spPr bwMode="auto">
            <a:xfrm>
              <a:off x="2057400" y="1219200"/>
              <a:ext cx="5029200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Text Box 5"/>
            <p:cNvSpPr txBox="1">
              <a:spLocks noChangeArrowheads="1"/>
            </p:cNvSpPr>
            <p:nvPr/>
          </p:nvSpPr>
          <p:spPr bwMode="auto">
            <a:xfrm>
              <a:off x="3179763" y="1219200"/>
              <a:ext cx="276383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Langevin equation:</a:t>
              </a:r>
            </a:p>
          </p:txBody>
        </p:sp>
        <p:grpSp>
          <p:nvGrpSpPr>
            <p:cNvPr id="30743" name="Group 23"/>
            <p:cNvGrpSpPr>
              <a:grpSpLocks/>
            </p:cNvGrpSpPr>
            <p:nvPr/>
          </p:nvGrpSpPr>
          <p:grpSpPr bwMode="auto">
            <a:xfrm>
              <a:off x="2286000" y="1600200"/>
              <a:ext cx="4667250" cy="812800"/>
              <a:chOff x="4114800" y="1676400"/>
              <a:chExt cx="4667250" cy="812800"/>
            </a:xfrm>
          </p:grpSpPr>
          <p:graphicFrame>
            <p:nvGraphicFramePr>
              <p:cNvPr id="30744" name="Object 3"/>
              <p:cNvGraphicFramePr>
                <a:graphicFrameLocks noChangeAspect="1"/>
              </p:cNvGraphicFramePr>
              <p:nvPr/>
            </p:nvGraphicFramePr>
            <p:xfrm>
              <a:off x="4114800" y="1676400"/>
              <a:ext cx="4667250" cy="812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777" name="Equation" r:id="rId4" imgW="1168400" imgH="203200" progId="Equation.3">
                      <p:embed/>
                    </p:oleObj>
                  </mc:Choice>
                  <mc:Fallback>
                    <p:oleObj name="Equation" r:id="rId4" imgW="11684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14800" y="1676400"/>
                            <a:ext cx="4667250" cy="812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45" name="Object 3"/>
              <p:cNvGraphicFramePr>
                <a:graphicFrameLocks noChangeAspect="1"/>
              </p:cNvGraphicFramePr>
              <p:nvPr/>
            </p:nvGraphicFramePr>
            <p:xfrm>
              <a:off x="4592638" y="1676400"/>
              <a:ext cx="457200" cy="355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778" name="Equation" r:id="rId6" imgW="114300" imgH="88900" progId="Equation.3">
                      <p:embed/>
                    </p:oleObj>
                  </mc:Choice>
                  <mc:Fallback>
                    <p:oleObj name="Equation" r:id="rId6" imgW="114300" imgH="889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92638" y="1676400"/>
                            <a:ext cx="457200" cy="355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0734" name="Line 17"/>
          <p:cNvSpPr>
            <a:spLocks noChangeShapeType="1"/>
          </p:cNvSpPr>
          <p:nvPr/>
        </p:nvSpPr>
        <p:spPr bwMode="auto">
          <a:xfrm flipV="1">
            <a:off x="1066800" y="2590800"/>
            <a:ext cx="152400" cy="1066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5" name="Text Box 7"/>
          <p:cNvSpPr txBox="1">
            <a:spLocks noChangeArrowheads="1"/>
          </p:cNvSpPr>
          <p:nvPr/>
        </p:nvSpPr>
        <p:spPr bwMode="auto">
          <a:xfrm>
            <a:off x="560388" y="3581400"/>
            <a:ext cx="1039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FF00"/>
                </a:solidFill>
              </a:rPr>
              <a:t>Inertia </a:t>
            </a:r>
          </a:p>
          <a:p>
            <a:r>
              <a:rPr lang="en-US">
                <a:solidFill>
                  <a:srgbClr val="FFFF00"/>
                </a:solidFill>
              </a:rPr>
              <a:t>term</a:t>
            </a:r>
          </a:p>
          <a:p>
            <a:r>
              <a:rPr lang="en-US">
                <a:solidFill>
                  <a:srgbClr val="FFFF00"/>
                </a:solidFill>
              </a:rPr>
              <a:t>(ma)</a:t>
            </a: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381000" y="1447800"/>
            <a:ext cx="1371600" cy="990600"/>
            <a:chOff x="1752600" y="1295400"/>
            <a:chExt cx="1371600" cy="990600"/>
          </a:xfrm>
        </p:grpSpPr>
        <p:cxnSp>
          <p:nvCxnSpPr>
            <p:cNvPr id="30739" name="Straight Arrow Connector 29"/>
            <p:cNvCxnSpPr>
              <a:cxnSpLocks noChangeShapeType="1"/>
            </p:cNvCxnSpPr>
            <p:nvPr/>
          </p:nvCxnSpPr>
          <p:spPr bwMode="auto">
            <a:xfrm flipH="1" flipV="1">
              <a:off x="2209800" y="1600200"/>
              <a:ext cx="914400" cy="6858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40" name="TextBox 30"/>
            <p:cNvSpPr txBox="1">
              <a:spLocks noChangeArrowheads="1"/>
            </p:cNvSpPr>
            <p:nvPr/>
          </p:nvSpPr>
          <p:spPr bwMode="auto">
            <a:xfrm>
              <a:off x="1752600" y="1295400"/>
              <a:ext cx="5247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≈0</a:t>
              </a:r>
            </a:p>
          </p:txBody>
        </p: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52400" y="4743450"/>
            <a:ext cx="198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FF00"/>
                </a:solidFill>
              </a:rPr>
              <a:t>Inertia term for </a:t>
            </a:r>
            <a:r>
              <a:rPr lang="en-US" sz="18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m</a:t>
            </a:r>
            <a:r>
              <a:rPr lang="en-US" sz="1800" dirty="0" smtClean="0">
                <a:solidFill>
                  <a:srgbClr val="FFFF00"/>
                </a:solidFill>
              </a:rPr>
              <a:t>m</a:t>
            </a:r>
            <a:r>
              <a:rPr lang="en-US" sz="1800" dirty="0">
                <a:solidFill>
                  <a:srgbClr val="FFFF00"/>
                </a:solidFill>
              </a:rPr>
              <a:t>-sized objects is always small</a:t>
            </a:r>
          </a:p>
          <a:p>
            <a:r>
              <a:rPr lang="en-US" sz="1800" dirty="0">
                <a:solidFill>
                  <a:srgbClr val="FFFF00"/>
                </a:solidFill>
              </a:rPr>
              <a:t>(…for bacteria)</a:t>
            </a:r>
          </a:p>
        </p:txBody>
      </p:sp>
      <p:pic>
        <p:nvPicPr>
          <p:cNvPr id="30" name="Content Placeholde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4790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5105400"/>
            <a:ext cx="281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 solve equation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3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/>
      <p:bldP spid="30730" grpId="1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0" y="280988"/>
            <a:ext cx="91440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 anchor="ctr"/>
          <a:lstStyle/>
          <a:p>
            <a:pPr algn="ctr"/>
            <a:r>
              <a:rPr lang="en-US" sz="3700" b="1">
                <a:solidFill>
                  <a:srgbClr val="FFFF00"/>
                </a:solidFill>
                <a:latin typeface="Times New Roman" charset="0"/>
              </a:rPr>
              <a:t>Class evaluation</a:t>
            </a:r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457200" y="1216025"/>
            <a:ext cx="830580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 anchor="ctr">
            <a:spAutoFit/>
          </a:bodyPr>
          <a:lstStyle/>
          <a:p>
            <a:pPr marL="457200" indent="-457200" defTabSz="820738">
              <a:buFontTx/>
              <a:buAutoNum type="arabicPeriod"/>
            </a:pPr>
            <a:r>
              <a:rPr kumimoji="1" lang="en-US" sz="2200">
                <a:solidFill>
                  <a:schemeClr val="bg1"/>
                </a:solidFill>
                <a:latin typeface="Times New Roman" charset="0"/>
                <a:ea typeface="New MingLiu" charset="0"/>
                <a:cs typeface="New MingLiu" charset="0"/>
              </a:rPr>
              <a:t>What was the most interesting thing you learned in class today?</a:t>
            </a:r>
          </a:p>
          <a:p>
            <a:pPr marL="457200" indent="-457200" defTabSz="820738"/>
            <a:endParaRPr kumimoji="1" lang="en-US" altLang="ja-JP" sz="2200">
              <a:solidFill>
                <a:schemeClr val="bg1"/>
              </a:solidFill>
              <a:latin typeface="Times New Roman" charset="0"/>
              <a:ea typeface="New MingLiu" charset="0"/>
              <a:cs typeface="New MingLiu" charset="0"/>
            </a:endParaRPr>
          </a:p>
          <a:p>
            <a:pPr marL="457200" indent="-457200" defTabSz="820738"/>
            <a:r>
              <a:rPr kumimoji="1" lang="en-US" altLang="ja-JP" sz="2200">
                <a:solidFill>
                  <a:schemeClr val="bg1"/>
                </a:solidFill>
                <a:latin typeface="Times New Roman" charset="0"/>
                <a:ea typeface="New MingLiu" charset="0"/>
                <a:cs typeface="New MingLiu" charset="0"/>
              </a:rPr>
              <a:t>2. What are you confused about?</a:t>
            </a:r>
          </a:p>
          <a:p>
            <a:pPr marL="457200" indent="-457200" defTabSz="820738"/>
            <a:endParaRPr kumimoji="1" lang="en-US" altLang="ja-JP" sz="2200">
              <a:solidFill>
                <a:schemeClr val="bg1"/>
              </a:solidFill>
              <a:latin typeface="Times New Roman" charset="0"/>
              <a:ea typeface="New MingLiu" charset="0"/>
              <a:cs typeface="New MingLiu" charset="0"/>
            </a:endParaRPr>
          </a:p>
          <a:p>
            <a:pPr marL="457200" indent="-457200" defTabSz="820738"/>
            <a:r>
              <a:rPr kumimoji="1" lang="en-US" altLang="ja-JP" sz="2200">
                <a:solidFill>
                  <a:schemeClr val="bg1"/>
                </a:solidFill>
                <a:latin typeface="Times New Roman" charset="0"/>
                <a:ea typeface="New MingLiu" charset="0"/>
                <a:cs typeface="New MingLiu" charset="0"/>
              </a:rPr>
              <a:t>3. Related to today’s subject, what would you like to know more about?</a:t>
            </a:r>
          </a:p>
          <a:p>
            <a:pPr marL="457200" indent="-457200" defTabSz="820738"/>
            <a:endParaRPr kumimoji="1" lang="en-US" altLang="ja-JP" sz="2200">
              <a:solidFill>
                <a:schemeClr val="bg1"/>
              </a:solidFill>
              <a:latin typeface="Times New Roman" charset="0"/>
              <a:ea typeface="New MingLiu" charset="0"/>
              <a:cs typeface="New MingLiu" charset="0"/>
            </a:endParaRPr>
          </a:p>
          <a:p>
            <a:pPr marL="457200" indent="-457200" defTabSz="820738"/>
            <a:r>
              <a:rPr kumimoji="1" lang="en-US" altLang="ja-JP" sz="2200">
                <a:solidFill>
                  <a:schemeClr val="bg1"/>
                </a:solidFill>
                <a:latin typeface="Times New Roman" charset="0"/>
                <a:ea typeface="New MingLiu" charset="0"/>
                <a:cs typeface="New MingLiu" charset="0"/>
              </a:rPr>
              <a:t>4. Any helpful comments.</a:t>
            </a: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1016000" y="4057650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>
                <a:solidFill>
                  <a:schemeClr val="bg1"/>
                </a:solidFill>
                <a:latin typeface="Times New Roman" charset="0"/>
                <a:ea typeface="New MingLiu" charset="0"/>
                <a:cs typeface="New MingLiu" charset="0"/>
              </a:rPr>
              <a:t>Answer, and turn in at the end of class.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ChangeArrowheads="1"/>
          </p:cNvSpPr>
          <p:nvPr/>
        </p:nvSpPr>
        <p:spPr bwMode="auto">
          <a:xfrm>
            <a:off x="0" y="533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sz="3500" b="1" dirty="0" smtClean="0">
                <a:solidFill>
                  <a:srgbClr val="FFFF00"/>
                </a:solidFill>
              </a:rPr>
              <a:t>Calibrate w Brownian </a:t>
            </a:r>
            <a:r>
              <a:rPr lang="en-US" sz="3500" b="1" dirty="0">
                <a:solidFill>
                  <a:srgbClr val="FFFF00"/>
                </a:solidFill>
              </a:rPr>
              <a:t>motion as test force</a:t>
            </a:r>
          </a:p>
        </p:txBody>
      </p:sp>
      <p:grpSp>
        <p:nvGrpSpPr>
          <p:cNvPr id="30722" name="Group 6"/>
          <p:cNvGrpSpPr>
            <a:grpSpLocks/>
          </p:cNvGrpSpPr>
          <p:nvPr/>
        </p:nvGrpSpPr>
        <p:grpSpPr bwMode="auto">
          <a:xfrm>
            <a:off x="1828800" y="3505200"/>
            <a:ext cx="1608138" cy="828675"/>
            <a:chOff x="1104" y="1436"/>
            <a:chExt cx="1013" cy="522"/>
          </a:xfrm>
        </p:grpSpPr>
        <p:sp>
          <p:nvSpPr>
            <p:cNvPr id="30746" name="Text Box 7"/>
            <p:cNvSpPr txBox="1">
              <a:spLocks noChangeArrowheads="1"/>
            </p:cNvSpPr>
            <p:nvPr/>
          </p:nvSpPr>
          <p:spPr bwMode="auto">
            <a:xfrm>
              <a:off x="1104" y="1436"/>
              <a:ext cx="10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FF00"/>
                  </a:solidFill>
                </a:rPr>
                <a:t>Drag force</a:t>
              </a:r>
            </a:p>
          </p:txBody>
        </p:sp>
        <p:sp>
          <p:nvSpPr>
            <p:cNvPr id="30747" name="Text Box 8"/>
            <p:cNvSpPr txBox="1">
              <a:spLocks noChangeArrowheads="1"/>
            </p:cNvSpPr>
            <p:nvPr/>
          </p:nvSpPr>
          <p:spPr bwMode="auto">
            <a:xfrm>
              <a:off x="1152" y="1628"/>
              <a:ext cx="86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l-GR" dirty="0">
                  <a:solidFill>
                    <a:srgbClr val="FFFF00"/>
                  </a:solidFill>
                  <a:latin typeface="Times New Roman" charset="0"/>
                </a:rPr>
                <a:t>γ</a:t>
              </a:r>
              <a:r>
                <a:rPr lang="en-US" sz="2800" dirty="0">
                  <a:solidFill>
                    <a:srgbClr val="FFFF00"/>
                  </a:solidFill>
                  <a:latin typeface="Times New Roman" charset="0"/>
                </a:rPr>
                <a:t> = 6</a:t>
              </a:r>
              <a:r>
                <a:rPr lang="el-GR" sz="2800" dirty="0">
                  <a:solidFill>
                    <a:srgbClr val="FFFF00"/>
                  </a:solidFill>
                  <a:latin typeface="Times New Roman" charset="0"/>
                  <a:cs typeface="Times New Roman" charset="0"/>
                </a:rPr>
                <a:t>πη</a:t>
              </a:r>
              <a:r>
                <a:rPr lang="en-US" sz="2800" dirty="0">
                  <a:solidFill>
                    <a:srgbClr val="FFFF00"/>
                  </a:solidFill>
                  <a:latin typeface="Times New Roman" charset="0"/>
                </a:rPr>
                <a:t>r</a:t>
              </a:r>
            </a:p>
          </p:txBody>
        </p:sp>
      </p:grpSp>
      <p:sp>
        <p:nvSpPr>
          <p:cNvPr id="30723" name="Text Box 10"/>
          <p:cNvSpPr txBox="1">
            <a:spLocks noChangeArrowheads="1"/>
          </p:cNvSpPr>
          <p:nvPr/>
        </p:nvSpPr>
        <p:spPr bwMode="auto">
          <a:xfrm>
            <a:off x="3962400" y="3200400"/>
            <a:ext cx="2514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200" dirty="0">
                <a:solidFill>
                  <a:srgbClr val="FF66FF"/>
                </a:solidFill>
              </a:rPr>
              <a:t>Fluctuating </a:t>
            </a:r>
          </a:p>
          <a:p>
            <a:r>
              <a:rPr lang="en-US" sz="2200" dirty="0">
                <a:solidFill>
                  <a:srgbClr val="FF66FF"/>
                </a:solidFill>
              </a:rPr>
              <a:t>Brownian </a:t>
            </a:r>
            <a:r>
              <a:rPr lang="en-US" sz="2200" dirty="0" smtClean="0">
                <a:solidFill>
                  <a:srgbClr val="FF66FF"/>
                </a:solidFill>
              </a:rPr>
              <a:t>force</a:t>
            </a:r>
            <a:endParaRPr lang="en-US" sz="2200" dirty="0">
              <a:solidFill>
                <a:srgbClr val="FF66FF"/>
              </a:solidFill>
            </a:endParaRPr>
          </a:p>
        </p:txBody>
      </p:sp>
      <p:sp>
        <p:nvSpPr>
          <p:cNvPr id="30724" name="Line 17"/>
          <p:cNvSpPr>
            <a:spLocks noChangeShapeType="1"/>
          </p:cNvSpPr>
          <p:nvPr/>
        </p:nvSpPr>
        <p:spPr bwMode="auto">
          <a:xfrm flipV="1">
            <a:off x="2125663" y="2590800"/>
            <a:ext cx="152400" cy="1066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Line 18"/>
          <p:cNvSpPr>
            <a:spLocks noChangeShapeType="1"/>
          </p:cNvSpPr>
          <p:nvPr/>
        </p:nvSpPr>
        <p:spPr bwMode="auto">
          <a:xfrm flipV="1">
            <a:off x="4724400" y="2590800"/>
            <a:ext cx="0" cy="609600"/>
          </a:xfrm>
          <a:prstGeom prst="line">
            <a:avLst/>
          </a:prstGeom>
          <a:noFill/>
          <a:ln w="38100">
            <a:solidFill>
              <a:srgbClr val="FF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Line 19"/>
          <p:cNvSpPr>
            <a:spLocks noChangeShapeType="1"/>
          </p:cNvSpPr>
          <p:nvPr/>
        </p:nvSpPr>
        <p:spPr bwMode="auto">
          <a:xfrm flipV="1">
            <a:off x="3352800" y="2528888"/>
            <a:ext cx="26988" cy="3667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Text Box 20"/>
          <p:cNvSpPr txBox="1">
            <a:spLocks noChangeArrowheads="1"/>
          </p:cNvSpPr>
          <p:nvPr/>
        </p:nvSpPr>
        <p:spPr bwMode="auto">
          <a:xfrm>
            <a:off x="2617788" y="2895600"/>
            <a:ext cx="157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Trap force</a:t>
            </a:r>
          </a:p>
        </p:txBody>
      </p:sp>
      <p:sp>
        <p:nvSpPr>
          <p:cNvPr id="30730" name="Rectangle 28"/>
          <p:cNvSpPr>
            <a:spLocks noChangeArrowheads="1"/>
          </p:cNvSpPr>
          <p:nvPr/>
        </p:nvSpPr>
        <p:spPr bwMode="auto">
          <a:xfrm>
            <a:off x="2751612" y="3886200"/>
            <a:ext cx="35931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66FF"/>
                </a:solidFill>
                <a:latin typeface="Times New Roman" charset="0"/>
              </a:rPr>
              <a:t>&lt;</a:t>
            </a:r>
            <a:r>
              <a:rPr lang="en-US" i="1" dirty="0">
                <a:solidFill>
                  <a:srgbClr val="FF66FF"/>
                </a:solidFill>
                <a:latin typeface="Times New Roman" charset="0"/>
              </a:rPr>
              <a:t>F</a:t>
            </a:r>
            <a:r>
              <a:rPr lang="en-US" dirty="0">
                <a:solidFill>
                  <a:srgbClr val="FF66FF"/>
                </a:solidFill>
                <a:latin typeface="Times New Roman" charset="0"/>
              </a:rPr>
              <a:t>(</a:t>
            </a:r>
            <a:r>
              <a:rPr lang="en-US" i="1" dirty="0">
                <a:solidFill>
                  <a:srgbClr val="FF66FF"/>
                </a:solidFill>
                <a:latin typeface="Times New Roman" charset="0"/>
              </a:rPr>
              <a:t>t</a:t>
            </a:r>
            <a:r>
              <a:rPr lang="en-US" dirty="0">
                <a:solidFill>
                  <a:srgbClr val="FF66FF"/>
                </a:solidFill>
                <a:latin typeface="Times New Roman" charset="0"/>
              </a:rPr>
              <a:t>)&gt; = 0</a:t>
            </a:r>
          </a:p>
          <a:p>
            <a:pPr algn="ctr"/>
            <a:r>
              <a:rPr lang="en-US" dirty="0">
                <a:solidFill>
                  <a:srgbClr val="FF66FF"/>
                </a:solidFill>
                <a:latin typeface="Times New Roman" charset="0"/>
              </a:rPr>
              <a:t>&lt;</a:t>
            </a:r>
            <a:r>
              <a:rPr lang="en-US" i="1" dirty="0">
                <a:solidFill>
                  <a:srgbClr val="FF66FF"/>
                </a:solidFill>
                <a:latin typeface="Times New Roman" charset="0"/>
              </a:rPr>
              <a:t>F</a:t>
            </a:r>
            <a:r>
              <a:rPr lang="en-US" dirty="0">
                <a:solidFill>
                  <a:srgbClr val="FF66FF"/>
                </a:solidFill>
                <a:latin typeface="Times New Roman" charset="0"/>
              </a:rPr>
              <a:t>(</a:t>
            </a:r>
            <a:r>
              <a:rPr lang="en-US" i="1" dirty="0">
                <a:solidFill>
                  <a:srgbClr val="FF66FF"/>
                </a:solidFill>
                <a:latin typeface="Times New Roman" charset="0"/>
              </a:rPr>
              <a:t>t</a:t>
            </a:r>
            <a:r>
              <a:rPr lang="en-US" dirty="0">
                <a:solidFill>
                  <a:srgbClr val="FF66FF"/>
                </a:solidFill>
                <a:latin typeface="Times New Roman" charset="0"/>
              </a:rPr>
              <a:t>)</a:t>
            </a:r>
            <a:r>
              <a:rPr lang="en-US" i="1" dirty="0">
                <a:solidFill>
                  <a:srgbClr val="FF66FF"/>
                </a:solidFill>
                <a:latin typeface="Times New Roman" charset="0"/>
              </a:rPr>
              <a:t>F</a:t>
            </a:r>
            <a:r>
              <a:rPr lang="en-US" dirty="0">
                <a:solidFill>
                  <a:srgbClr val="FF66FF"/>
                </a:solidFill>
                <a:latin typeface="Times New Roman" charset="0"/>
              </a:rPr>
              <a:t>(</a:t>
            </a:r>
            <a:r>
              <a:rPr lang="en-US" i="1" dirty="0">
                <a:solidFill>
                  <a:srgbClr val="FF66FF"/>
                </a:solidFill>
                <a:latin typeface="Times New Roman" charset="0"/>
              </a:rPr>
              <a:t>t</a:t>
            </a:r>
            <a:r>
              <a:rPr lang="ja-JP" altLang="en-US" dirty="0">
                <a:solidFill>
                  <a:srgbClr val="FF66FF"/>
                </a:solidFill>
                <a:latin typeface="Times New Roman" charset="0"/>
              </a:rPr>
              <a:t>’</a:t>
            </a:r>
            <a:r>
              <a:rPr lang="en-US" altLang="ja-JP" dirty="0">
                <a:solidFill>
                  <a:srgbClr val="FF66FF"/>
                </a:solidFill>
                <a:latin typeface="Times New Roman" charset="0"/>
              </a:rPr>
              <a:t>)&gt; = 2k</a:t>
            </a:r>
            <a:r>
              <a:rPr lang="en-US" altLang="ja-JP" baseline="-25000" dirty="0">
                <a:solidFill>
                  <a:srgbClr val="FF66FF"/>
                </a:solidFill>
                <a:latin typeface="Times New Roman" charset="0"/>
              </a:rPr>
              <a:t>B</a:t>
            </a:r>
            <a:r>
              <a:rPr lang="en-US" altLang="ja-JP" dirty="0">
                <a:solidFill>
                  <a:srgbClr val="FF66FF"/>
                </a:solidFill>
                <a:latin typeface="Times New Roman" charset="0"/>
              </a:rPr>
              <a:t>T</a:t>
            </a:r>
            <a:r>
              <a:rPr lang="el-GR" altLang="ja-JP" dirty="0">
                <a:solidFill>
                  <a:srgbClr val="FF66FF"/>
                </a:solidFill>
                <a:latin typeface="Times New Roman" charset="0"/>
                <a:cs typeface="Times New Roman" charset="0"/>
              </a:rPr>
              <a:t>γδ</a:t>
            </a:r>
            <a:r>
              <a:rPr lang="en-US" altLang="ja-JP" dirty="0">
                <a:solidFill>
                  <a:srgbClr val="FF66FF"/>
                </a:solidFill>
                <a:latin typeface="Times New Roman" charset="0"/>
              </a:rPr>
              <a:t> (</a:t>
            </a:r>
            <a:r>
              <a:rPr lang="en-US" altLang="ja-JP" i="1" dirty="0">
                <a:solidFill>
                  <a:srgbClr val="FF66FF"/>
                </a:solidFill>
                <a:latin typeface="Times New Roman" charset="0"/>
              </a:rPr>
              <a:t>t</a:t>
            </a:r>
            <a:r>
              <a:rPr lang="en-US" altLang="ja-JP" dirty="0">
                <a:solidFill>
                  <a:srgbClr val="FF66FF"/>
                </a:solidFill>
                <a:latin typeface="Times New Roman" charset="0"/>
              </a:rPr>
              <a:t>-</a:t>
            </a:r>
            <a:r>
              <a:rPr lang="en-US" altLang="ja-JP" i="1" dirty="0">
                <a:solidFill>
                  <a:srgbClr val="FF66FF"/>
                </a:solidFill>
                <a:latin typeface="Times New Roman" charset="0"/>
              </a:rPr>
              <a:t>t</a:t>
            </a:r>
            <a:r>
              <a:rPr lang="ja-JP" altLang="en-US" dirty="0">
                <a:solidFill>
                  <a:srgbClr val="FF66FF"/>
                </a:solidFill>
                <a:latin typeface="Times New Roman" charset="0"/>
              </a:rPr>
              <a:t>’</a:t>
            </a:r>
            <a:r>
              <a:rPr lang="en-US" altLang="ja-JP" dirty="0">
                <a:solidFill>
                  <a:srgbClr val="FF66FF"/>
                </a:solidFill>
                <a:latin typeface="Times New Roman" charset="0"/>
              </a:rPr>
              <a:t>)</a:t>
            </a:r>
            <a:endParaRPr lang="en-US" dirty="0">
              <a:solidFill>
                <a:srgbClr val="FF66FF"/>
              </a:solidFill>
              <a:latin typeface="Times New Roman" charset="0"/>
            </a:endParaRPr>
          </a:p>
        </p:txBody>
      </p:sp>
      <p:sp>
        <p:nvSpPr>
          <p:cNvPr id="30732" name="TextBox 20"/>
          <p:cNvSpPr txBox="1">
            <a:spLocks noChangeArrowheads="1"/>
          </p:cNvSpPr>
          <p:nvPr/>
        </p:nvSpPr>
        <p:spPr bwMode="auto">
          <a:xfrm>
            <a:off x="7473244" y="5181600"/>
            <a:ext cx="167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k</a:t>
            </a:r>
            <a:r>
              <a:rPr lang="en-US" sz="2000" baseline="-25000" dirty="0">
                <a:solidFill>
                  <a:schemeClr val="bg1"/>
                </a:solidFill>
              </a:rPr>
              <a:t>B</a:t>
            </a:r>
            <a:r>
              <a:rPr lang="en-US" sz="2000" dirty="0">
                <a:solidFill>
                  <a:schemeClr val="bg1"/>
                </a:solidFill>
              </a:rPr>
              <a:t>T= 4.14pN-nm</a:t>
            </a:r>
          </a:p>
        </p:txBody>
      </p:sp>
      <p:grpSp>
        <p:nvGrpSpPr>
          <p:cNvPr id="30733" name="Group 20"/>
          <p:cNvGrpSpPr>
            <a:grpSpLocks/>
          </p:cNvGrpSpPr>
          <p:nvPr/>
        </p:nvGrpSpPr>
        <p:grpSpPr bwMode="auto">
          <a:xfrm>
            <a:off x="533400" y="1295400"/>
            <a:ext cx="5029200" cy="1219200"/>
            <a:chOff x="2057400" y="1219200"/>
            <a:chExt cx="5029200" cy="1219200"/>
          </a:xfrm>
        </p:grpSpPr>
        <p:sp>
          <p:nvSpPr>
            <p:cNvPr id="30741" name="Rectangle 2"/>
            <p:cNvSpPr>
              <a:spLocks noChangeArrowheads="1"/>
            </p:cNvSpPr>
            <p:nvPr/>
          </p:nvSpPr>
          <p:spPr bwMode="auto">
            <a:xfrm>
              <a:off x="2057400" y="1219200"/>
              <a:ext cx="5029200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Text Box 5"/>
            <p:cNvSpPr txBox="1">
              <a:spLocks noChangeArrowheads="1"/>
            </p:cNvSpPr>
            <p:nvPr/>
          </p:nvSpPr>
          <p:spPr bwMode="auto">
            <a:xfrm>
              <a:off x="3179763" y="1219200"/>
              <a:ext cx="276383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Langevin equation:</a:t>
              </a:r>
            </a:p>
          </p:txBody>
        </p:sp>
        <p:grpSp>
          <p:nvGrpSpPr>
            <p:cNvPr id="30743" name="Group 23"/>
            <p:cNvGrpSpPr>
              <a:grpSpLocks/>
            </p:cNvGrpSpPr>
            <p:nvPr/>
          </p:nvGrpSpPr>
          <p:grpSpPr bwMode="auto">
            <a:xfrm>
              <a:off x="2286000" y="1600200"/>
              <a:ext cx="4667250" cy="812800"/>
              <a:chOff x="4114800" y="1676400"/>
              <a:chExt cx="4667250" cy="812800"/>
            </a:xfrm>
          </p:grpSpPr>
          <p:graphicFrame>
            <p:nvGraphicFramePr>
              <p:cNvPr id="30744" name="Object 3"/>
              <p:cNvGraphicFramePr>
                <a:graphicFrameLocks noChangeAspect="1"/>
              </p:cNvGraphicFramePr>
              <p:nvPr/>
            </p:nvGraphicFramePr>
            <p:xfrm>
              <a:off x="4114800" y="1676400"/>
              <a:ext cx="4667250" cy="812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60" name="Equation" r:id="rId4" imgW="1168400" imgH="203200" progId="Equation.3">
                      <p:embed/>
                    </p:oleObj>
                  </mc:Choice>
                  <mc:Fallback>
                    <p:oleObj name="Equation" r:id="rId4" imgW="11684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14800" y="1676400"/>
                            <a:ext cx="4667250" cy="812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45" name="Object 3"/>
              <p:cNvGraphicFramePr>
                <a:graphicFrameLocks noChangeAspect="1"/>
              </p:cNvGraphicFramePr>
              <p:nvPr/>
            </p:nvGraphicFramePr>
            <p:xfrm>
              <a:off x="4592638" y="1676400"/>
              <a:ext cx="457200" cy="355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61" name="Equation" r:id="rId6" imgW="114300" imgH="88900" progId="Equation.3">
                      <p:embed/>
                    </p:oleObj>
                  </mc:Choice>
                  <mc:Fallback>
                    <p:oleObj name="Equation" r:id="rId6" imgW="114300" imgH="889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92638" y="1676400"/>
                            <a:ext cx="457200" cy="355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0734" name="Line 17"/>
          <p:cNvSpPr>
            <a:spLocks noChangeShapeType="1"/>
          </p:cNvSpPr>
          <p:nvPr/>
        </p:nvSpPr>
        <p:spPr bwMode="auto">
          <a:xfrm flipV="1">
            <a:off x="1066800" y="2590800"/>
            <a:ext cx="152400" cy="1066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5" name="Text Box 7"/>
          <p:cNvSpPr txBox="1">
            <a:spLocks noChangeArrowheads="1"/>
          </p:cNvSpPr>
          <p:nvPr/>
        </p:nvSpPr>
        <p:spPr bwMode="auto">
          <a:xfrm>
            <a:off x="560388" y="3581400"/>
            <a:ext cx="1039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FF00"/>
                </a:solidFill>
              </a:rPr>
              <a:t>Inertia </a:t>
            </a:r>
          </a:p>
          <a:p>
            <a:r>
              <a:rPr lang="en-US">
                <a:solidFill>
                  <a:srgbClr val="FFFF00"/>
                </a:solidFill>
              </a:rPr>
              <a:t>term</a:t>
            </a:r>
          </a:p>
          <a:p>
            <a:r>
              <a:rPr lang="en-US">
                <a:solidFill>
                  <a:srgbClr val="FFFF00"/>
                </a:solidFill>
              </a:rPr>
              <a:t>(ma)</a:t>
            </a: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381000" y="1447800"/>
            <a:ext cx="1371600" cy="990600"/>
            <a:chOff x="1752600" y="1295400"/>
            <a:chExt cx="1371600" cy="990600"/>
          </a:xfrm>
        </p:grpSpPr>
        <p:cxnSp>
          <p:nvCxnSpPr>
            <p:cNvPr id="30739" name="Straight Arrow Connector 29"/>
            <p:cNvCxnSpPr>
              <a:cxnSpLocks noChangeShapeType="1"/>
            </p:cNvCxnSpPr>
            <p:nvPr/>
          </p:nvCxnSpPr>
          <p:spPr bwMode="auto">
            <a:xfrm flipH="1" flipV="1">
              <a:off x="2209800" y="1600200"/>
              <a:ext cx="914400" cy="6858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40" name="TextBox 30"/>
            <p:cNvSpPr txBox="1">
              <a:spLocks noChangeArrowheads="1"/>
            </p:cNvSpPr>
            <p:nvPr/>
          </p:nvSpPr>
          <p:spPr bwMode="auto">
            <a:xfrm>
              <a:off x="1752600" y="1295400"/>
              <a:ext cx="5247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≈0</a:t>
              </a:r>
            </a:p>
          </p:txBody>
        </p: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52400" y="4743450"/>
            <a:ext cx="198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FF00"/>
                </a:solidFill>
              </a:rPr>
              <a:t>Inertia term for </a:t>
            </a:r>
            <a:r>
              <a:rPr lang="en-US" sz="18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m</a:t>
            </a:r>
            <a:r>
              <a:rPr lang="en-US" sz="1800" dirty="0" smtClean="0">
                <a:solidFill>
                  <a:srgbClr val="FFFF00"/>
                </a:solidFill>
              </a:rPr>
              <a:t>m</a:t>
            </a:r>
            <a:r>
              <a:rPr lang="en-US" sz="1800" dirty="0">
                <a:solidFill>
                  <a:srgbClr val="FFFF00"/>
                </a:solidFill>
              </a:rPr>
              <a:t>-sized objects is always small</a:t>
            </a:r>
          </a:p>
          <a:p>
            <a:r>
              <a:rPr lang="en-US" sz="1800" dirty="0">
                <a:solidFill>
                  <a:srgbClr val="FFFF00"/>
                </a:solidFill>
              </a:rPr>
              <a:t>(…for bacteria)</a:t>
            </a:r>
          </a:p>
        </p:txBody>
      </p:sp>
      <p:pic>
        <p:nvPicPr>
          <p:cNvPr id="30" name="Content Placeholde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4790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2514600" y="4646612"/>
            <a:ext cx="4608512" cy="1449388"/>
            <a:chOff x="877888" y="2590800"/>
            <a:chExt cx="4608512" cy="1449388"/>
          </a:xfrm>
        </p:grpSpPr>
        <p:graphicFrame>
          <p:nvGraphicFramePr>
            <p:cNvPr id="33" name="Object 26"/>
            <p:cNvGraphicFramePr>
              <a:graphicFrameLocks noChangeAspect="1"/>
            </p:cNvGraphicFramePr>
            <p:nvPr/>
          </p:nvGraphicFramePr>
          <p:xfrm>
            <a:off x="877888" y="2971800"/>
            <a:ext cx="4608512" cy="1068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2" name="Equation" r:id="rId9" imgW="1701800" imgH="393700" progId="Equation.3">
                    <p:embed/>
                  </p:oleObj>
                </mc:Choice>
                <mc:Fallback>
                  <p:oleObj name="Equation" r:id="rId9" imgW="17018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7888" y="2971800"/>
                          <a:ext cx="4608512" cy="106838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66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1147645" y="2590800"/>
              <a:ext cx="426255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FF00"/>
                  </a:solidFill>
                </a:rPr>
                <a:t>Exponential autocorrelation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3913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/>
      <p:bldP spid="30730" grpId="1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128" y="1066800"/>
            <a:ext cx="616066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Finish up Optical Traps</a:t>
            </a: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Move on to: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Seeing things with Microscopy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…Mostly fluorescence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Why can you see single particles 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and get nanometer resolution 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even with visible light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1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14487"/>
            <a:ext cx="4419600" cy="422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0" y="1066800"/>
            <a:ext cx="9144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FFFF00"/>
                </a:solidFill>
              </a:rPr>
              <a:t>Basic Optical Trap set-up</a:t>
            </a:r>
          </a:p>
        </p:txBody>
      </p:sp>
      <p:sp>
        <p:nvSpPr>
          <p:cNvPr id="3" name="Rectangle 2"/>
          <p:cNvSpPr/>
          <p:nvPr/>
        </p:nvSpPr>
        <p:spPr>
          <a:xfrm>
            <a:off x="5029200" y="5867400"/>
            <a:ext cx="396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http://</a:t>
            </a:r>
            <a:r>
              <a:rPr lang="en-US" sz="1400" dirty="0" err="1" smtClean="0">
                <a:solidFill>
                  <a:srgbClr val="FFFFFF"/>
                </a:solidFill>
              </a:rPr>
              <a:t>en.wikipedia.org</a:t>
            </a:r>
            <a:r>
              <a:rPr lang="en-US" sz="1400" dirty="0" smtClean="0">
                <a:solidFill>
                  <a:srgbClr val="FFFFFF"/>
                </a:solidFill>
              </a:rPr>
              <a:t>/wiki/</a:t>
            </a:r>
            <a:r>
              <a:rPr lang="en-US" sz="1400" dirty="0" err="1" smtClean="0">
                <a:solidFill>
                  <a:srgbClr val="FFFFFF"/>
                </a:solidFill>
              </a:rPr>
              <a:t>Optical_tweezers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0" y="5334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Optical Trap/ </a:t>
            </a:r>
            <a:r>
              <a:rPr lang="en-US" sz="3600" b="1" dirty="0" err="1" smtClean="0">
                <a:solidFill>
                  <a:srgbClr val="FFFF00"/>
                </a:solidFill>
              </a:rPr>
              <a:t>Tweezer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839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/>
          <p:cNvSpPr txBox="1">
            <a:spLocks noChangeArrowheads="1"/>
          </p:cNvSpPr>
          <p:nvPr/>
        </p:nvSpPr>
        <p:spPr bwMode="auto">
          <a:xfrm>
            <a:off x="533400" y="814388"/>
            <a:ext cx="80311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>
                <a:solidFill>
                  <a:srgbClr val="FF6600"/>
                </a:solidFill>
              </a:rPr>
              <a:t>Requirements for a </a:t>
            </a:r>
            <a:r>
              <a:rPr lang="en-US" sz="3200" i="1">
                <a:solidFill>
                  <a:srgbClr val="FF6600"/>
                </a:solidFill>
              </a:rPr>
              <a:t>quantitative</a:t>
            </a:r>
            <a:r>
              <a:rPr lang="en-US" sz="3200">
                <a:solidFill>
                  <a:srgbClr val="FF6600"/>
                </a:solidFill>
              </a:rPr>
              <a:t> optical trap:</a:t>
            </a:r>
          </a:p>
        </p:txBody>
      </p:sp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822325" y="1905000"/>
            <a:ext cx="762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1) Manipulation – intense light (laser), large gradient (high NA objective), moveable stage (piezo stage) or trap (piezo mirror, AOD, …) </a:t>
            </a:r>
            <a:r>
              <a:rPr lang="en-US" sz="1400">
                <a:solidFill>
                  <a:schemeClr val="bg1"/>
                </a:solidFill>
              </a:rPr>
              <a:t>[AcoustOptic Device- moveable laser pointer]</a:t>
            </a:r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838200" y="3352800"/>
            <a:ext cx="7026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2) Measurement – collection and detection optics (</a:t>
            </a:r>
            <a:r>
              <a:rPr lang="en-US" dirty="0" smtClean="0">
                <a:solidFill>
                  <a:schemeClr val="bg1"/>
                </a:solidFill>
              </a:rPr>
              <a:t>Back Focal Plane </a:t>
            </a:r>
            <a:r>
              <a:rPr lang="en-US" dirty="0">
                <a:solidFill>
                  <a:schemeClr val="bg1"/>
                </a:solidFill>
              </a:rPr>
              <a:t>interferometry)</a:t>
            </a:r>
          </a:p>
        </p:txBody>
      </p:sp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838200" y="4511675"/>
            <a:ext cx="7026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3) Calibration – convert raw data into forces (pN), displacements (nm</a:t>
            </a:r>
            <a:r>
              <a:rPr lang="en-US" dirty="0" smtClean="0">
                <a:solidFill>
                  <a:schemeClr val="bg1"/>
                </a:solidFill>
              </a:rPr>
              <a:t>): Brownian Test force.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0-22 at 2.32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90600"/>
            <a:ext cx="4229100" cy="5448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32" y="381000"/>
            <a:ext cx="91270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Measuring the position of a trapped bead</a:t>
            </a:r>
            <a:endParaRPr lang="en-US" sz="3200" b="1" dirty="0">
              <a:solidFill>
                <a:srgbClr val="FFFF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352800" y="3505200"/>
            <a:ext cx="2743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5334000" y="3048000"/>
            <a:ext cx="457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52400" y="4191000"/>
            <a:ext cx="2523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Want a Position Sensitive Detection to measure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77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How you get parallel light?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76400"/>
            <a:ext cx="6350000" cy="332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4953000"/>
            <a:ext cx="5782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Put object at the focal length of lens. Then image is at infinity.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1219200"/>
            <a:ext cx="4324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Recall Len’s Maker’s Equation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78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ChangeArrowheads="1"/>
          </p:cNvSpPr>
          <p:nvPr/>
        </p:nvSpPr>
        <p:spPr bwMode="auto">
          <a:xfrm>
            <a:off x="5334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dirty="0">
                <a:solidFill>
                  <a:srgbClr val="FFFF00"/>
                </a:solidFill>
              </a:rPr>
              <a:t>2) Measurement: </a:t>
            </a:r>
            <a:r>
              <a:rPr lang="en-US" sz="2800" dirty="0" smtClean="0">
                <a:solidFill>
                  <a:srgbClr val="FFFF00"/>
                </a:solidFill>
              </a:rPr>
              <a:t>Back Focal Plane </a:t>
            </a:r>
            <a:r>
              <a:rPr lang="en-US" sz="2800" dirty="0">
                <a:solidFill>
                  <a:srgbClr val="FFFF00"/>
                </a:solidFill>
              </a:rPr>
              <a:t>imaged onto detector</a:t>
            </a:r>
          </a:p>
        </p:txBody>
      </p:sp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371600" y="1371600"/>
            <a:ext cx="5943600" cy="434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24579" name="Line 6"/>
          <p:cNvSpPr>
            <a:spLocks noChangeShapeType="1"/>
          </p:cNvSpPr>
          <p:nvPr/>
        </p:nvSpPr>
        <p:spPr bwMode="auto">
          <a:xfrm rot="16200000" flipV="1">
            <a:off x="4572000" y="4043363"/>
            <a:ext cx="0" cy="762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0" name="Group 10"/>
          <p:cNvGrpSpPr>
            <a:grpSpLocks/>
          </p:cNvGrpSpPr>
          <p:nvPr/>
        </p:nvGrpSpPr>
        <p:grpSpPr bwMode="auto">
          <a:xfrm rot="5400000">
            <a:off x="5586413" y="4043363"/>
            <a:ext cx="304800" cy="457200"/>
            <a:chOff x="2256" y="1920"/>
            <a:chExt cx="192" cy="288"/>
          </a:xfrm>
        </p:grpSpPr>
        <p:sp>
          <p:nvSpPr>
            <p:cNvPr id="24614" name="Rectangle 11"/>
            <p:cNvSpPr>
              <a:spLocks noChangeArrowheads="1"/>
            </p:cNvSpPr>
            <p:nvPr/>
          </p:nvSpPr>
          <p:spPr bwMode="auto">
            <a:xfrm>
              <a:off x="2256" y="1920"/>
              <a:ext cx="192" cy="192"/>
            </a:xfrm>
            <a:prstGeom prst="rect">
              <a:avLst/>
            </a:prstGeom>
            <a:solidFill>
              <a:srgbClr val="EDC1B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AutoShape 12"/>
            <p:cNvSpPr>
              <a:spLocks noChangeArrowheads="1"/>
            </p:cNvSpPr>
            <p:nvPr/>
          </p:nvSpPr>
          <p:spPr bwMode="auto">
            <a:xfrm>
              <a:off x="2256" y="2112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C1B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1" name="Rectangle 13"/>
          <p:cNvSpPr>
            <a:spLocks noChangeArrowheads="1"/>
          </p:cNvSpPr>
          <p:nvPr/>
        </p:nvSpPr>
        <p:spPr bwMode="auto">
          <a:xfrm rot="-5400000">
            <a:off x="5929313" y="2633663"/>
            <a:ext cx="1143000" cy="304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14"/>
          <p:cNvSpPr>
            <a:spLocks noChangeArrowheads="1"/>
          </p:cNvSpPr>
          <p:nvPr/>
        </p:nvSpPr>
        <p:spPr bwMode="auto">
          <a:xfrm rot="19004142" flipH="1">
            <a:off x="6384925" y="4270375"/>
            <a:ext cx="266700" cy="74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Line 15"/>
          <p:cNvSpPr>
            <a:spLocks noChangeShapeType="1"/>
          </p:cNvSpPr>
          <p:nvPr/>
        </p:nvSpPr>
        <p:spPr bwMode="auto">
          <a:xfrm rot="-5400000">
            <a:off x="6248401" y="3957637"/>
            <a:ext cx="0" cy="5619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16"/>
          <p:cNvSpPr>
            <a:spLocks noChangeShapeType="1"/>
          </p:cNvSpPr>
          <p:nvPr/>
        </p:nvSpPr>
        <p:spPr bwMode="auto">
          <a:xfrm rot="16200000" flipH="1">
            <a:off x="6091238" y="3795713"/>
            <a:ext cx="8763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17"/>
          <p:cNvSpPr>
            <a:spLocks noChangeShapeType="1"/>
          </p:cNvSpPr>
          <p:nvPr/>
        </p:nvSpPr>
        <p:spPr bwMode="auto">
          <a:xfrm rot="-5400000">
            <a:off x="5422900" y="4202113"/>
            <a:ext cx="26987" cy="1476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18"/>
          <p:cNvSpPr>
            <a:spLocks noChangeShapeType="1"/>
          </p:cNvSpPr>
          <p:nvPr/>
        </p:nvSpPr>
        <p:spPr bwMode="auto">
          <a:xfrm rot="16200000" flipH="1">
            <a:off x="5417344" y="4206081"/>
            <a:ext cx="33338" cy="142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Oval 21"/>
          <p:cNvSpPr>
            <a:spLocks noChangeArrowheads="1"/>
          </p:cNvSpPr>
          <p:nvPr/>
        </p:nvSpPr>
        <p:spPr bwMode="auto">
          <a:xfrm rot="-5400000">
            <a:off x="2542382" y="3918744"/>
            <a:ext cx="668337" cy="644525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Line 25"/>
          <p:cNvSpPr>
            <a:spLocks noChangeShapeType="1"/>
          </p:cNvSpPr>
          <p:nvPr/>
        </p:nvSpPr>
        <p:spPr bwMode="auto">
          <a:xfrm rot="16200000" flipV="1">
            <a:off x="4533900" y="3776663"/>
            <a:ext cx="0" cy="685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Line 26"/>
          <p:cNvSpPr>
            <a:spLocks noChangeShapeType="1"/>
          </p:cNvSpPr>
          <p:nvPr/>
        </p:nvSpPr>
        <p:spPr bwMode="auto">
          <a:xfrm rot="16200000" flipH="1">
            <a:off x="5988844" y="3829844"/>
            <a:ext cx="950912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27"/>
          <p:cNvSpPr>
            <a:spLocks noChangeShapeType="1"/>
          </p:cNvSpPr>
          <p:nvPr/>
        </p:nvSpPr>
        <p:spPr bwMode="auto">
          <a:xfrm rot="-5400000">
            <a:off x="6210301" y="4056062"/>
            <a:ext cx="4762" cy="5000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Line 29"/>
          <p:cNvSpPr>
            <a:spLocks noChangeShapeType="1"/>
          </p:cNvSpPr>
          <p:nvPr/>
        </p:nvSpPr>
        <p:spPr bwMode="auto">
          <a:xfrm rot="-5400000">
            <a:off x="2195513" y="347186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30"/>
          <p:cNvSpPr>
            <a:spLocks noChangeShapeType="1"/>
          </p:cNvSpPr>
          <p:nvPr/>
        </p:nvSpPr>
        <p:spPr bwMode="auto">
          <a:xfrm rot="-5400000">
            <a:off x="2538413" y="3505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31"/>
          <p:cNvSpPr>
            <a:spLocks noChangeShapeType="1"/>
          </p:cNvSpPr>
          <p:nvPr/>
        </p:nvSpPr>
        <p:spPr bwMode="auto">
          <a:xfrm rot="-5400000">
            <a:off x="2436813" y="345916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Line 32"/>
          <p:cNvSpPr>
            <a:spLocks noChangeShapeType="1"/>
          </p:cNvSpPr>
          <p:nvPr/>
        </p:nvSpPr>
        <p:spPr bwMode="auto">
          <a:xfrm rot="-5400000">
            <a:off x="2322513" y="345916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Text Box 35"/>
          <p:cNvSpPr txBox="1">
            <a:spLocks noChangeArrowheads="1"/>
          </p:cNvSpPr>
          <p:nvPr/>
        </p:nvSpPr>
        <p:spPr bwMode="auto">
          <a:xfrm>
            <a:off x="5886450" y="1690688"/>
            <a:ext cx="1212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Trap laser</a:t>
            </a:r>
          </a:p>
        </p:txBody>
      </p:sp>
      <p:sp>
        <p:nvSpPr>
          <p:cNvPr id="24596" name="Oval 36"/>
          <p:cNvSpPr>
            <a:spLocks noChangeArrowheads="1"/>
          </p:cNvSpPr>
          <p:nvPr/>
        </p:nvSpPr>
        <p:spPr bwMode="auto">
          <a:xfrm rot="-5400000">
            <a:off x="3757613" y="4195763"/>
            <a:ext cx="914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Line 37"/>
          <p:cNvSpPr>
            <a:spLocks noChangeShapeType="1"/>
          </p:cNvSpPr>
          <p:nvPr/>
        </p:nvSpPr>
        <p:spPr bwMode="auto">
          <a:xfrm rot="16200000" flipV="1">
            <a:off x="3338513" y="3624263"/>
            <a:ext cx="457200" cy="1143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8" name="Line 38"/>
          <p:cNvSpPr>
            <a:spLocks noChangeShapeType="1"/>
          </p:cNvSpPr>
          <p:nvPr/>
        </p:nvSpPr>
        <p:spPr bwMode="auto">
          <a:xfrm rot="-5400000" flipH="1" flipV="1">
            <a:off x="3376613" y="3738563"/>
            <a:ext cx="381000" cy="1143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9" name="Line 40"/>
          <p:cNvSpPr>
            <a:spLocks noChangeShapeType="1"/>
          </p:cNvSpPr>
          <p:nvPr/>
        </p:nvSpPr>
        <p:spPr bwMode="auto">
          <a:xfrm rot="16200000" flipH="1">
            <a:off x="2354263" y="5097463"/>
            <a:ext cx="1062037" cy="20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0" name="Line 41"/>
          <p:cNvSpPr>
            <a:spLocks noChangeShapeType="1"/>
          </p:cNvSpPr>
          <p:nvPr/>
        </p:nvSpPr>
        <p:spPr bwMode="auto">
          <a:xfrm rot="-5400000">
            <a:off x="3948113" y="4462463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1" name="Text Box 42"/>
          <p:cNvSpPr txBox="1">
            <a:spLocks noChangeArrowheads="1"/>
          </p:cNvSpPr>
          <p:nvPr/>
        </p:nvSpPr>
        <p:spPr bwMode="auto">
          <a:xfrm>
            <a:off x="5029200" y="480060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BFP</a:t>
            </a:r>
          </a:p>
        </p:txBody>
      </p:sp>
      <p:sp>
        <p:nvSpPr>
          <p:cNvPr id="24602" name="Line 43"/>
          <p:cNvSpPr>
            <a:spLocks noChangeShapeType="1"/>
          </p:cNvSpPr>
          <p:nvPr/>
        </p:nvSpPr>
        <p:spPr bwMode="auto">
          <a:xfrm rot="16200000" flipH="1">
            <a:off x="4862513" y="370046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3" name="Text Box 44"/>
          <p:cNvSpPr txBox="1">
            <a:spLocks noChangeArrowheads="1"/>
          </p:cNvSpPr>
          <p:nvPr/>
        </p:nvSpPr>
        <p:spPr bwMode="auto">
          <a:xfrm>
            <a:off x="4876800" y="2743200"/>
            <a:ext cx="116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specimen</a:t>
            </a:r>
          </a:p>
        </p:txBody>
      </p:sp>
      <p:sp>
        <p:nvSpPr>
          <p:cNvPr id="24604" name="Text Box 45"/>
          <p:cNvSpPr txBox="1">
            <a:spLocks noChangeArrowheads="1"/>
          </p:cNvSpPr>
          <p:nvPr/>
        </p:nvSpPr>
        <p:spPr bwMode="auto">
          <a:xfrm>
            <a:off x="2546350" y="4038600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PSD</a:t>
            </a:r>
          </a:p>
        </p:txBody>
      </p:sp>
      <p:sp>
        <p:nvSpPr>
          <p:cNvPr id="24605" name="Text Box 46"/>
          <p:cNvSpPr txBox="1">
            <a:spLocks noChangeArrowheads="1"/>
          </p:cNvSpPr>
          <p:nvPr/>
        </p:nvSpPr>
        <p:spPr bwMode="auto">
          <a:xfrm>
            <a:off x="3581400" y="3429000"/>
            <a:ext cx="1250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Relay lens</a:t>
            </a:r>
          </a:p>
        </p:txBody>
      </p:sp>
      <p:sp>
        <p:nvSpPr>
          <p:cNvPr id="24606" name="Text Box 47"/>
          <p:cNvSpPr txBox="1">
            <a:spLocks noChangeArrowheads="1"/>
          </p:cNvSpPr>
          <p:nvPr/>
        </p:nvSpPr>
        <p:spPr bwMode="auto">
          <a:xfrm rot="10800000" flipV="1">
            <a:off x="2995613" y="5149850"/>
            <a:ext cx="196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Conjugate image planes</a:t>
            </a:r>
          </a:p>
        </p:txBody>
      </p:sp>
      <p:sp>
        <p:nvSpPr>
          <p:cNvPr id="24607" name="AutoShape 28"/>
          <p:cNvSpPr>
            <a:spLocks noChangeArrowheads="1"/>
          </p:cNvSpPr>
          <p:nvPr/>
        </p:nvSpPr>
        <p:spPr bwMode="auto">
          <a:xfrm rot="5400000">
            <a:off x="2514600" y="2286000"/>
            <a:ext cx="990600" cy="1143000"/>
          </a:xfrm>
          <a:prstGeom prst="triangle">
            <a:avLst>
              <a:gd name="adj" fmla="val 5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1" hangingPunct="1"/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24608" name="Text Box 49"/>
          <p:cNvSpPr txBox="1">
            <a:spLocks noChangeArrowheads="1"/>
          </p:cNvSpPr>
          <p:nvPr/>
        </p:nvSpPr>
        <p:spPr bwMode="auto">
          <a:xfrm>
            <a:off x="2570163" y="2590800"/>
            <a:ext cx="401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cs typeface="Arial" charset="0"/>
              </a:rPr>
              <a:t>∑</a:t>
            </a:r>
          </a:p>
        </p:txBody>
      </p:sp>
      <p:grpSp>
        <p:nvGrpSpPr>
          <p:cNvPr id="24609" name="Group 7"/>
          <p:cNvGrpSpPr>
            <a:grpSpLocks/>
          </p:cNvGrpSpPr>
          <p:nvPr/>
        </p:nvGrpSpPr>
        <p:grpSpPr bwMode="auto">
          <a:xfrm rot="-5400000">
            <a:off x="4786313" y="3970338"/>
            <a:ext cx="533400" cy="609600"/>
            <a:chOff x="2256" y="1920"/>
            <a:chExt cx="192" cy="288"/>
          </a:xfrm>
        </p:grpSpPr>
        <p:sp>
          <p:nvSpPr>
            <p:cNvPr id="24612" name="Rectangle 8"/>
            <p:cNvSpPr>
              <a:spLocks noChangeArrowheads="1"/>
            </p:cNvSpPr>
            <p:nvPr/>
          </p:nvSpPr>
          <p:spPr bwMode="auto">
            <a:xfrm>
              <a:off x="2256" y="1920"/>
              <a:ext cx="192" cy="192"/>
            </a:xfrm>
            <a:prstGeom prst="rect">
              <a:avLst/>
            </a:prstGeom>
            <a:solidFill>
              <a:srgbClr val="EDC1B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AutoShape 9"/>
            <p:cNvSpPr>
              <a:spLocks noChangeArrowheads="1"/>
            </p:cNvSpPr>
            <p:nvPr/>
          </p:nvSpPr>
          <p:spPr bwMode="auto">
            <a:xfrm>
              <a:off x="2256" y="2112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C1B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10" name="Line 39"/>
          <p:cNvSpPr>
            <a:spLocks noChangeShapeType="1"/>
          </p:cNvSpPr>
          <p:nvPr/>
        </p:nvSpPr>
        <p:spPr bwMode="auto">
          <a:xfrm rot="16200000" flipH="1">
            <a:off x="3821907" y="4483893"/>
            <a:ext cx="2286000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1" name="TextBox 1"/>
          <p:cNvSpPr txBox="1">
            <a:spLocks noChangeArrowheads="1"/>
          </p:cNvSpPr>
          <p:nvPr/>
        </p:nvSpPr>
        <p:spPr bwMode="auto">
          <a:xfrm>
            <a:off x="5029200" y="5105400"/>
            <a:ext cx="2238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(Image at point P will</a:t>
            </a:r>
          </a:p>
          <a:p>
            <a:r>
              <a:rPr lang="en-US" sz="1600"/>
              <a:t>get imaged to point P’)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5" descr="Roma%201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6" name="Group 4"/>
          <p:cNvGrpSpPr>
            <a:grpSpLocks/>
          </p:cNvGrpSpPr>
          <p:nvPr/>
        </p:nvGrpSpPr>
        <p:grpSpPr bwMode="auto">
          <a:xfrm>
            <a:off x="4570413" y="1260475"/>
            <a:ext cx="4573587" cy="3997325"/>
            <a:chOff x="1296" y="1079"/>
            <a:chExt cx="2881" cy="2518"/>
          </a:xfrm>
        </p:grpSpPr>
        <p:sp>
          <p:nvSpPr>
            <p:cNvPr id="26630" name="Rectangle 5"/>
            <p:cNvSpPr>
              <a:spLocks noChangeArrowheads="1"/>
            </p:cNvSpPr>
            <p:nvPr/>
          </p:nvSpPr>
          <p:spPr bwMode="auto">
            <a:xfrm>
              <a:off x="2400" y="1728"/>
              <a:ext cx="720" cy="1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" name="Rectangle 6"/>
            <p:cNvSpPr>
              <a:spLocks noChangeArrowheads="1"/>
            </p:cNvSpPr>
            <p:nvPr/>
          </p:nvSpPr>
          <p:spPr bwMode="auto">
            <a:xfrm>
              <a:off x="2400" y="1728"/>
              <a:ext cx="72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" name="Rectangle 7"/>
            <p:cNvSpPr>
              <a:spLocks noChangeArrowheads="1"/>
            </p:cNvSpPr>
            <p:nvPr/>
          </p:nvSpPr>
          <p:spPr bwMode="auto">
            <a:xfrm>
              <a:off x="2400" y="2880"/>
              <a:ext cx="72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" name="Rectangle 8"/>
            <p:cNvSpPr>
              <a:spLocks noChangeArrowheads="1"/>
            </p:cNvSpPr>
            <p:nvPr/>
          </p:nvSpPr>
          <p:spPr bwMode="auto">
            <a:xfrm>
              <a:off x="2208" y="2016"/>
              <a:ext cx="1104" cy="720"/>
            </a:xfrm>
            <a:prstGeom prst="rect">
              <a:avLst/>
            </a:prstGeom>
            <a:gradFill rotWithShape="1">
              <a:gsLst>
                <a:gs pos="0">
                  <a:srgbClr val="BBC0E3">
                    <a:alpha val="70000"/>
                  </a:srgbClr>
                </a:gs>
                <a:gs pos="100000">
                  <a:srgbClr val="575969">
                    <a:alpha val="70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Rectangle 9"/>
            <p:cNvSpPr>
              <a:spLocks noChangeArrowheads="1"/>
            </p:cNvSpPr>
            <p:nvPr/>
          </p:nvSpPr>
          <p:spPr bwMode="auto">
            <a:xfrm rot="5400000">
              <a:off x="3000" y="2328"/>
              <a:ext cx="72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Rectangle 10"/>
            <p:cNvSpPr>
              <a:spLocks noChangeArrowheads="1"/>
            </p:cNvSpPr>
            <p:nvPr/>
          </p:nvSpPr>
          <p:spPr bwMode="auto">
            <a:xfrm rot="5400000">
              <a:off x="1800" y="2328"/>
              <a:ext cx="72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" name="Text Box 11"/>
            <p:cNvSpPr txBox="1">
              <a:spLocks noChangeArrowheads="1"/>
            </p:cNvSpPr>
            <p:nvPr/>
          </p:nvSpPr>
          <p:spPr bwMode="auto">
            <a:xfrm>
              <a:off x="3120" y="2253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N</a:t>
              </a:r>
            </a:p>
          </p:txBody>
        </p:sp>
        <p:sp>
          <p:nvSpPr>
            <p:cNvPr id="26637" name="Text Box 12"/>
            <p:cNvSpPr txBox="1">
              <a:spLocks noChangeArrowheads="1"/>
            </p:cNvSpPr>
            <p:nvPr/>
          </p:nvSpPr>
          <p:spPr bwMode="auto">
            <a:xfrm>
              <a:off x="2688" y="1821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P</a:t>
              </a:r>
            </a:p>
          </p:txBody>
        </p:sp>
        <p:sp>
          <p:nvSpPr>
            <p:cNvPr id="26638" name="Line 13"/>
            <p:cNvSpPr>
              <a:spLocks noChangeShapeType="1"/>
            </p:cNvSpPr>
            <p:nvPr/>
          </p:nvSpPr>
          <p:spPr bwMode="auto">
            <a:xfrm flipH="1">
              <a:off x="3408" y="2352"/>
              <a:ext cx="48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14"/>
            <p:cNvSpPr>
              <a:spLocks noChangeShapeType="1"/>
            </p:cNvSpPr>
            <p:nvPr/>
          </p:nvSpPr>
          <p:spPr bwMode="auto">
            <a:xfrm flipH="1">
              <a:off x="1632" y="2352"/>
              <a:ext cx="48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15"/>
            <p:cNvSpPr>
              <a:spLocks noChangeShapeType="1"/>
            </p:cNvSpPr>
            <p:nvPr/>
          </p:nvSpPr>
          <p:spPr bwMode="auto">
            <a:xfrm flipH="1">
              <a:off x="2736" y="2976"/>
              <a:ext cx="0" cy="43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16"/>
            <p:cNvSpPr>
              <a:spLocks noChangeShapeType="1"/>
            </p:cNvSpPr>
            <p:nvPr/>
          </p:nvSpPr>
          <p:spPr bwMode="auto">
            <a:xfrm flipH="1">
              <a:off x="2736" y="1296"/>
              <a:ext cx="0" cy="43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Text Box 17"/>
            <p:cNvSpPr txBox="1">
              <a:spLocks noChangeArrowheads="1"/>
            </p:cNvSpPr>
            <p:nvPr/>
          </p:nvSpPr>
          <p:spPr bwMode="auto">
            <a:xfrm>
              <a:off x="2160" y="2253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N</a:t>
              </a:r>
            </a:p>
          </p:txBody>
        </p:sp>
        <p:sp>
          <p:nvSpPr>
            <p:cNvPr id="26643" name="Text Box 18"/>
            <p:cNvSpPr txBox="1">
              <a:spLocks noChangeArrowheads="1"/>
            </p:cNvSpPr>
            <p:nvPr/>
          </p:nvSpPr>
          <p:spPr bwMode="auto">
            <a:xfrm>
              <a:off x="2641" y="2685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P</a:t>
              </a:r>
            </a:p>
          </p:txBody>
        </p:sp>
        <p:sp>
          <p:nvSpPr>
            <p:cNvPr id="26644" name="Text Box 19"/>
            <p:cNvSpPr txBox="1">
              <a:spLocks noChangeArrowheads="1"/>
            </p:cNvSpPr>
            <p:nvPr/>
          </p:nvSpPr>
          <p:spPr bwMode="auto">
            <a:xfrm>
              <a:off x="1296" y="2253"/>
              <a:ext cx="2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FF00"/>
                  </a:solidFill>
                </a:rPr>
                <a:t>In</a:t>
              </a:r>
              <a:r>
                <a:rPr lang="en-US" sz="1800" baseline="-2500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26645" name="Text Box 20"/>
            <p:cNvSpPr txBox="1">
              <a:spLocks noChangeArrowheads="1"/>
            </p:cNvSpPr>
            <p:nvPr/>
          </p:nvSpPr>
          <p:spPr bwMode="auto">
            <a:xfrm>
              <a:off x="3888" y="2253"/>
              <a:ext cx="2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FF00"/>
                  </a:solidFill>
                </a:rPr>
                <a:t>In</a:t>
              </a:r>
              <a:r>
                <a:rPr lang="en-US" sz="1800" baseline="-25000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26646" name="Text Box 21"/>
            <p:cNvSpPr txBox="1">
              <a:spLocks noChangeArrowheads="1"/>
            </p:cNvSpPr>
            <p:nvPr/>
          </p:nvSpPr>
          <p:spPr bwMode="auto">
            <a:xfrm>
              <a:off x="2582" y="1079"/>
              <a:ext cx="4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FF00"/>
                  </a:solidFill>
                </a:rPr>
                <a:t>Out</a:t>
              </a:r>
              <a:r>
                <a:rPr lang="en-US" sz="1800" baseline="-2500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26647" name="Text Box 22"/>
            <p:cNvSpPr txBox="1">
              <a:spLocks noChangeArrowheads="1"/>
            </p:cNvSpPr>
            <p:nvPr/>
          </p:nvSpPr>
          <p:spPr bwMode="auto">
            <a:xfrm>
              <a:off x="2544" y="3366"/>
              <a:ext cx="4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FF00"/>
                  </a:solidFill>
                </a:rPr>
                <a:t>Out</a:t>
              </a:r>
              <a:r>
                <a:rPr lang="en-US" sz="1800" baseline="-25000">
                  <a:solidFill>
                    <a:srgbClr val="FFFF00"/>
                  </a:solidFill>
                </a:rPr>
                <a:t>2</a:t>
              </a:r>
            </a:p>
          </p:txBody>
        </p:sp>
      </p:grpSp>
      <p:sp>
        <p:nvSpPr>
          <p:cNvPr id="26627" name="Text Box 38"/>
          <p:cNvSpPr txBox="1">
            <a:spLocks noChangeArrowheads="1"/>
          </p:cNvSpPr>
          <p:nvPr/>
        </p:nvSpPr>
        <p:spPr bwMode="auto">
          <a:xfrm>
            <a:off x="2133600" y="661988"/>
            <a:ext cx="618310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>
                <a:solidFill>
                  <a:srgbClr val="FFFF00"/>
                </a:solidFill>
              </a:rPr>
              <a:t>Position sensitive detector (PSD)</a:t>
            </a:r>
          </a:p>
        </p:txBody>
      </p:sp>
      <p:sp>
        <p:nvSpPr>
          <p:cNvPr id="26628" name="Rectangle 39"/>
          <p:cNvSpPr>
            <a:spLocks noChangeArrowheads="1"/>
          </p:cNvSpPr>
          <p:nvPr/>
        </p:nvSpPr>
        <p:spPr bwMode="auto">
          <a:xfrm>
            <a:off x="533400" y="1600200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chemeClr val="accent1"/>
                </a:solidFill>
              </a:rPr>
              <a:t>Plate resistors separated by reverse-biased PIN photodiode</a:t>
            </a:r>
          </a:p>
        </p:txBody>
      </p:sp>
      <p:sp>
        <p:nvSpPr>
          <p:cNvPr id="26629" name="Text Box 40"/>
          <p:cNvSpPr txBox="1">
            <a:spLocks noChangeArrowheads="1"/>
          </p:cNvSpPr>
          <p:nvPr/>
        </p:nvSpPr>
        <p:spPr bwMode="auto">
          <a:xfrm>
            <a:off x="4953000" y="5486400"/>
            <a:ext cx="411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accent1"/>
                </a:solidFill>
              </a:rPr>
              <a:t>Opposite electrodes at same potential </a:t>
            </a:r>
          </a:p>
          <a:p>
            <a:r>
              <a:rPr lang="en-US" sz="1800">
                <a:solidFill>
                  <a:schemeClr val="accent1"/>
                </a:solidFill>
              </a:rPr>
              <a:t>– no conduction with no light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2"/>
          <p:cNvGrpSpPr>
            <a:grpSpLocks/>
          </p:cNvGrpSpPr>
          <p:nvPr/>
        </p:nvGrpSpPr>
        <p:grpSpPr bwMode="auto">
          <a:xfrm>
            <a:off x="0" y="1600200"/>
            <a:ext cx="4573588" cy="3997325"/>
            <a:chOff x="1296" y="1079"/>
            <a:chExt cx="2881" cy="2518"/>
          </a:xfrm>
        </p:grpSpPr>
        <p:sp>
          <p:nvSpPr>
            <p:cNvPr id="27658" name="Rectangle 3"/>
            <p:cNvSpPr>
              <a:spLocks noChangeArrowheads="1"/>
            </p:cNvSpPr>
            <p:nvPr/>
          </p:nvSpPr>
          <p:spPr bwMode="auto">
            <a:xfrm>
              <a:off x="2400" y="1728"/>
              <a:ext cx="720" cy="1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Rectangle 4"/>
            <p:cNvSpPr>
              <a:spLocks noChangeArrowheads="1"/>
            </p:cNvSpPr>
            <p:nvPr/>
          </p:nvSpPr>
          <p:spPr bwMode="auto">
            <a:xfrm>
              <a:off x="2400" y="1728"/>
              <a:ext cx="72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0" name="Rectangle 5"/>
            <p:cNvSpPr>
              <a:spLocks noChangeArrowheads="1"/>
            </p:cNvSpPr>
            <p:nvPr/>
          </p:nvSpPr>
          <p:spPr bwMode="auto">
            <a:xfrm>
              <a:off x="2400" y="2880"/>
              <a:ext cx="72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Rectangle 6"/>
            <p:cNvSpPr>
              <a:spLocks noChangeArrowheads="1"/>
            </p:cNvSpPr>
            <p:nvPr/>
          </p:nvSpPr>
          <p:spPr bwMode="auto">
            <a:xfrm>
              <a:off x="2208" y="2016"/>
              <a:ext cx="1104" cy="720"/>
            </a:xfrm>
            <a:prstGeom prst="rect">
              <a:avLst/>
            </a:prstGeom>
            <a:gradFill rotWithShape="1">
              <a:gsLst>
                <a:gs pos="0">
                  <a:srgbClr val="BBC0E3">
                    <a:alpha val="70000"/>
                  </a:srgbClr>
                </a:gs>
                <a:gs pos="100000">
                  <a:srgbClr val="575969">
                    <a:alpha val="70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Rectangle 7"/>
            <p:cNvSpPr>
              <a:spLocks noChangeArrowheads="1"/>
            </p:cNvSpPr>
            <p:nvPr/>
          </p:nvSpPr>
          <p:spPr bwMode="auto">
            <a:xfrm rot="5400000">
              <a:off x="3000" y="2328"/>
              <a:ext cx="72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Rectangle 8"/>
            <p:cNvSpPr>
              <a:spLocks noChangeArrowheads="1"/>
            </p:cNvSpPr>
            <p:nvPr/>
          </p:nvSpPr>
          <p:spPr bwMode="auto">
            <a:xfrm rot="5400000">
              <a:off x="1800" y="2328"/>
              <a:ext cx="72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Text Box 9"/>
            <p:cNvSpPr txBox="1">
              <a:spLocks noChangeArrowheads="1"/>
            </p:cNvSpPr>
            <p:nvPr/>
          </p:nvSpPr>
          <p:spPr bwMode="auto">
            <a:xfrm>
              <a:off x="3120" y="2253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N</a:t>
              </a:r>
            </a:p>
          </p:txBody>
        </p:sp>
        <p:sp>
          <p:nvSpPr>
            <p:cNvPr id="27665" name="Text Box 10"/>
            <p:cNvSpPr txBox="1">
              <a:spLocks noChangeArrowheads="1"/>
            </p:cNvSpPr>
            <p:nvPr/>
          </p:nvSpPr>
          <p:spPr bwMode="auto">
            <a:xfrm>
              <a:off x="2688" y="1821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P</a:t>
              </a:r>
            </a:p>
          </p:txBody>
        </p:sp>
        <p:sp>
          <p:nvSpPr>
            <p:cNvPr id="27666" name="Line 11"/>
            <p:cNvSpPr>
              <a:spLocks noChangeShapeType="1"/>
            </p:cNvSpPr>
            <p:nvPr/>
          </p:nvSpPr>
          <p:spPr bwMode="auto">
            <a:xfrm flipH="1">
              <a:off x="3408" y="2352"/>
              <a:ext cx="48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Line 12"/>
            <p:cNvSpPr>
              <a:spLocks noChangeShapeType="1"/>
            </p:cNvSpPr>
            <p:nvPr/>
          </p:nvSpPr>
          <p:spPr bwMode="auto">
            <a:xfrm flipH="1">
              <a:off x="1632" y="2352"/>
              <a:ext cx="48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Line 13"/>
            <p:cNvSpPr>
              <a:spLocks noChangeShapeType="1"/>
            </p:cNvSpPr>
            <p:nvPr/>
          </p:nvSpPr>
          <p:spPr bwMode="auto">
            <a:xfrm flipH="1">
              <a:off x="2736" y="2976"/>
              <a:ext cx="0" cy="43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Line 14"/>
            <p:cNvSpPr>
              <a:spLocks noChangeShapeType="1"/>
            </p:cNvSpPr>
            <p:nvPr/>
          </p:nvSpPr>
          <p:spPr bwMode="auto">
            <a:xfrm flipH="1">
              <a:off x="2736" y="1296"/>
              <a:ext cx="0" cy="43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Text Box 15"/>
            <p:cNvSpPr txBox="1">
              <a:spLocks noChangeArrowheads="1"/>
            </p:cNvSpPr>
            <p:nvPr/>
          </p:nvSpPr>
          <p:spPr bwMode="auto">
            <a:xfrm>
              <a:off x="2160" y="2253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N</a:t>
              </a:r>
            </a:p>
          </p:txBody>
        </p:sp>
        <p:sp>
          <p:nvSpPr>
            <p:cNvPr id="27671" name="Text Box 16"/>
            <p:cNvSpPr txBox="1">
              <a:spLocks noChangeArrowheads="1"/>
            </p:cNvSpPr>
            <p:nvPr/>
          </p:nvSpPr>
          <p:spPr bwMode="auto">
            <a:xfrm>
              <a:off x="2641" y="2685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P</a:t>
              </a:r>
            </a:p>
          </p:txBody>
        </p:sp>
        <p:sp>
          <p:nvSpPr>
            <p:cNvPr id="27672" name="Text Box 17"/>
            <p:cNvSpPr txBox="1">
              <a:spLocks noChangeArrowheads="1"/>
            </p:cNvSpPr>
            <p:nvPr/>
          </p:nvSpPr>
          <p:spPr bwMode="auto">
            <a:xfrm>
              <a:off x="1296" y="2253"/>
              <a:ext cx="2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FF00"/>
                  </a:solidFill>
                </a:rPr>
                <a:t>In</a:t>
              </a:r>
              <a:r>
                <a:rPr lang="en-US" sz="1800" baseline="-2500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27673" name="Text Box 18"/>
            <p:cNvSpPr txBox="1">
              <a:spLocks noChangeArrowheads="1"/>
            </p:cNvSpPr>
            <p:nvPr/>
          </p:nvSpPr>
          <p:spPr bwMode="auto">
            <a:xfrm>
              <a:off x="3888" y="2253"/>
              <a:ext cx="2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FF00"/>
                  </a:solidFill>
                </a:rPr>
                <a:t>In</a:t>
              </a:r>
              <a:r>
                <a:rPr lang="en-US" sz="1800" baseline="-25000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27674" name="Text Box 19"/>
            <p:cNvSpPr txBox="1">
              <a:spLocks noChangeArrowheads="1"/>
            </p:cNvSpPr>
            <p:nvPr/>
          </p:nvSpPr>
          <p:spPr bwMode="auto">
            <a:xfrm>
              <a:off x="2582" y="1079"/>
              <a:ext cx="4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FF00"/>
                  </a:solidFill>
                </a:rPr>
                <a:t>Out</a:t>
              </a:r>
              <a:r>
                <a:rPr lang="en-US" sz="1800" baseline="-2500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27675" name="Text Box 20"/>
            <p:cNvSpPr txBox="1">
              <a:spLocks noChangeArrowheads="1"/>
            </p:cNvSpPr>
            <p:nvPr/>
          </p:nvSpPr>
          <p:spPr bwMode="auto">
            <a:xfrm>
              <a:off x="2544" y="3366"/>
              <a:ext cx="4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FF00"/>
                  </a:solidFill>
                </a:rPr>
                <a:t>Out</a:t>
              </a:r>
              <a:r>
                <a:rPr lang="en-US" sz="1800" baseline="-25000">
                  <a:solidFill>
                    <a:srgbClr val="FFFF00"/>
                  </a:solidFill>
                </a:rPr>
                <a:t>2</a:t>
              </a:r>
            </a:p>
          </p:txBody>
        </p:sp>
      </p:grpSp>
      <p:sp>
        <p:nvSpPr>
          <p:cNvPr id="27650" name="Text Box 21"/>
          <p:cNvSpPr txBox="1">
            <a:spLocks noChangeArrowheads="1"/>
          </p:cNvSpPr>
          <p:nvPr/>
        </p:nvSpPr>
        <p:spPr bwMode="auto">
          <a:xfrm>
            <a:off x="685800" y="5789613"/>
            <a:ext cx="35814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800">
                <a:solidFill>
                  <a:srgbClr val="FFFF00"/>
                </a:solidFill>
                <a:cs typeface="Arial" charset="0"/>
              </a:rPr>
              <a:t>Δ</a:t>
            </a:r>
            <a:r>
              <a:rPr lang="en-US" sz="1800">
                <a:solidFill>
                  <a:srgbClr val="FFFF00"/>
                </a:solidFill>
              </a:rPr>
              <a:t>X ~ (In</a:t>
            </a:r>
            <a:r>
              <a:rPr lang="en-US" sz="1800" baseline="-25000">
                <a:solidFill>
                  <a:srgbClr val="FFFF00"/>
                </a:solidFill>
              </a:rPr>
              <a:t>1</a:t>
            </a:r>
            <a:r>
              <a:rPr lang="en-US" sz="1800">
                <a:solidFill>
                  <a:srgbClr val="FFFF00"/>
                </a:solidFill>
              </a:rPr>
              <a:t>-In</a:t>
            </a:r>
            <a:r>
              <a:rPr lang="en-US" sz="1800" baseline="-25000">
                <a:solidFill>
                  <a:srgbClr val="FFFF00"/>
                </a:solidFill>
              </a:rPr>
              <a:t>2</a:t>
            </a:r>
            <a:r>
              <a:rPr lang="en-US" sz="1800">
                <a:solidFill>
                  <a:srgbClr val="FFFF00"/>
                </a:solidFill>
              </a:rPr>
              <a:t>) / (In</a:t>
            </a:r>
            <a:r>
              <a:rPr lang="en-US" sz="1800" baseline="-25000">
                <a:solidFill>
                  <a:srgbClr val="FFFF00"/>
                </a:solidFill>
              </a:rPr>
              <a:t>1</a:t>
            </a:r>
            <a:r>
              <a:rPr lang="en-US" sz="1800">
                <a:solidFill>
                  <a:srgbClr val="FFFF00"/>
                </a:solidFill>
              </a:rPr>
              <a:t> + In</a:t>
            </a:r>
            <a:r>
              <a:rPr lang="en-US" sz="1800" baseline="-25000">
                <a:solidFill>
                  <a:srgbClr val="FFFF00"/>
                </a:solidFill>
              </a:rPr>
              <a:t>2</a:t>
            </a:r>
            <a:r>
              <a:rPr lang="en-US" sz="1800">
                <a:solidFill>
                  <a:srgbClr val="FFFF00"/>
                </a:solidFill>
              </a:rPr>
              <a:t>)</a:t>
            </a:r>
          </a:p>
          <a:p>
            <a:pPr eaLnBrk="1" hangingPunct="1"/>
            <a:endParaRPr lang="en-US" sz="1800">
              <a:solidFill>
                <a:schemeClr val="accent1"/>
              </a:solidFill>
            </a:endParaRPr>
          </a:p>
          <a:p>
            <a:pPr eaLnBrk="1" hangingPunct="1"/>
            <a:r>
              <a:rPr lang="el-GR" sz="1800">
                <a:solidFill>
                  <a:srgbClr val="FFFF00"/>
                </a:solidFill>
              </a:rPr>
              <a:t>Δ</a:t>
            </a:r>
            <a:r>
              <a:rPr lang="en-US" sz="1800">
                <a:solidFill>
                  <a:srgbClr val="FFFF00"/>
                </a:solidFill>
              </a:rPr>
              <a:t>Y ~ (Out</a:t>
            </a:r>
            <a:r>
              <a:rPr lang="en-US" sz="1800" baseline="-25000">
                <a:solidFill>
                  <a:srgbClr val="FFFF00"/>
                </a:solidFill>
              </a:rPr>
              <a:t>1</a:t>
            </a:r>
            <a:r>
              <a:rPr lang="en-US" sz="1800">
                <a:solidFill>
                  <a:srgbClr val="FFFF00"/>
                </a:solidFill>
              </a:rPr>
              <a:t>-Out</a:t>
            </a:r>
            <a:r>
              <a:rPr lang="en-US" sz="1800" baseline="-25000">
                <a:solidFill>
                  <a:srgbClr val="FFFF00"/>
                </a:solidFill>
              </a:rPr>
              <a:t>2</a:t>
            </a:r>
            <a:r>
              <a:rPr lang="en-US" sz="1800">
                <a:solidFill>
                  <a:srgbClr val="FFFF00"/>
                </a:solidFill>
              </a:rPr>
              <a:t>) /(Out</a:t>
            </a:r>
            <a:r>
              <a:rPr lang="en-US" sz="1800" baseline="-25000">
                <a:solidFill>
                  <a:srgbClr val="FFFF00"/>
                </a:solidFill>
              </a:rPr>
              <a:t>1</a:t>
            </a:r>
            <a:r>
              <a:rPr lang="en-US" sz="1800">
                <a:solidFill>
                  <a:srgbClr val="FFFF00"/>
                </a:solidFill>
              </a:rPr>
              <a:t>+Out</a:t>
            </a:r>
            <a:r>
              <a:rPr lang="en-US" sz="1800" baseline="-25000">
                <a:solidFill>
                  <a:srgbClr val="FFFF00"/>
                </a:solidFill>
              </a:rPr>
              <a:t>2</a:t>
            </a:r>
            <a:r>
              <a:rPr lang="en-US" sz="180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27651" name="Oval 22"/>
          <p:cNvSpPr>
            <a:spLocks noChangeArrowheads="1"/>
          </p:cNvSpPr>
          <p:nvPr/>
        </p:nvSpPr>
        <p:spPr bwMode="auto">
          <a:xfrm>
            <a:off x="1893888" y="3200400"/>
            <a:ext cx="838200" cy="860425"/>
          </a:xfrm>
          <a:prstGeom prst="ellipse">
            <a:avLst/>
          </a:prstGeom>
          <a:solidFill>
            <a:srgbClr val="FF33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648200" y="1524000"/>
            <a:ext cx="4495800" cy="3810000"/>
            <a:chOff x="4648200" y="1752600"/>
            <a:chExt cx="4495800" cy="3810000"/>
          </a:xfrm>
        </p:grpSpPr>
        <p:sp>
          <p:nvSpPr>
            <p:cNvPr id="27652" name="Line 23"/>
            <p:cNvSpPr>
              <a:spLocks noChangeShapeType="1"/>
            </p:cNvSpPr>
            <p:nvPr/>
          </p:nvSpPr>
          <p:spPr bwMode="auto">
            <a:xfrm>
              <a:off x="6553200" y="2133600"/>
              <a:ext cx="0" cy="34290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3" name="Line 24"/>
            <p:cNvSpPr>
              <a:spLocks noChangeShapeType="1"/>
            </p:cNvSpPr>
            <p:nvPr/>
          </p:nvSpPr>
          <p:spPr bwMode="auto">
            <a:xfrm>
              <a:off x="4648200" y="3657600"/>
              <a:ext cx="449580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4" name="Text Box 25"/>
            <p:cNvSpPr txBox="1">
              <a:spLocks noChangeArrowheads="1"/>
            </p:cNvSpPr>
            <p:nvPr/>
          </p:nvSpPr>
          <p:spPr bwMode="auto">
            <a:xfrm>
              <a:off x="7791450" y="3671888"/>
              <a:ext cx="12763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FF00"/>
                  </a:solidFill>
                </a:rPr>
                <a:t>POSITION</a:t>
              </a:r>
            </a:p>
          </p:txBody>
        </p:sp>
        <p:sp>
          <p:nvSpPr>
            <p:cNvPr id="27655" name="Text Box 26"/>
            <p:cNvSpPr txBox="1">
              <a:spLocks noChangeArrowheads="1"/>
            </p:cNvSpPr>
            <p:nvPr/>
          </p:nvSpPr>
          <p:spPr bwMode="auto">
            <a:xfrm>
              <a:off x="6096000" y="1752600"/>
              <a:ext cx="10223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FF00"/>
                  </a:solidFill>
                </a:rPr>
                <a:t>SIGNAL</a:t>
              </a:r>
            </a:p>
          </p:txBody>
        </p:sp>
        <p:sp>
          <p:nvSpPr>
            <p:cNvPr id="27656" name="Freeform 27"/>
            <p:cNvSpPr>
              <a:spLocks/>
            </p:cNvSpPr>
            <p:nvPr/>
          </p:nvSpPr>
          <p:spPr bwMode="auto">
            <a:xfrm>
              <a:off x="4945063" y="1905000"/>
              <a:ext cx="3216275" cy="3598863"/>
            </a:xfrm>
            <a:custGeom>
              <a:avLst/>
              <a:gdLst>
                <a:gd name="T0" fmla="*/ 2147483647 w 2026"/>
                <a:gd name="T1" fmla="*/ 2147483647 h 2267"/>
                <a:gd name="T2" fmla="*/ 2147483647 w 2026"/>
                <a:gd name="T3" fmla="*/ 2147483647 h 2267"/>
                <a:gd name="T4" fmla="*/ 2147483647 w 2026"/>
                <a:gd name="T5" fmla="*/ 2147483647 h 2267"/>
                <a:gd name="T6" fmla="*/ 0 w 2026"/>
                <a:gd name="T7" fmla="*/ 2147483647 h 22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26"/>
                <a:gd name="T13" fmla="*/ 0 h 2267"/>
                <a:gd name="T14" fmla="*/ 2026 w 2026"/>
                <a:gd name="T15" fmla="*/ 2267 h 22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26" h="2267">
                  <a:moveTo>
                    <a:pt x="2026" y="174"/>
                  </a:moveTo>
                  <a:cubicBezTo>
                    <a:pt x="1962" y="195"/>
                    <a:pt x="1930" y="0"/>
                    <a:pt x="1649" y="301"/>
                  </a:cubicBezTo>
                  <a:cubicBezTo>
                    <a:pt x="1368" y="602"/>
                    <a:pt x="613" y="1697"/>
                    <a:pt x="338" y="1982"/>
                  </a:cubicBezTo>
                  <a:cubicBezTo>
                    <a:pt x="63" y="2267"/>
                    <a:pt x="70" y="2007"/>
                    <a:pt x="0" y="2014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7" name="Text Box 30"/>
          <p:cNvSpPr txBox="1">
            <a:spLocks noChangeArrowheads="1"/>
          </p:cNvSpPr>
          <p:nvPr/>
        </p:nvSpPr>
        <p:spPr bwMode="auto">
          <a:xfrm>
            <a:off x="381000" y="635000"/>
            <a:ext cx="86106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45000"/>
              </a:lnSpc>
            </a:pPr>
            <a:r>
              <a:rPr lang="en-US" sz="1800" dirty="0">
                <a:solidFill>
                  <a:srgbClr val="FFFF00"/>
                </a:solidFill>
              </a:rPr>
              <a:t>Multiple rays add their currents linearly to the electrodes, where each ray</a:t>
            </a:r>
            <a:r>
              <a:rPr lang="ja-JP" altLang="en-US" sz="1800" dirty="0">
                <a:solidFill>
                  <a:srgbClr val="FFFF00"/>
                </a:solidFill>
              </a:rPr>
              <a:t>’</a:t>
            </a:r>
            <a:r>
              <a:rPr lang="en-US" altLang="ja-JP" sz="1800" dirty="0">
                <a:solidFill>
                  <a:srgbClr val="FFFF00"/>
                </a:solidFill>
              </a:rPr>
              <a:t>s power adds </a:t>
            </a:r>
            <a:r>
              <a:rPr lang="en-US" altLang="ja-JP" sz="1800" i="1" dirty="0">
                <a:solidFill>
                  <a:srgbClr val="FFFF00"/>
                </a:solidFill>
              </a:rPr>
              <a:t>W</a:t>
            </a:r>
            <a:r>
              <a:rPr lang="en-US" altLang="ja-JP" sz="1800" i="1" baseline="-25000" dirty="0">
                <a:solidFill>
                  <a:srgbClr val="FFFF00"/>
                </a:solidFill>
              </a:rPr>
              <a:t>i</a:t>
            </a:r>
            <a:r>
              <a:rPr lang="en-US" altLang="ja-JP" sz="1800" i="1" dirty="0">
                <a:solidFill>
                  <a:srgbClr val="FFFF00"/>
                </a:solidFill>
              </a:rPr>
              <a:t>  </a:t>
            </a:r>
            <a:r>
              <a:rPr lang="en-US" altLang="ja-JP" sz="1800" dirty="0">
                <a:solidFill>
                  <a:srgbClr val="FFFF00"/>
                </a:solidFill>
              </a:rPr>
              <a:t>current to the total sum.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0600" y="5410200"/>
            <a:ext cx="42576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Linear signal with position.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Can just read off signal, get position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6.0&quot;&gt;&lt;object type=&quot;1&quot; unique_id=&quot;10001&quot;&gt;&lt;property id=&quot;20222&quot; value=&quot;C:\Documents and Settings\Administrator\Desktop\done_movies\&quot;/&gt;&lt;/object&gt;&lt;/database&gt;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16379</TotalTime>
  <Words>1085</Words>
  <Application>Microsoft Macintosh PowerPoint</Application>
  <PresentationFormat>On-screen Show (4:3)</PresentationFormat>
  <Paragraphs>196</Paragraphs>
  <Slides>17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Blank Presentation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Creative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Paul Selvin</cp:lastModifiedBy>
  <cp:revision>353</cp:revision>
  <cp:lastPrinted>2006-10-05T21:29:32Z</cp:lastPrinted>
  <dcterms:modified xsi:type="dcterms:W3CDTF">2014-10-23T14:01:10Z</dcterms:modified>
</cp:coreProperties>
</file>