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62" r:id="rId6"/>
    <p:sldId id="266" r:id="rId7"/>
    <p:sldId id="267" r:id="rId8"/>
    <p:sldId id="27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9" d="100"/>
          <a:sy n="99" d="100"/>
        </p:scale>
        <p:origin x="-1064" y="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0CD04-C1C2-0047-868C-B70BB65C9E2D}" type="datetimeFigureOut">
              <a:rPr lang="en-US" smtClean="0"/>
              <a:t>2/17/13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239B3-4977-A043-B5DF-81A22A792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5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93738"/>
            <a:ext cx="4564062" cy="3424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41CCAA-D24D-4D03-AF69-A64BC193F5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2C85-E6DD-3E4E-82F4-5515921FF8B9}" type="datetimeFigureOut">
              <a:rPr lang="en-US" smtClean="0"/>
              <a:t>2/17/13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3209-8E90-584C-880A-B860BCE5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08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2C85-E6DD-3E4E-82F4-5515921FF8B9}" type="datetimeFigureOut">
              <a:rPr lang="en-US" smtClean="0"/>
              <a:t>2/17/13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3209-8E90-584C-880A-B860BCE5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8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2C85-E6DD-3E4E-82F4-5515921FF8B9}" type="datetimeFigureOut">
              <a:rPr lang="en-US" smtClean="0"/>
              <a:t>2/17/13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3209-8E90-584C-880A-B860BCE5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3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2C85-E6DD-3E4E-82F4-5515921FF8B9}" type="datetimeFigureOut">
              <a:rPr lang="en-US" smtClean="0"/>
              <a:t>2/17/13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3209-8E90-584C-880A-B860BCE5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4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2C85-E6DD-3E4E-82F4-5515921FF8B9}" type="datetimeFigureOut">
              <a:rPr lang="en-US" smtClean="0"/>
              <a:t>2/17/13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3209-8E90-584C-880A-B860BCE5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2C85-E6DD-3E4E-82F4-5515921FF8B9}" type="datetimeFigureOut">
              <a:rPr lang="en-US" smtClean="0"/>
              <a:t>2/17/13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3209-8E90-584C-880A-B860BCE5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63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2C85-E6DD-3E4E-82F4-5515921FF8B9}" type="datetimeFigureOut">
              <a:rPr lang="en-US" smtClean="0"/>
              <a:t>2/17/13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3209-8E90-584C-880A-B860BCE5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9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2C85-E6DD-3E4E-82F4-5515921FF8B9}" type="datetimeFigureOut">
              <a:rPr lang="en-US" smtClean="0"/>
              <a:t>2/17/13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3209-8E90-584C-880A-B860BCE5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9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2C85-E6DD-3E4E-82F4-5515921FF8B9}" type="datetimeFigureOut">
              <a:rPr lang="en-US" smtClean="0"/>
              <a:t>2/17/13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3209-8E90-584C-880A-B860BCE5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27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2C85-E6DD-3E4E-82F4-5515921FF8B9}" type="datetimeFigureOut">
              <a:rPr lang="en-US" smtClean="0"/>
              <a:t>2/17/13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3209-8E90-584C-880A-B860BCE5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2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2C85-E6DD-3E4E-82F4-5515921FF8B9}" type="datetimeFigureOut">
              <a:rPr lang="en-US" smtClean="0"/>
              <a:t>2/17/13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3209-8E90-584C-880A-B860BCE5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45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32C85-E6DD-3E4E-82F4-5515921FF8B9}" type="datetimeFigureOut">
              <a:rPr lang="en-US" smtClean="0"/>
              <a:t>2/17/13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F3209-8E90-584C-880A-B860BCE58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6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wmf"/><Relationship Id="rId8" Type="http://schemas.openxmlformats.org/officeDocument/2006/relationships/image" Target="../media/image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7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9.wmf"/><Relationship Id="rId5" Type="http://schemas.openxmlformats.org/officeDocument/2006/relationships/image" Target="../media/image10.png"/><Relationship Id="rId6" Type="http://schemas.openxmlformats.org/officeDocument/2006/relationships/image" Target="../media/image11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61193"/>
            <a:ext cx="7772400" cy="3039257"/>
          </a:xfrm>
        </p:spPr>
        <p:txBody>
          <a:bodyPr>
            <a:noAutofit/>
          </a:bodyPr>
          <a:lstStyle/>
          <a:p>
            <a:r>
              <a:rPr lang="en-US" sz="3200" dirty="0" smtClean="0"/>
              <a:t>Myosin </a:t>
            </a:r>
            <a:r>
              <a:rPr lang="en-US" sz="3200" dirty="0"/>
              <a:t>V walks hand-over-hand: single fluorophore imaging with 1.5-nm localization. Science. </a:t>
            </a:r>
            <a:r>
              <a:rPr lang="en-US" sz="3200" dirty="0" smtClean="0"/>
              <a:t>Jun 2003 ; 300:</a:t>
            </a:r>
            <a:r>
              <a:rPr lang="en-US" sz="3200" dirty="0"/>
              <a:t>2061–</a:t>
            </a:r>
            <a:r>
              <a:rPr lang="en-US" sz="3200" dirty="0" smtClean="0"/>
              <a:t>5</a:t>
            </a:r>
            <a:br>
              <a:rPr lang="en-US" sz="3200" dirty="0" smtClean="0"/>
            </a:br>
            <a:r>
              <a:rPr lang="en-US" sz="3200" dirty="0" smtClean="0"/>
              <a:t>by </a:t>
            </a:r>
            <a:br>
              <a:rPr lang="en-US" sz="3200" dirty="0" smtClean="0"/>
            </a:br>
            <a:r>
              <a:rPr lang="en-US" sz="3200" dirty="0" smtClean="0"/>
              <a:t>Yildiz A, Forkey JN, Mckinney SA, Ha T, Goldman YE, Selvin PR. 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936530" y="3671454"/>
            <a:ext cx="752167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Abstract (Usually don’t show):</a:t>
            </a:r>
          </a:p>
          <a:p>
            <a:r>
              <a:rPr lang="en-US" dirty="0" smtClean="0"/>
              <a:t>Myosin </a:t>
            </a:r>
            <a:r>
              <a:rPr lang="en-US" dirty="0"/>
              <a:t>V is a </a:t>
            </a:r>
            <a:r>
              <a:rPr lang="en-US" dirty="0" smtClean="0"/>
              <a:t> </a:t>
            </a:r>
            <a:r>
              <a:rPr lang="en-US" dirty="0" err="1" smtClean="0"/>
              <a:t>dimeric</a:t>
            </a:r>
            <a:r>
              <a:rPr lang="en-US" dirty="0" smtClean="0"/>
              <a:t> </a:t>
            </a:r>
            <a:r>
              <a:rPr lang="en-US" dirty="0"/>
              <a:t>molecular motor that moves processively on actin, with the center of mass moving </a:t>
            </a:r>
            <a:r>
              <a:rPr lang="en-US" dirty="0" smtClean="0"/>
              <a:t>≈37 </a:t>
            </a:r>
            <a:r>
              <a:rPr lang="en-US" dirty="0"/>
              <a:t>nanometers for each adenosine triphosphate hydrolyzed. We have labeled myosin V with a single fluorophore at different positions in the light-chain domain and measured the step size with a standard deviation of </a:t>
            </a:r>
            <a:r>
              <a:rPr lang="en-US" dirty="0" smtClean="0"/>
              <a:t>≈1.5 nanometers</a:t>
            </a:r>
            <a:r>
              <a:rPr lang="en-US" dirty="0"/>
              <a:t>, with 0.5-second temporal resolution, and </a:t>
            </a:r>
            <a:r>
              <a:rPr lang="en-US" dirty="0" smtClean="0"/>
              <a:t>observation </a:t>
            </a:r>
            <a:r>
              <a:rPr lang="en-US" dirty="0"/>
              <a:t>times </a:t>
            </a:r>
            <a:r>
              <a:rPr lang="en-US" dirty="0" smtClean="0"/>
              <a:t>of minutes</a:t>
            </a:r>
            <a:r>
              <a:rPr lang="en-US" dirty="0"/>
              <a:t>. The step size alternates between 37 </a:t>
            </a:r>
            <a:r>
              <a:rPr lang="en-US" dirty="0" smtClean="0"/>
              <a:t>+ </a:t>
            </a:r>
            <a:r>
              <a:rPr lang="en-US" dirty="0"/>
              <a:t>2x </a:t>
            </a:r>
            <a:r>
              <a:rPr lang="en-US" dirty="0" smtClean="0"/>
              <a:t>nm and </a:t>
            </a:r>
            <a:r>
              <a:rPr lang="en-US" dirty="0"/>
              <a:t>37 – 2x, where x is the distance along the direction of motion between the dye and the midpoint between the two heads. These results strongly support a hand-over-hand model of motility, not an inchworm model.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41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Main Conclusion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5825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100" dirty="0" smtClean="0"/>
              <a:t>Like </a:t>
            </a:r>
            <a:r>
              <a:rPr lang="en-US" sz="3100" dirty="0" smtClean="0"/>
              <a:t>many </a:t>
            </a:r>
            <a:r>
              <a:rPr lang="en-US" sz="3100" dirty="0" smtClean="0"/>
              <a:t>molecular motors, myosin V </a:t>
            </a:r>
            <a:r>
              <a:rPr lang="en-US" sz="3100" dirty="0" smtClean="0"/>
              <a:t>has two “legs” and moves around the cell in “hand-over-hand”, fashion, i.e. it “walks”, taking 74 </a:t>
            </a:r>
            <a:r>
              <a:rPr lang="en-US" sz="3100" dirty="0" smtClean="0"/>
              <a:t>nm steps</a:t>
            </a:r>
            <a:r>
              <a:rPr lang="en-US" sz="3100" dirty="0" smtClean="0"/>
              <a:t>.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4145288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What is myosin?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2670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/>
              <a:t>One of 3 molecular motor families</a:t>
            </a:r>
          </a:p>
          <a:p>
            <a:pPr marL="0" indent="0">
              <a:buNone/>
            </a:pPr>
            <a:r>
              <a:rPr lang="en-US" sz="3000" dirty="0" smtClean="0"/>
              <a:t>Myosin, kinesin and dynein.</a:t>
            </a:r>
          </a:p>
          <a:p>
            <a:pPr marL="0" indent="0">
              <a:buNone/>
            </a:pPr>
            <a:r>
              <a:rPr lang="en-US" sz="3000" dirty="0" smtClean="0"/>
              <a:t>Myosin transports cargoes, e.g. other proteins, RNA, melanin </a:t>
            </a:r>
            <a:r>
              <a:rPr lang="en-US" sz="3000" dirty="0" smtClean="0"/>
              <a:t>just about everything…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It does this by moving on actin in ≈36 nm steps.</a:t>
            </a:r>
          </a:p>
          <a:p>
            <a:pPr marL="0" indent="0">
              <a:buNone/>
            </a:pPr>
            <a:r>
              <a:rPr lang="en-US" sz="3000" dirty="0" smtClean="0"/>
              <a:t>How does it move: hand-over-hand or walking?</a:t>
            </a:r>
            <a:endParaRPr lang="en-US" sz="3000" dirty="0"/>
          </a:p>
        </p:txBody>
      </p:sp>
      <p:grpSp>
        <p:nvGrpSpPr>
          <p:cNvPr id="4" name="Group 3"/>
          <p:cNvGrpSpPr/>
          <p:nvPr/>
        </p:nvGrpSpPr>
        <p:grpSpPr>
          <a:xfrm>
            <a:off x="5912529" y="422835"/>
            <a:ext cx="3048000" cy="1989605"/>
            <a:chOff x="5334001" y="923924"/>
            <a:chExt cx="3048000" cy="1989605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6027992" y="923924"/>
              <a:ext cx="1600200" cy="1762125"/>
              <a:chOff x="1968" y="432"/>
              <a:chExt cx="839" cy="864"/>
            </a:xfrm>
          </p:grpSpPr>
          <p:pic>
            <p:nvPicPr>
              <p:cNvPr id="7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1"/>
              <a:stretch>
                <a:fillRect/>
              </a:stretch>
            </p:blipFill>
            <p:spPr bwMode="auto">
              <a:xfrm>
                <a:off x="1968" y="432"/>
                <a:ext cx="839" cy="8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Oval 7"/>
              <p:cNvSpPr>
                <a:spLocks noChangeArrowheads="1"/>
              </p:cNvSpPr>
              <p:nvPr/>
            </p:nvSpPr>
            <p:spPr bwMode="auto">
              <a:xfrm>
                <a:off x="2632" y="1120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5334001" y="2686049"/>
              <a:ext cx="3048000" cy="2274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055535" y="2107992"/>
            <a:ext cx="140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729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419101" y="1066800"/>
            <a:ext cx="3886200" cy="1619249"/>
            <a:chOff x="2976" y="672"/>
            <a:chExt cx="2448" cy="1020"/>
          </a:xfrm>
        </p:grpSpPr>
        <p:pic>
          <p:nvPicPr>
            <p:cNvPr id="10259" name="Picture 11" descr="Inchworm_Carto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6" y="672"/>
              <a:ext cx="650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0" name="Picture 11" descr="Inchworm_Carto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48" y="672"/>
              <a:ext cx="1056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1" name="Picture 11" descr="Inchworm_Carto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74" y="672"/>
              <a:ext cx="650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2" name="Rectangle 15"/>
            <p:cNvSpPr>
              <a:spLocks noChangeArrowheads="1"/>
            </p:cNvSpPr>
            <p:nvPr/>
          </p:nvSpPr>
          <p:spPr bwMode="auto">
            <a:xfrm>
              <a:off x="3572" y="1440"/>
              <a:ext cx="102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chemeClr val="tx2"/>
                  </a:solidFill>
                </a:rPr>
                <a:t>37 </a:t>
              </a:r>
              <a:r>
                <a:rPr lang="en-US" sz="2000" dirty="0">
                  <a:solidFill>
                    <a:schemeClr val="tx2"/>
                  </a:solidFill>
                </a:rPr>
                <a:t>nm, </a:t>
              </a:r>
              <a:r>
                <a:rPr lang="en-US" sz="2000" dirty="0" smtClean="0">
                  <a:solidFill>
                    <a:schemeClr val="tx2"/>
                  </a:solidFill>
                </a:rPr>
                <a:t>37 </a:t>
              </a:r>
              <a:r>
                <a:rPr lang="en-US" sz="2000" dirty="0">
                  <a:solidFill>
                    <a:schemeClr val="tx2"/>
                  </a:solidFill>
                </a:rPr>
                <a:t>nm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838201" y="3224213"/>
            <a:ext cx="2743200" cy="2341563"/>
            <a:chOff x="650" y="432"/>
            <a:chExt cx="1728" cy="1475"/>
          </a:xfrm>
        </p:grpSpPr>
        <p:pic>
          <p:nvPicPr>
            <p:cNvPr id="10250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0" y="615"/>
              <a:ext cx="979" cy="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1" name="Text Box 18"/>
            <p:cNvSpPr txBox="1">
              <a:spLocks noChangeArrowheads="1"/>
            </p:cNvSpPr>
            <p:nvPr/>
          </p:nvSpPr>
          <p:spPr bwMode="auto">
            <a:xfrm>
              <a:off x="842" y="432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/>
                <a:t>37 </a:t>
              </a:r>
              <a:r>
                <a:rPr lang="en-US" dirty="0"/>
                <a:t>nm</a:t>
              </a:r>
            </a:p>
          </p:txBody>
        </p:sp>
        <p:sp>
          <p:nvSpPr>
            <p:cNvPr id="10252" name="Text Box 19"/>
            <p:cNvSpPr txBox="1">
              <a:spLocks noChangeArrowheads="1"/>
            </p:cNvSpPr>
            <p:nvPr/>
          </p:nvSpPr>
          <p:spPr bwMode="auto">
            <a:xfrm>
              <a:off x="794" y="1287"/>
              <a:ext cx="8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000000"/>
                  </a:solidFill>
                </a:rPr>
                <a:t>74 </a:t>
              </a:r>
              <a:r>
                <a:rPr lang="en-US" dirty="0">
                  <a:solidFill>
                    <a:srgbClr val="000000"/>
                  </a:solidFill>
                </a:rPr>
                <a:t>nm</a:t>
              </a:r>
            </a:p>
          </p:txBody>
        </p:sp>
        <p:pic>
          <p:nvPicPr>
            <p:cNvPr id="10253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l="5615"/>
            <a:stretch>
              <a:fillRect/>
            </a:stretch>
          </p:blipFill>
          <p:spPr bwMode="auto">
            <a:xfrm>
              <a:off x="1454" y="608"/>
              <a:ext cx="924" cy="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4" name="Rectangle 21"/>
            <p:cNvSpPr>
              <a:spLocks noChangeArrowheads="1"/>
            </p:cNvSpPr>
            <p:nvPr/>
          </p:nvSpPr>
          <p:spPr bwMode="auto">
            <a:xfrm>
              <a:off x="794" y="1655"/>
              <a:ext cx="120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chemeClr val="tx2"/>
                  </a:solidFill>
                </a:rPr>
                <a:t>74, </a:t>
              </a:r>
              <a:r>
                <a:rPr lang="en-US" sz="2000" dirty="0">
                  <a:solidFill>
                    <a:schemeClr val="tx2"/>
                  </a:solidFill>
                </a:rPr>
                <a:t>0, </a:t>
              </a:r>
              <a:r>
                <a:rPr lang="en-US" sz="2000" dirty="0" smtClean="0">
                  <a:solidFill>
                    <a:schemeClr val="tx2"/>
                  </a:solidFill>
                </a:rPr>
                <a:t>74 </a:t>
              </a:r>
              <a:r>
                <a:rPr lang="en-US" sz="2000" dirty="0">
                  <a:solidFill>
                    <a:schemeClr val="tx2"/>
                  </a:solidFill>
                </a:rPr>
                <a:t>nm, 0…</a:t>
              </a:r>
            </a:p>
          </p:txBody>
        </p:sp>
        <p:sp>
          <p:nvSpPr>
            <p:cNvPr id="10255" name="Rectangle 22"/>
            <p:cNvSpPr>
              <a:spLocks noChangeArrowheads="1"/>
            </p:cNvSpPr>
            <p:nvPr/>
          </p:nvSpPr>
          <p:spPr bwMode="auto">
            <a:xfrm>
              <a:off x="1359" y="1461"/>
              <a:ext cx="48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0 nm</a:t>
              </a:r>
            </a:p>
          </p:txBody>
        </p:sp>
        <p:sp>
          <p:nvSpPr>
            <p:cNvPr id="10256" name="Text Box 23"/>
            <p:cNvSpPr txBox="1">
              <a:spLocks noChangeArrowheads="1"/>
            </p:cNvSpPr>
            <p:nvPr/>
          </p:nvSpPr>
          <p:spPr bwMode="auto">
            <a:xfrm>
              <a:off x="1555" y="1294"/>
              <a:ext cx="8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/>
                <a:t>74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>
                  <a:solidFill>
                    <a:schemeClr val="tx1"/>
                  </a:solidFill>
                </a:rPr>
                <a:t>nm</a:t>
              </a:r>
            </a:p>
          </p:txBody>
        </p:sp>
        <p:sp>
          <p:nvSpPr>
            <p:cNvPr id="10257" name="Text Box 24"/>
            <p:cNvSpPr txBox="1">
              <a:spLocks noChangeArrowheads="1"/>
            </p:cNvSpPr>
            <p:nvPr/>
          </p:nvSpPr>
          <p:spPr bwMode="auto">
            <a:xfrm>
              <a:off x="1338" y="432"/>
              <a:ext cx="38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/>
                <a:t>37</a:t>
              </a:r>
              <a:endParaRPr lang="en-US" dirty="0"/>
            </a:p>
          </p:txBody>
        </p:sp>
        <p:sp>
          <p:nvSpPr>
            <p:cNvPr id="10258" name="Text Box 25"/>
            <p:cNvSpPr txBox="1">
              <a:spLocks noChangeArrowheads="1"/>
            </p:cNvSpPr>
            <p:nvPr/>
          </p:nvSpPr>
          <p:spPr bwMode="auto">
            <a:xfrm>
              <a:off x="1632" y="432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/>
                <a:t>37 </a:t>
              </a:r>
              <a:r>
                <a:rPr lang="en-US" dirty="0"/>
                <a:t>nm</a:t>
              </a:r>
            </a:p>
          </p:txBody>
        </p:sp>
      </p:grpSp>
      <p:sp>
        <p:nvSpPr>
          <p:cNvPr id="10247" name="Rectangle 12"/>
          <p:cNvSpPr>
            <a:spLocks noChangeArrowheads="1"/>
          </p:cNvSpPr>
          <p:nvPr/>
        </p:nvSpPr>
        <p:spPr bwMode="auto">
          <a:xfrm>
            <a:off x="-247650" y="-36901"/>
            <a:ext cx="9677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Myosin: </a:t>
            </a:r>
            <a:r>
              <a:rPr lang="en-US" sz="4000" b="1" dirty="0">
                <a:solidFill>
                  <a:srgbClr val="0000FF"/>
                </a:solidFill>
              </a:rPr>
              <a:t>Hand-over-hand or Inchworm?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334001" y="923924"/>
            <a:ext cx="3048000" cy="1989605"/>
            <a:chOff x="5334001" y="923924"/>
            <a:chExt cx="3048000" cy="1989605"/>
          </a:xfrm>
        </p:grpSpPr>
        <p:grpSp>
          <p:nvGrpSpPr>
            <p:cNvPr id="30" name="Group 29"/>
            <p:cNvGrpSpPr>
              <a:grpSpLocks/>
            </p:cNvGrpSpPr>
            <p:nvPr/>
          </p:nvGrpSpPr>
          <p:grpSpPr bwMode="auto">
            <a:xfrm>
              <a:off x="6027992" y="923924"/>
              <a:ext cx="1600200" cy="1762125"/>
              <a:chOff x="1968" y="432"/>
              <a:chExt cx="839" cy="864"/>
            </a:xfrm>
          </p:grpSpPr>
          <p:pic>
            <p:nvPicPr>
              <p:cNvPr id="31" name="Picture 3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1"/>
              <a:stretch>
                <a:fillRect/>
              </a:stretch>
            </p:blipFill>
            <p:spPr bwMode="auto">
              <a:xfrm>
                <a:off x="1968" y="432"/>
                <a:ext cx="839" cy="8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2" name="Oval 31"/>
              <p:cNvSpPr>
                <a:spLocks noChangeArrowheads="1"/>
              </p:cNvSpPr>
              <p:nvPr/>
            </p:nvSpPr>
            <p:spPr bwMode="auto">
              <a:xfrm>
                <a:off x="2632" y="1120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5334001" y="2686049"/>
              <a:ext cx="3048000" cy="2274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86941" y="3963610"/>
            <a:ext cx="3903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Problem: how to measure 74 nm </a:t>
            </a:r>
          </a:p>
          <a:p>
            <a:r>
              <a:rPr lang="en-US" dirty="0" smtClean="0"/>
              <a:t>&lt;&lt; 250 nm, the classical diffraction limit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580862" y="2595456"/>
            <a:ext cx="140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0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0"/>
            <a:ext cx="9253538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 eaLnBrk="0"/>
            <a:r>
              <a:rPr lang="en-US" sz="3600" b="1" dirty="0">
                <a:solidFill>
                  <a:srgbClr val="FFFF00"/>
                </a:solidFill>
              </a:rPr>
              <a:t>Super-</a:t>
            </a:r>
            <a:r>
              <a:rPr lang="en-US" sz="3600" b="1" u="sng" dirty="0">
                <a:solidFill>
                  <a:srgbClr val="FFFF00"/>
                </a:solidFill>
              </a:rPr>
              <a:t>Accuracy</a:t>
            </a:r>
            <a:r>
              <a:rPr lang="en-US" sz="3600" b="1" dirty="0">
                <a:solidFill>
                  <a:srgbClr val="FFFF00"/>
                </a:solidFill>
              </a:rPr>
              <a:t>: Nanometer Distances </a:t>
            </a:r>
            <a:endParaRPr lang="en-US" sz="34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327840" y="733037"/>
            <a:ext cx="2764800" cy="1433671"/>
            <a:chOff x="1824" y="144"/>
            <a:chExt cx="1920" cy="1274"/>
          </a:xfrm>
        </p:grpSpPr>
        <p:sp>
          <p:nvSpPr>
            <p:cNvPr id="1036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1920" y="144"/>
              <a:ext cx="1680" cy="6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6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 Black"/>
                </a:rPr>
                <a:t>FIONA</a:t>
              </a:r>
            </a:p>
          </p:txBody>
        </p:sp>
        <p:sp>
          <p:nvSpPr>
            <p:cNvPr id="1037" name="Text Box 11"/>
            <p:cNvSpPr txBox="1">
              <a:spLocks noChangeArrowheads="1"/>
            </p:cNvSpPr>
            <p:nvPr/>
          </p:nvSpPr>
          <p:spPr bwMode="auto">
            <a:xfrm>
              <a:off x="1824" y="844"/>
              <a:ext cx="1920" cy="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/>
                <a:t>F</a:t>
              </a:r>
              <a:r>
                <a:rPr lang="en-US" dirty="0"/>
                <a:t>luorescence </a:t>
              </a:r>
              <a:r>
                <a:rPr lang="en-US" b="1" dirty="0"/>
                <a:t>I</a:t>
              </a:r>
              <a:r>
                <a:rPr lang="en-US" dirty="0"/>
                <a:t>maging with </a:t>
              </a:r>
              <a:r>
                <a:rPr lang="en-US" b="1" dirty="0"/>
                <a:t>O</a:t>
              </a:r>
              <a:r>
                <a:rPr lang="en-US" dirty="0"/>
                <a:t>ne </a:t>
              </a:r>
              <a:r>
                <a:rPr lang="en-US" b="1" dirty="0"/>
                <a:t>N</a:t>
              </a:r>
              <a:r>
                <a:rPr lang="en-US" dirty="0"/>
                <a:t>anometer </a:t>
              </a:r>
              <a:r>
                <a:rPr lang="en-US" b="1" dirty="0"/>
                <a:t>A</a:t>
              </a:r>
              <a:r>
                <a:rPr lang="en-US" dirty="0"/>
                <a:t>ccuracy</a:t>
              </a:r>
            </a:p>
          </p:txBody>
        </p:sp>
      </p:grp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3189600" y="2115582"/>
            <a:ext cx="3110400" cy="76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en-US" sz="2200" dirty="0"/>
              <a:t>Very good accuracy: </a:t>
            </a:r>
          </a:p>
          <a:p>
            <a:pPr algn="ctr"/>
            <a:r>
              <a:rPr lang="en-US" sz="2200" dirty="0"/>
              <a:t>1.5 nm, </a:t>
            </a:r>
            <a:r>
              <a:rPr lang="en-US" sz="2200" dirty="0" smtClean="0"/>
              <a:t>0.5 sec</a:t>
            </a:r>
            <a:endParaRPr lang="en-US" sz="2200" dirty="0"/>
          </a:p>
        </p:txBody>
      </p:sp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563040" y="802165"/>
          <a:ext cx="2562982" cy="2212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Image" r:id="rId4" imgW="6137663" imgH="6811154" progId="">
                  <p:embed/>
                </p:oleObj>
              </mc:Choice>
              <mc:Fallback>
                <p:oleObj name="Image" r:id="rId4" imgW="6137663" imgH="68111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80" t="4027" r="2980" b="22823"/>
                      <a:stretch>
                        <a:fillRect/>
                      </a:stretch>
                    </p:blipFill>
                    <p:spPr bwMode="auto">
                      <a:xfrm>
                        <a:off x="563040" y="802165"/>
                        <a:ext cx="2562982" cy="22120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6369120" y="542787"/>
            <a:ext cx="2602747" cy="2288619"/>
            <a:chOff x="7021512" y="598321"/>
            <a:chExt cx="2869348" cy="2522780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7021512" y="808037"/>
              <a:ext cx="2869348" cy="2313064"/>
              <a:chOff x="1215" y="2329"/>
              <a:chExt cx="3953" cy="3253"/>
            </a:xfrm>
          </p:grpSpPr>
          <p:graphicFrame>
            <p:nvGraphicFramePr>
              <p:cNvPr id="18" name="Object 6"/>
              <p:cNvGraphicFramePr>
                <a:graphicFrameLocks noChangeAspect="1"/>
              </p:cNvGraphicFramePr>
              <p:nvPr/>
            </p:nvGraphicFramePr>
            <p:xfrm>
              <a:off x="1215" y="2329"/>
              <a:ext cx="3953" cy="32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41" name="SPW 4.0 Graph" r:id="rId6" imgW="6235920" imgH="6841440" progId="">
                      <p:embed/>
                    </p:oleObj>
                  </mc:Choice>
                  <mc:Fallback>
                    <p:oleObj name="SPW 4.0 Graph" r:id="rId6" imgW="6235920" imgH="68414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4399" t="17375" r="1466" b="1202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15" y="2329"/>
                            <a:ext cx="3953" cy="325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" name="Line 8"/>
              <p:cNvSpPr>
                <a:spLocks noChangeShapeType="1"/>
              </p:cNvSpPr>
              <p:nvPr/>
            </p:nvSpPr>
            <p:spPr bwMode="auto">
              <a:xfrm rot="10800000">
                <a:off x="3602" y="3888"/>
                <a:ext cx="57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7392079" y="598321"/>
              <a:ext cx="1697818" cy="1458952"/>
              <a:chOff x="7392079" y="598321"/>
              <a:chExt cx="1697818" cy="1458952"/>
            </a:xfrm>
          </p:grpSpPr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>
                <a:off x="8559235" y="954241"/>
                <a:ext cx="0" cy="2050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 Box 10"/>
              <p:cNvSpPr txBox="1">
                <a:spLocks noChangeArrowheads="1"/>
              </p:cNvSpPr>
              <p:nvPr/>
            </p:nvSpPr>
            <p:spPr bwMode="auto">
              <a:xfrm>
                <a:off x="8160862" y="598321"/>
                <a:ext cx="929035" cy="307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</a:rPr>
                  <a:t>center</a:t>
                </a:r>
                <a:endParaRPr lang="en-US" sz="900" dirty="0">
                  <a:latin typeface="Times New Roman" pitchFamily="18" charset="0"/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7392079" y="1750266"/>
                <a:ext cx="1011986" cy="307007"/>
                <a:chOff x="7392079" y="1750266"/>
                <a:chExt cx="1011986" cy="307007"/>
              </a:xfrm>
            </p:grpSpPr>
            <p:sp>
              <p:nvSpPr>
                <p:cNvPr id="1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7392079" y="1750266"/>
                  <a:ext cx="678980" cy="3070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1500" dirty="0">
                      <a:latin typeface="Times New Roman" pitchFamily="18" charset="0"/>
                    </a:rPr>
                    <a:t>width</a:t>
                  </a:r>
                </a:p>
              </p:txBody>
            </p:sp>
            <p:sp>
              <p:nvSpPr>
                <p:cNvPr id="21" name="Line 8"/>
                <p:cNvSpPr>
                  <a:spLocks noChangeShapeType="1"/>
                </p:cNvSpPr>
                <p:nvPr/>
              </p:nvSpPr>
              <p:spPr bwMode="auto">
                <a:xfrm>
                  <a:off x="7985860" y="1924301"/>
                  <a:ext cx="41820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6033600" y="2875982"/>
            <a:ext cx="311040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en-US" dirty="0"/>
              <a:t>Center can be found much more accurately than width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000" y="3523370"/>
            <a:ext cx="2488321" cy="637754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dirty="0"/>
              <a:t>S/</a:t>
            </a:r>
            <a:r>
              <a:rPr lang="en-US" dirty="0" smtClean="0"/>
              <a:t>N ≈ </a:t>
            </a:r>
            <a:r>
              <a:rPr lang="en-US" dirty="0"/>
              <a:t>width /√</a:t>
            </a:r>
            <a:r>
              <a:rPr lang="en-US" dirty="0" smtClean="0"/>
              <a:t>N</a:t>
            </a:r>
          </a:p>
          <a:p>
            <a:pPr algn="ctr"/>
            <a:r>
              <a:rPr lang="en-US" dirty="0" smtClean="0"/>
              <a:t>250 nm: 10,000 photons </a:t>
            </a:r>
            <a:endParaRPr lang="en-US" dirty="0"/>
          </a:p>
        </p:txBody>
      </p:sp>
      <p:grpSp>
        <p:nvGrpSpPr>
          <p:cNvPr id="180" name="Group 32"/>
          <p:cNvGrpSpPr>
            <a:grpSpLocks/>
          </p:cNvGrpSpPr>
          <p:nvPr/>
        </p:nvGrpSpPr>
        <p:grpSpPr bwMode="auto">
          <a:xfrm>
            <a:off x="4773533" y="4534751"/>
            <a:ext cx="4024312" cy="1212850"/>
            <a:chOff x="2016" y="3024"/>
            <a:chExt cx="2535" cy="764"/>
          </a:xfrm>
        </p:grpSpPr>
        <p:pic>
          <p:nvPicPr>
            <p:cNvPr id="181" name="Picture 180" descr="Moerner_IMG_1174_crop.JPG"/>
            <p:cNvPicPr>
              <a:picLocks noChangeAspect="1"/>
            </p:cNvPicPr>
            <p:nvPr/>
          </p:nvPicPr>
          <p:blipFill>
            <a:blip r:embed="rId8" cstate="print"/>
            <a:srcRect b="6593"/>
            <a:stretch>
              <a:fillRect/>
            </a:stretch>
          </p:blipFill>
          <p:spPr>
            <a:xfrm>
              <a:off x="2022" y="3045"/>
              <a:ext cx="2529" cy="74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B h="0"/>
            </a:sp3d>
          </p:spPr>
        </p:pic>
        <p:sp>
          <p:nvSpPr>
            <p:cNvPr id="182" name="TextBox 50"/>
            <p:cNvSpPr txBox="1">
              <a:spLocks noChangeArrowheads="1"/>
            </p:cNvSpPr>
            <p:nvPr/>
          </p:nvSpPr>
          <p:spPr bwMode="auto">
            <a:xfrm>
              <a:off x="2016" y="3024"/>
              <a:ext cx="144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>
                  <a:cs typeface="Arial" charset="0"/>
                </a:rPr>
                <a:t>W.E. Moerner, Crater Lake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712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Single Myosin V moving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705100" y="5537200"/>
            <a:ext cx="322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>
                <a:latin typeface="Times New Roman" charset="0"/>
              </a:rPr>
              <a:t>37 nm or 74 nm?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3071813" y="4760913"/>
            <a:ext cx="3225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>
                <a:latin typeface="Times New Roman" charset="0"/>
              </a:rPr>
              <a:t>86 nm pixel</a:t>
            </a:r>
          </a:p>
        </p:txBody>
      </p:sp>
      <p:pic>
        <p:nvPicPr>
          <p:cNvPr id="5" name="Motorprotein.5sec.movie-fir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2569" y="155528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23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53" name="Group 29"/>
          <p:cNvGrpSpPr>
            <a:grpSpLocks/>
          </p:cNvGrpSpPr>
          <p:nvPr/>
        </p:nvGrpSpPr>
        <p:grpSpPr bwMode="auto">
          <a:xfrm>
            <a:off x="3962400" y="1981200"/>
            <a:ext cx="1600200" cy="1762125"/>
            <a:chOff x="1968" y="432"/>
            <a:chExt cx="839" cy="864"/>
          </a:xfrm>
        </p:grpSpPr>
        <p:pic>
          <p:nvPicPr>
            <p:cNvPr id="26654" name="Picture 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1"/>
            <a:stretch>
              <a:fillRect/>
            </a:stretch>
          </p:blipFill>
          <p:spPr bwMode="auto">
            <a:xfrm>
              <a:off x="1968" y="432"/>
              <a:ext cx="839" cy="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6655" name="Oval 31"/>
            <p:cNvSpPr>
              <a:spLocks noChangeArrowheads="1"/>
            </p:cNvSpPr>
            <p:nvPr/>
          </p:nvSpPr>
          <p:spPr bwMode="auto">
            <a:xfrm>
              <a:off x="2632" y="112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433293" y="4065122"/>
            <a:ext cx="5502369" cy="3040063"/>
            <a:chOff x="57" y="2385"/>
            <a:chExt cx="3682" cy="2166"/>
          </a:xfrm>
        </p:grpSpPr>
        <p:grpSp>
          <p:nvGrpSpPr>
            <p:cNvPr id="26627" name="Group 3"/>
            <p:cNvGrpSpPr>
              <a:grpSpLocks/>
            </p:cNvGrpSpPr>
            <p:nvPr/>
          </p:nvGrpSpPr>
          <p:grpSpPr bwMode="auto">
            <a:xfrm>
              <a:off x="57" y="2385"/>
              <a:ext cx="3682" cy="2166"/>
              <a:chOff x="57" y="2385"/>
              <a:chExt cx="3682" cy="2166"/>
            </a:xfrm>
          </p:grpSpPr>
          <p:pic>
            <p:nvPicPr>
              <p:cNvPr id="26628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" y="2385"/>
                <a:ext cx="3682" cy="2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6629" name="Rectangle 5"/>
              <p:cNvSpPr>
                <a:spLocks noChangeArrowheads="1"/>
              </p:cNvSpPr>
              <p:nvPr/>
            </p:nvSpPr>
            <p:spPr bwMode="auto">
              <a:xfrm>
                <a:off x="851" y="2734"/>
                <a:ext cx="2590" cy="3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6630" name="Rectangle 6"/>
            <p:cNvSpPr>
              <a:spLocks noChangeArrowheads="1"/>
            </p:cNvSpPr>
            <p:nvPr/>
          </p:nvSpPr>
          <p:spPr bwMode="auto">
            <a:xfrm>
              <a:off x="3310" y="3121"/>
              <a:ext cx="238" cy="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8"/>
          <a:stretch>
            <a:fillRect/>
          </a:stretch>
        </p:blipFill>
        <p:spPr bwMode="auto">
          <a:xfrm>
            <a:off x="-257175" y="617538"/>
            <a:ext cx="6705600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42863"/>
            <a:ext cx="9144000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charset="0"/>
              </a:rPr>
              <a:t>Myosin V Steps: feet move 2x center-of-mass</a:t>
            </a:r>
            <a:endParaRPr lang="en-US" sz="36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2703513" y="3727450"/>
            <a:ext cx="2914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Times New Roman" charset="0"/>
              </a:rPr>
              <a:t>Steps: 75,0,75,0...</a:t>
            </a:r>
            <a:endParaRPr lang="en-US" sz="2400">
              <a:latin typeface="Times New Roman" charset="0"/>
            </a:endParaRPr>
          </a:p>
        </p:txBody>
      </p:sp>
      <p:pic>
        <p:nvPicPr>
          <p:cNvPr id="26634" name="Picture 10" descr="Cover Fig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4341813"/>
            <a:ext cx="1868488" cy="251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635" name="Group 11"/>
          <p:cNvGrpSpPr>
            <a:grpSpLocks/>
          </p:cNvGrpSpPr>
          <p:nvPr/>
        </p:nvGrpSpPr>
        <p:grpSpPr bwMode="auto">
          <a:xfrm>
            <a:off x="5462588" y="590550"/>
            <a:ext cx="4038600" cy="2981325"/>
            <a:chOff x="-240" y="-361"/>
            <a:chExt cx="6240" cy="5017"/>
          </a:xfrm>
        </p:grpSpPr>
        <p:pic>
          <p:nvPicPr>
            <p:cNvPr id="26636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0" y="-361"/>
              <a:ext cx="6240" cy="5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6637" name="Rectangle 13"/>
            <p:cNvSpPr>
              <a:spLocks noChangeArrowheads="1"/>
            </p:cNvSpPr>
            <p:nvPr/>
          </p:nvSpPr>
          <p:spPr bwMode="auto">
            <a:xfrm>
              <a:off x="1728" y="1632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638" name="Group 14"/>
            <p:cNvGrpSpPr>
              <a:grpSpLocks/>
            </p:cNvGrpSpPr>
            <p:nvPr/>
          </p:nvGrpSpPr>
          <p:grpSpPr bwMode="auto">
            <a:xfrm>
              <a:off x="816" y="-48"/>
              <a:ext cx="4008" cy="1612"/>
              <a:chOff x="816" y="-48"/>
              <a:chExt cx="4008" cy="1612"/>
            </a:xfrm>
          </p:grpSpPr>
          <p:grpSp>
            <p:nvGrpSpPr>
              <p:cNvPr id="26639" name="Group 15"/>
              <p:cNvGrpSpPr>
                <a:grpSpLocks/>
              </p:cNvGrpSpPr>
              <p:nvPr/>
            </p:nvGrpSpPr>
            <p:grpSpPr bwMode="auto">
              <a:xfrm>
                <a:off x="1776" y="432"/>
                <a:ext cx="912" cy="912"/>
                <a:chOff x="1968" y="432"/>
                <a:chExt cx="839" cy="864"/>
              </a:xfrm>
            </p:grpSpPr>
            <p:pic>
              <p:nvPicPr>
                <p:cNvPr id="26640" name="Picture 16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1"/>
                <a:stretch>
                  <a:fillRect/>
                </a:stretch>
              </p:blipFill>
              <p:spPr bwMode="auto">
                <a:xfrm>
                  <a:off x="1968" y="432"/>
                  <a:ext cx="839" cy="8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6641" name="Oval 17"/>
                <p:cNvSpPr>
                  <a:spLocks noChangeArrowheads="1"/>
                </p:cNvSpPr>
                <p:nvPr/>
              </p:nvSpPr>
              <p:spPr bwMode="auto">
                <a:xfrm>
                  <a:off x="2632" y="1120"/>
                  <a:ext cx="75" cy="7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6642" name="Text Box 18"/>
              <p:cNvSpPr txBox="1">
                <a:spLocks noChangeArrowheads="1"/>
              </p:cNvSpPr>
              <p:nvPr/>
            </p:nvSpPr>
            <p:spPr bwMode="auto">
              <a:xfrm>
                <a:off x="816" y="796"/>
                <a:ext cx="959" cy="7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 sz="2400">
                  <a:latin typeface="Times New Roman" charset="0"/>
                </a:endParaRPr>
              </a:p>
            </p:txBody>
          </p:sp>
          <p:sp>
            <p:nvSpPr>
              <p:cNvPr id="26643" name="Text Box 19"/>
              <p:cNvSpPr txBox="1">
                <a:spLocks noChangeArrowheads="1"/>
              </p:cNvSpPr>
              <p:nvPr/>
            </p:nvSpPr>
            <p:spPr bwMode="auto">
              <a:xfrm>
                <a:off x="912" y="934"/>
                <a:ext cx="721" cy="4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 sz="1200">
                  <a:latin typeface="Times New Roman" charset="0"/>
                </a:endParaRPr>
              </a:p>
            </p:txBody>
          </p:sp>
          <p:sp>
            <p:nvSpPr>
              <p:cNvPr id="26644" name="Text Box 20"/>
              <p:cNvSpPr txBox="1">
                <a:spLocks noChangeArrowheads="1"/>
              </p:cNvSpPr>
              <p:nvPr/>
            </p:nvSpPr>
            <p:spPr bwMode="auto">
              <a:xfrm>
                <a:off x="3553" y="382"/>
                <a:ext cx="1006" cy="5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 sz="1600">
                  <a:latin typeface="Times New Roman" charset="0"/>
                </a:endParaRPr>
              </a:p>
            </p:txBody>
          </p:sp>
          <p:sp>
            <p:nvSpPr>
              <p:cNvPr id="26645" name="Text Box 21"/>
              <p:cNvSpPr txBox="1">
                <a:spLocks noChangeArrowheads="1"/>
              </p:cNvSpPr>
              <p:nvPr/>
            </p:nvSpPr>
            <p:spPr bwMode="auto">
              <a:xfrm>
                <a:off x="875" y="-48"/>
                <a:ext cx="3949" cy="10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3600">
                  <a:solidFill>
                    <a:schemeClr val="accent2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26646" name="Text Box 22"/>
            <p:cNvSpPr txBox="1">
              <a:spLocks noChangeArrowheads="1"/>
            </p:cNvSpPr>
            <p:nvPr/>
          </p:nvSpPr>
          <p:spPr bwMode="auto">
            <a:xfrm>
              <a:off x="1342" y="3694"/>
              <a:ext cx="483" cy="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>
                <a:latin typeface="Symbol" charset="0"/>
              </a:endParaRPr>
            </a:p>
          </p:txBody>
        </p:sp>
        <p:sp>
          <p:nvSpPr>
            <p:cNvPr id="26647" name="Text Box 23"/>
            <p:cNvSpPr txBox="1">
              <a:spLocks noChangeArrowheads="1"/>
            </p:cNvSpPr>
            <p:nvPr/>
          </p:nvSpPr>
          <p:spPr bwMode="auto">
            <a:xfrm>
              <a:off x="1244" y="3724"/>
              <a:ext cx="625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300">
                <a:latin typeface="Symbol" charset="0"/>
              </a:endParaRPr>
            </a:p>
          </p:txBody>
        </p:sp>
        <p:sp>
          <p:nvSpPr>
            <p:cNvPr id="26648" name="Text Box 24"/>
            <p:cNvSpPr txBox="1">
              <a:spLocks noChangeArrowheads="1"/>
            </p:cNvSpPr>
            <p:nvPr/>
          </p:nvSpPr>
          <p:spPr bwMode="auto">
            <a:xfrm>
              <a:off x="1487" y="3512"/>
              <a:ext cx="625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300">
                <a:latin typeface="Symbol" charset="0"/>
              </a:endParaRPr>
            </a:p>
          </p:txBody>
        </p:sp>
        <p:sp>
          <p:nvSpPr>
            <p:cNvPr id="26649" name="Text Box 25"/>
            <p:cNvSpPr txBox="1">
              <a:spLocks noChangeArrowheads="1"/>
            </p:cNvSpPr>
            <p:nvPr/>
          </p:nvSpPr>
          <p:spPr bwMode="auto">
            <a:xfrm>
              <a:off x="1791" y="3333"/>
              <a:ext cx="623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300">
                <a:latin typeface="Symbol" charset="0"/>
              </a:endParaRPr>
            </a:p>
          </p:txBody>
        </p:sp>
      </p:grpSp>
      <p:sp>
        <p:nvSpPr>
          <p:cNvPr id="26650" name="Rectangle 26"/>
          <p:cNvSpPr>
            <a:spLocks noChangeArrowheads="1"/>
          </p:cNvSpPr>
          <p:nvPr/>
        </p:nvSpPr>
        <p:spPr bwMode="auto">
          <a:xfrm>
            <a:off x="6527800" y="614363"/>
            <a:ext cx="200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74 nm +/- 5nm</a:t>
            </a:r>
          </a:p>
        </p:txBody>
      </p:sp>
      <p:sp>
        <p:nvSpPr>
          <p:cNvPr id="26651" name="Text Box 27"/>
          <p:cNvSpPr txBox="1">
            <a:spLocks noChangeArrowheads="1"/>
          </p:cNvSpPr>
          <p:nvPr/>
        </p:nvSpPr>
        <p:spPr bwMode="auto">
          <a:xfrm>
            <a:off x="6054725" y="3394075"/>
            <a:ext cx="30146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imes New Roman" charset="0"/>
              </a:rPr>
              <a:t>Strongly supports </a:t>
            </a:r>
          </a:p>
          <a:p>
            <a:pPr eaLnBrk="0" hangingPunct="0"/>
            <a:r>
              <a:rPr lang="en-US" sz="2800" b="1">
                <a:solidFill>
                  <a:srgbClr val="FF0000"/>
                </a:solidFill>
                <a:latin typeface="Times New Roman" charset="0"/>
              </a:rPr>
              <a:t>hand-over-hand</a:t>
            </a:r>
            <a:endParaRPr lang="en-US" sz="2400">
              <a:latin typeface="Times New Roman" charset="0"/>
            </a:endParaRPr>
          </a:p>
        </p:txBody>
      </p:sp>
      <p:sp>
        <p:nvSpPr>
          <p:cNvPr id="26652" name="Text Box 28"/>
          <p:cNvSpPr txBox="1">
            <a:spLocks noChangeArrowheads="1"/>
          </p:cNvSpPr>
          <p:nvPr/>
        </p:nvSpPr>
        <p:spPr bwMode="auto">
          <a:xfrm>
            <a:off x="7969250" y="5608638"/>
            <a:ext cx="1143000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200">
                <a:latin typeface="Times New Roman" charset="0"/>
              </a:rPr>
              <a:t>Yildiz,</a:t>
            </a:r>
          </a:p>
          <a:p>
            <a:pPr eaLnBrk="0" hangingPunct="0"/>
            <a:r>
              <a:rPr lang="en-US" sz="2200">
                <a:latin typeface="Times New Roman" charset="0"/>
              </a:rPr>
              <a:t>Science, 2003</a:t>
            </a:r>
          </a:p>
        </p:txBody>
      </p:sp>
    </p:spTree>
    <p:extLst>
      <p:ext uri="{BB962C8B-B14F-4D97-AF65-F5344CB8AC3E}">
        <p14:creationId xmlns:p14="http://schemas.microsoft.com/office/powerpoint/2010/main" val="373086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1192213" y="1239838"/>
          <a:ext cx="3003550" cy="333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Image" r:id="rId3" imgW="6137663" imgH="6811154" progId="Photoshop.Image.5">
                  <p:embed/>
                </p:oleObj>
              </mc:Choice>
              <mc:Fallback>
                <p:oleObj name="Image" r:id="rId3" imgW="6137663" imgH="6811154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213" y="1239838"/>
                        <a:ext cx="3003550" cy="333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5" name="WordArt 3"/>
          <p:cNvSpPr>
            <a:spLocks noChangeArrowheads="1" noChangeShapeType="1" noTextEdit="1"/>
          </p:cNvSpPr>
          <p:nvPr/>
        </p:nvSpPr>
        <p:spPr bwMode="auto">
          <a:xfrm>
            <a:off x="4953000" y="2352675"/>
            <a:ext cx="2667000" cy="1076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FIONA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33350" y="4722813"/>
            <a:ext cx="889793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3000" b="1" u="sng">
                <a:latin typeface="Times New Roman" charset="0"/>
                <a:ea typeface="굴림" charset="0"/>
                <a:cs typeface="굴림" charset="0"/>
              </a:rPr>
              <a:t>F</a:t>
            </a:r>
            <a:r>
              <a:rPr lang="en-US" altLang="ko-KR" sz="3000" b="1">
                <a:latin typeface="Times New Roman" charset="0"/>
                <a:ea typeface="굴림" charset="0"/>
                <a:cs typeface="굴림" charset="0"/>
              </a:rPr>
              <a:t>luorescence </a:t>
            </a:r>
            <a:r>
              <a:rPr lang="en-US" altLang="ko-KR" sz="3000" b="1" u="sng">
                <a:latin typeface="Times New Roman" charset="0"/>
                <a:ea typeface="굴림" charset="0"/>
                <a:cs typeface="굴림" charset="0"/>
              </a:rPr>
              <a:t>I</a:t>
            </a:r>
            <a:r>
              <a:rPr lang="en-US" altLang="ko-KR" sz="3000" b="1">
                <a:latin typeface="Times New Roman" charset="0"/>
                <a:ea typeface="굴림" charset="0"/>
                <a:cs typeface="굴림" charset="0"/>
              </a:rPr>
              <a:t>maging with </a:t>
            </a:r>
            <a:r>
              <a:rPr lang="en-US" altLang="ko-KR" sz="3000" b="1" u="sng">
                <a:latin typeface="Times New Roman" charset="0"/>
                <a:ea typeface="굴림" charset="0"/>
                <a:cs typeface="굴림" charset="0"/>
              </a:rPr>
              <a:t>O</a:t>
            </a:r>
            <a:r>
              <a:rPr lang="en-US" altLang="ko-KR" sz="3000" b="1">
                <a:latin typeface="Times New Roman" charset="0"/>
                <a:ea typeface="굴림" charset="0"/>
                <a:cs typeface="굴림" charset="0"/>
              </a:rPr>
              <a:t>ne </a:t>
            </a:r>
            <a:r>
              <a:rPr lang="en-US" altLang="ko-KR" sz="3000" b="1" u="sng">
                <a:latin typeface="Times New Roman" charset="0"/>
                <a:ea typeface="굴림" charset="0"/>
                <a:cs typeface="굴림" charset="0"/>
              </a:rPr>
              <a:t>N</a:t>
            </a:r>
            <a:r>
              <a:rPr lang="en-US" altLang="ko-KR" sz="3000" b="1">
                <a:latin typeface="Times New Roman" charset="0"/>
                <a:ea typeface="굴림" charset="0"/>
                <a:cs typeface="굴림" charset="0"/>
              </a:rPr>
              <a:t>anometer </a:t>
            </a:r>
            <a:r>
              <a:rPr lang="en-US" altLang="ko-KR" sz="3000" b="1" u="sng">
                <a:latin typeface="Times New Roman" charset="0"/>
                <a:ea typeface="굴림" charset="0"/>
                <a:cs typeface="굴림" charset="0"/>
              </a:rPr>
              <a:t>A</a:t>
            </a:r>
            <a:r>
              <a:rPr lang="en-US" altLang="ko-KR" sz="3000" b="1">
                <a:latin typeface="Times New Roman" charset="0"/>
                <a:ea typeface="굴림" charset="0"/>
                <a:cs typeface="굴림" charset="0"/>
              </a:rPr>
              <a:t>ccuracy</a:t>
            </a:r>
            <a:endParaRPr lang="en-US" altLang="ko-KR" sz="3200" b="1">
              <a:latin typeface="Times New Roman" charset="0"/>
              <a:ea typeface="굴림" charset="0"/>
              <a:cs typeface="굴림" charset="0"/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09588" y="51816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charset="0"/>
              </a:rPr>
              <a:t>(1.5 nm, 1-500 msec)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838200" y="5973763"/>
            <a:ext cx="7543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Times New Roman" charset="0"/>
              </a:rPr>
              <a:t>Determined that Myosin V walks, 74, 0 nm</a:t>
            </a:r>
            <a:endParaRPr lang="en-US" sz="32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565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nimBg="1"/>
      <p:bldP spid="44036" grpId="0"/>
      <p:bldP spid="44037" grpId="0"/>
      <p:bldP spid="44037" grpId="1"/>
      <p:bldP spid="4403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444</Words>
  <Application>Microsoft Macintosh PowerPoint</Application>
  <PresentationFormat>On-screen Show (4:3)</PresentationFormat>
  <Paragraphs>50</Paragraphs>
  <Slides>8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Office Theme</vt:lpstr>
      <vt:lpstr>Image</vt:lpstr>
      <vt:lpstr>SPW 4.0 Graph</vt:lpstr>
      <vt:lpstr>Myosin V walks hand-over-hand: single fluorophore imaging with 1.5-nm localization. Science. Jun 2003 ; 300:2061–5 by  Yildiz A, Forkey JN, Mckinney SA, Ha T, Goldman YE, Selvin PR. </vt:lpstr>
      <vt:lpstr>Main Conclusion</vt:lpstr>
      <vt:lpstr>What is myosin?</vt:lpstr>
      <vt:lpstr>PowerPoint Presentation</vt:lpstr>
      <vt:lpstr>PowerPoint Presentation</vt:lpstr>
      <vt:lpstr>A Single Myosin V moving</vt:lpstr>
      <vt:lpstr>PowerPoint Presentation</vt:lpstr>
      <vt:lpstr>PowerPoint Presentation</vt:lpstr>
    </vt:vector>
  </TitlesOfParts>
  <Company>University of Illinois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Myosin V walks hand-over-hand: single fluorophore imaging with 1.5-nm localization. Science. 2003 Jun 27;300(5628):2061–5 by  Yildiz A, Forkey JN, Mckinney SA, Ha T, Goldman YE, Selvin PR. </dc:title>
  <dc:creator>Paul Selvin</dc:creator>
  <cp:lastModifiedBy>Paul Selvin</cp:lastModifiedBy>
  <cp:revision>30</cp:revision>
  <dcterms:created xsi:type="dcterms:W3CDTF">2013-02-17T15:46:04Z</dcterms:created>
  <dcterms:modified xsi:type="dcterms:W3CDTF">2013-02-18T15:21:52Z</dcterms:modified>
</cp:coreProperties>
</file>