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verage"/>
      <p:regular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Averag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80f9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80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613018c9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613018c9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reason why we have two sensors is because we want to use the wide range of wavelengths the spectrometer has while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spectrometer </a:t>
            </a:r>
            <a:r>
              <a:rPr lang="en"/>
              <a:t>measurements</a:t>
            </a:r>
            <a:r>
              <a:rPr lang="en"/>
              <a:t> multi- </a:t>
            </a:r>
            <a:r>
              <a:rPr lang="en"/>
              <a:t>wavelengths</a:t>
            </a:r>
            <a:r>
              <a:rPr lang="en"/>
              <a:t>. The spec allows us to compare with the pulse oximeter, and what our </a:t>
            </a:r>
            <a:r>
              <a:rPr lang="en"/>
              <a:t>calculation</a:t>
            </a:r>
            <a:r>
              <a:rPr lang="en"/>
              <a:t> from the </a:t>
            </a:r>
            <a:r>
              <a:rPr lang="en"/>
              <a:t>spectrum</a:t>
            </a:r>
            <a:r>
              <a:rPr lang="en"/>
              <a:t> says.  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14207771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14207771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139dd614f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6139dd614f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139dd614f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6139dd614f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ae12df5d1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ae12df5d1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ae12df5d1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ae12df5d1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ae12df5d1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9ae12df5d1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6f980f91_0_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c6f980f9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9ae12df5d1_1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9ae12df5d1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ae12df5d1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9ae12df5d1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980f91_0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6f980f9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6139dd614f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6139dd614f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the PCB </a:t>
            </a:r>
            <a:r>
              <a:rPr lang="en"/>
              <a:t>design</a:t>
            </a:r>
            <a:r>
              <a:rPr lang="en"/>
              <a:t> to include holes to attach the finger holding case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ae12df5d1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ae12df5d1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9ae12df5d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9ae12df5d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9ae12df5d1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9ae12df5d1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16b6932c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616b6932c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6f980f91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6f980f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Darker Skin tones are under represented in the </a:t>
            </a:r>
            <a:r>
              <a:rPr lang="en"/>
              <a:t>empirical</a:t>
            </a:r>
            <a:r>
              <a:rPr lang="en"/>
              <a:t> calibration of pulse oximeters (along with other medical devices)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6139dd614f_6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6139dd614f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Infesable to use extinction </a:t>
            </a:r>
            <a:r>
              <a:rPr lang="en"/>
              <a:t>coefficients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139dd614f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139dd614f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13af6ae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613af6ae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614756be2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614756be2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13018c92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613018c92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13af6aeb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613af6aeb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device is time dependent, the signal we are </a:t>
            </a:r>
            <a:r>
              <a:rPr lang="en"/>
              <a:t>measuring</a:t>
            </a:r>
            <a:r>
              <a:rPr lang="en"/>
              <a:t> changes over time. The </a:t>
            </a:r>
            <a:r>
              <a:rPr lang="en"/>
              <a:t>oxygenation</a:t>
            </a:r>
            <a:r>
              <a:rPr lang="en"/>
              <a:t> of someone blood is analog. It is important to know </a:t>
            </a:r>
            <a:r>
              <a:rPr lang="en"/>
              <a:t>when</a:t>
            </a:r>
            <a:r>
              <a:rPr lang="en"/>
              <a:t> each of our </a:t>
            </a:r>
            <a:r>
              <a:rPr lang="en"/>
              <a:t>measurements does happen. WIth our measurements we need at least millisecond accuracy because our heart beats from 60-100 bmp: 1 beat per second. With patients with heart defects, we need to be able to pick up on those with good accuracy. Does have a millisecond timer but it is internal to the adalogger. Internal is dependent on the internal clock of the feather which is not calibrated to a real time. It is only accurate to a certain degree. With the RTC is calibrated to give us accurate to seconds (external time source) we can use that time with conjugate with the feather to get millisecond accuracy.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 p14:dur="600">
        <p:fade thruBlk="1"/>
      </p:transition>
    </mc:Choice>
    <mc:Fallback>
      <p:transition spd="med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Skin Color-Corrected Pulse Oximetry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Joel Kelsey, Max Melendez, Clarissa Pavao, Jack Roberts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0" y="4223973"/>
            <a:ext cx="593451" cy="85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>
            <p:ph type="title"/>
          </p:nvPr>
        </p:nvSpPr>
        <p:spPr>
          <a:xfrm>
            <a:off x="4614375" y="2431675"/>
            <a:ext cx="3772200" cy="6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Adafruit AS7341 11 Channel Light/Color Sensor</a:t>
            </a:r>
            <a:endParaRPr sz="2000"/>
          </a:p>
        </p:txBody>
      </p:sp>
      <p:sp>
        <p:nvSpPr>
          <p:cNvPr id="196" name="Google Shape;196;p22"/>
          <p:cNvSpPr txBox="1"/>
          <p:nvPr>
            <p:ph type="title"/>
          </p:nvPr>
        </p:nvSpPr>
        <p:spPr>
          <a:xfrm>
            <a:off x="4614375" y="1257575"/>
            <a:ext cx="3772200" cy="7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SparkFun Pulse Oximeter and Heart Rate Monitor</a:t>
            </a:r>
            <a:endParaRPr sz="2000"/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665207" y="841207"/>
            <a:ext cx="1529639" cy="236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244819" y="1676662"/>
            <a:ext cx="1254755" cy="69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242326" y="1520591"/>
            <a:ext cx="1323421" cy="100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697251" y="3035074"/>
            <a:ext cx="1529625" cy="2426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>
            <p:ph type="title"/>
          </p:nvPr>
        </p:nvSpPr>
        <p:spPr>
          <a:xfrm>
            <a:off x="-213976" y="1579165"/>
            <a:ext cx="1556100" cy="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Front </a:t>
            </a:r>
            <a:endParaRPr sz="2500"/>
          </a:p>
        </p:txBody>
      </p:sp>
      <p:sp>
        <p:nvSpPr>
          <p:cNvPr id="202" name="Google Shape;202;p22"/>
          <p:cNvSpPr txBox="1"/>
          <p:nvPr>
            <p:ph type="title"/>
          </p:nvPr>
        </p:nvSpPr>
        <p:spPr>
          <a:xfrm>
            <a:off x="-182921" y="3970128"/>
            <a:ext cx="1494000" cy="3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</a:t>
            </a:r>
            <a:r>
              <a:rPr lang="en" sz="2500"/>
              <a:t> </a:t>
            </a:r>
            <a:endParaRPr sz="2500"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682665" y="3995516"/>
            <a:ext cx="1239727" cy="42353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>
            <p:ph type="title"/>
          </p:nvPr>
        </p:nvSpPr>
        <p:spPr>
          <a:xfrm>
            <a:off x="4614375" y="3961938"/>
            <a:ext cx="37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Ribbon Cable Connector</a:t>
            </a:r>
            <a:endParaRPr sz="2000"/>
          </a:p>
        </p:txBody>
      </p:sp>
      <p:sp>
        <p:nvSpPr>
          <p:cNvPr id="205" name="Google Shape;205;p22"/>
          <p:cNvSpPr txBox="1"/>
          <p:nvPr>
            <p:ph type="title"/>
          </p:nvPr>
        </p:nvSpPr>
        <p:spPr>
          <a:xfrm>
            <a:off x="311700" y="325875"/>
            <a:ext cx="377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Sensor Board</a:t>
            </a:r>
            <a:endParaRPr sz="2500"/>
          </a:p>
        </p:txBody>
      </p:sp>
      <p:cxnSp>
        <p:nvCxnSpPr>
          <p:cNvPr id="206" name="Google Shape;206;p22"/>
          <p:cNvCxnSpPr/>
          <p:nvPr/>
        </p:nvCxnSpPr>
        <p:spPr>
          <a:xfrm>
            <a:off x="311700" y="996150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Google Shape;207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1950"/>
            <a:ext cx="8217727" cy="2744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3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 Initialization</a:t>
            </a:r>
            <a:endParaRPr/>
          </a:p>
        </p:txBody>
      </p:sp>
      <p:cxnSp>
        <p:nvCxnSpPr>
          <p:cNvPr id="221" name="Google Shape;221;p24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4"/>
          <p:cNvSpPr txBox="1"/>
          <p:nvPr/>
        </p:nvSpPr>
        <p:spPr>
          <a:xfrm>
            <a:off x="5596325" y="1243175"/>
            <a:ext cx="3372600" cy="3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I2C speed correlates with measurement speed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Procedure only keeps newest datafile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Runs when the device is powered on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97700"/>
            <a:ext cx="5284624" cy="344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Loop - Measure</a:t>
            </a:r>
            <a:endParaRPr/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50" y="1139875"/>
            <a:ext cx="4008324" cy="37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/>
        </p:nvSpPr>
        <p:spPr>
          <a:xfrm>
            <a:off x="5019175" y="1235375"/>
            <a:ext cx="3364200" cy="3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The loop can only function as fast as the slowest part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LED toggle to prevent light in eyes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Repeats</a:t>
            </a: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until finger is removed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32" name="Google Shape;232;p25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</a:t>
            </a:r>
            <a:endParaRPr/>
          </a:p>
        </p:txBody>
      </p:sp>
      <p:sp>
        <p:nvSpPr>
          <p:cNvPr id="239" name="Google Shape;239;p26"/>
          <p:cNvSpPr txBox="1"/>
          <p:nvPr>
            <p:ph idx="1" type="body"/>
          </p:nvPr>
        </p:nvSpPr>
        <p:spPr>
          <a:xfrm>
            <a:off x="4169150" y="1152475"/>
            <a:ext cx="46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minute </a:t>
            </a:r>
            <a:r>
              <a:rPr lang="en"/>
              <a:t>measurement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Timer is started when </a:t>
            </a:r>
            <a:r>
              <a:rPr lang="en"/>
              <a:t>status 3 is achieved </a:t>
            </a:r>
            <a:r>
              <a:rPr lang="en"/>
              <a:t>and oxygen saturation can be measured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Patient</a:t>
            </a:r>
            <a:r>
              <a:rPr lang="en"/>
              <a:t> remains generally calm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Right pointer finger is placed with the pulse ox on the far side and </a:t>
            </a:r>
            <a:r>
              <a:rPr lang="en"/>
              <a:t>the</a:t>
            </a:r>
            <a:r>
              <a:rPr lang="en"/>
              <a:t> color sensor is closer to user</a:t>
            </a:r>
            <a:endParaRPr/>
          </a:p>
        </p:txBody>
      </p:sp>
      <p:cxnSp>
        <p:nvCxnSpPr>
          <p:cNvPr id="240" name="Google Shape;240;p26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1" name="Google Shape;2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00" y="1152475"/>
            <a:ext cx="2867186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</a:t>
            </a:r>
            <a:endParaRPr/>
          </a:p>
        </p:txBody>
      </p:sp>
      <p:cxnSp>
        <p:nvCxnSpPr>
          <p:cNvPr id="248" name="Google Shape;248;p27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9" name="Google Shape;249;p27"/>
          <p:cNvSpPr/>
          <p:nvPr/>
        </p:nvSpPr>
        <p:spPr>
          <a:xfrm>
            <a:off x="311750" y="1257000"/>
            <a:ext cx="8520600" cy="39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SD CSV Structure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3182250" y="1709800"/>
            <a:ext cx="2779500" cy="295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11 light channel counts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415 nm - 680 nm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950 nm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Clear (unfiltered)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Flicker detection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3182250" y="1709800"/>
            <a:ext cx="27795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7474F"/>
                </a:solidFill>
                <a:latin typeface="Average"/>
                <a:ea typeface="Average"/>
                <a:cs typeface="Average"/>
                <a:sym typeface="Average"/>
              </a:rPr>
              <a:t>Spectrometer Data</a:t>
            </a:r>
            <a:endParaRPr sz="1800">
              <a:solidFill>
                <a:srgbClr val="37474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11700" y="1709800"/>
            <a:ext cx="2779500" cy="295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Real time clock timestamp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Unix timestamp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Seconds precision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Feather internal clock timestamp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Font typeface="Average"/>
              <a:buChar char="○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ms precision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311700" y="1709800"/>
            <a:ext cx="27795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7474F"/>
                </a:solidFill>
                <a:latin typeface="Average"/>
                <a:ea typeface="Average"/>
                <a:cs typeface="Average"/>
                <a:sym typeface="Average"/>
              </a:rPr>
              <a:t>Timing Data</a:t>
            </a:r>
            <a:endParaRPr sz="1800">
              <a:solidFill>
                <a:srgbClr val="37474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6052800" y="1709800"/>
            <a:ext cx="2779500" cy="295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Beats per minute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Pulse Ox Confidence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Oxygen Saturation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IR &amp; R Counts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Average"/>
              <a:buChar char="●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Pulse Ox Status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6052800" y="1709800"/>
            <a:ext cx="27795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7474F"/>
                </a:solidFill>
                <a:latin typeface="Average"/>
                <a:ea typeface="Average"/>
                <a:cs typeface="Average"/>
                <a:sym typeface="Average"/>
              </a:rPr>
              <a:t>Pulse Oximeter Data</a:t>
            </a:r>
            <a:endParaRPr sz="1800">
              <a:solidFill>
                <a:srgbClr val="37474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6" name="Google Shape;256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&amp; Results</a:t>
            </a:r>
            <a:endParaRPr/>
          </a:p>
        </p:txBody>
      </p:sp>
      <p:pic>
        <p:nvPicPr>
          <p:cNvPr id="262" name="Google Shape;2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425" y="1092425"/>
            <a:ext cx="7107153" cy="3820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8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&amp; Results</a:t>
            </a:r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5275"/>
            <a:ext cx="5942850" cy="319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6355575" y="1157675"/>
            <a:ext cx="2641500" cy="3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Spectral measures can see heartbeat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Lower heart rates are more clearly defined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Suggests increased speed is required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BPM drops are due to Pulse-Oximeter issue (in discussion)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72" name="Google Shape;272;p29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(measurement speed)</a:t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5" y="1365300"/>
            <a:ext cx="5929549" cy="28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/>
          <p:nvPr/>
        </p:nvSpPr>
        <p:spPr>
          <a:xfrm>
            <a:off x="6230275" y="1225750"/>
            <a:ext cx="2601900" cy="3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System bottleneck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Pulse Ox 40-60 mps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Spectrometer 9-10 mps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TFT/SD 5 mps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Measurements</a:t>
            </a: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can only happen as fast as the slowest module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81" name="Google Shape;281;p30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(BPM dropouts)</a:t>
            </a:r>
            <a:endParaRPr/>
          </a:p>
        </p:txBody>
      </p:sp>
      <p:sp>
        <p:nvSpPr>
          <p:cNvPr id="288" name="Google Shape;288;p31"/>
          <p:cNvSpPr txBox="1"/>
          <p:nvPr>
            <p:ph idx="1" type="body"/>
          </p:nvPr>
        </p:nvSpPr>
        <p:spPr>
          <a:xfrm>
            <a:off x="3752725" y="1152475"/>
            <a:ext cx="5079600" cy="3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Pulse Oximeter drops measurements due to pressure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too much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too little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Causes sudden dips in BPM and oxygen measurements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Suggests we need a holder/case for correct pressure</a:t>
            </a:r>
            <a:endParaRPr/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3">
            <a:alphaModFix/>
          </a:blip>
          <a:srcRect b="0" l="50712" r="0" t="0"/>
          <a:stretch/>
        </p:blipFill>
        <p:spPr>
          <a:xfrm>
            <a:off x="311700" y="1152475"/>
            <a:ext cx="3215724" cy="3507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31"/>
          <p:cNvCxnSpPr/>
          <p:nvPr/>
        </p:nvCxnSpPr>
        <p:spPr>
          <a:xfrm>
            <a:off x="311700" y="103587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p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Team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" name="Google Shape;68;p14"/>
          <p:cNvSpPr txBox="1"/>
          <p:nvPr>
            <p:ph idx="4294967295" type="body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Joel Kelsey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69" name="Google Shape;69;p14"/>
          <p:cNvSpPr txBox="1"/>
          <p:nvPr>
            <p:ph idx="4294967295" type="body"/>
          </p:nvPr>
        </p:nvSpPr>
        <p:spPr>
          <a:xfrm>
            <a:off x="577400" y="3682325"/>
            <a:ext cx="13509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Software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Hardware</a:t>
            </a:r>
            <a:endParaRPr sz="1300"/>
          </a:p>
        </p:txBody>
      </p:sp>
      <p:sp>
        <p:nvSpPr>
          <p:cNvPr id="70" name="Google Shape;70;p14"/>
          <p:cNvSpPr txBox="1"/>
          <p:nvPr>
            <p:ph idx="4294967295" type="body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Max Melendez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71" name="Google Shape;71;p14"/>
          <p:cNvSpPr txBox="1"/>
          <p:nvPr>
            <p:ph idx="4294967295" type="body"/>
          </p:nvPr>
        </p:nvSpPr>
        <p:spPr>
          <a:xfrm>
            <a:off x="2795748" y="3682325"/>
            <a:ext cx="13509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Theory!</a:t>
            </a:r>
            <a:endParaRPr sz="1300"/>
          </a:p>
        </p:txBody>
      </p:sp>
      <p:sp>
        <p:nvSpPr>
          <p:cNvPr id="72" name="Google Shape;72;p14"/>
          <p:cNvSpPr txBox="1"/>
          <p:nvPr>
            <p:ph idx="4294967295" type="body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Clarissa Pavao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73" name="Google Shape;73;p14"/>
          <p:cNvCxnSpPr/>
          <p:nvPr/>
        </p:nvCxnSpPr>
        <p:spPr>
          <a:xfrm>
            <a:off x="5004525" y="3561950"/>
            <a:ext cx="1350600" cy="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4"/>
          <p:cNvSpPr txBox="1"/>
          <p:nvPr>
            <p:ph idx="4294967295" type="body"/>
          </p:nvPr>
        </p:nvSpPr>
        <p:spPr>
          <a:xfrm>
            <a:off x="4952725" y="3641650"/>
            <a:ext cx="16788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Hardware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PCB &amp; Design</a:t>
            </a:r>
            <a:endParaRPr sz="1300"/>
          </a:p>
        </p:txBody>
      </p:sp>
      <p:sp>
        <p:nvSpPr>
          <p:cNvPr id="75" name="Google Shape;75;p14"/>
          <p:cNvSpPr txBox="1"/>
          <p:nvPr>
            <p:ph idx="4294967295" type="body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Jack Roberts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76" name="Google Shape;76;p14"/>
          <p:cNvCxnSpPr/>
          <p:nvPr/>
        </p:nvCxnSpPr>
        <p:spPr>
          <a:xfrm>
            <a:off x="7260850" y="3561950"/>
            <a:ext cx="12414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14"/>
          <p:cNvSpPr txBox="1"/>
          <p:nvPr>
            <p:ph idx="4294967295" type="body"/>
          </p:nvPr>
        </p:nvSpPr>
        <p:spPr>
          <a:xfrm>
            <a:off x="7249298" y="3670225"/>
            <a:ext cx="13509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Software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Hardware</a:t>
            </a:r>
            <a:endParaRPr sz="1300"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350" y="1337975"/>
            <a:ext cx="1678800" cy="164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b="21965" l="4539" r="9483" t="4375"/>
          <a:stretch/>
        </p:blipFill>
        <p:spPr>
          <a:xfrm>
            <a:off x="4866638" y="1284550"/>
            <a:ext cx="1645800" cy="164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b="11339" l="0" r="7944" t="0"/>
          <a:stretch/>
        </p:blipFill>
        <p:spPr>
          <a:xfrm>
            <a:off x="2648288" y="1325880"/>
            <a:ext cx="1645800" cy="1645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6">
            <a:alphaModFix/>
          </a:blip>
          <a:srcRect b="14523" l="2850" r="12811" t="1138"/>
          <a:stretch/>
        </p:blipFill>
        <p:spPr>
          <a:xfrm>
            <a:off x="429948" y="1325880"/>
            <a:ext cx="1645800" cy="16458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82" name="Google Shape;82;p14"/>
          <p:cNvCxnSpPr/>
          <p:nvPr/>
        </p:nvCxnSpPr>
        <p:spPr>
          <a:xfrm>
            <a:off x="2779425" y="3545100"/>
            <a:ext cx="1374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" name="Google Shape;83;p14"/>
          <p:cNvCxnSpPr/>
          <p:nvPr/>
        </p:nvCxnSpPr>
        <p:spPr>
          <a:xfrm>
            <a:off x="749500" y="3545100"/>
            <a:ext cx="1007100" cy="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311700" y="445025"/>
            <a:ext cx="385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on the Horizon</a:t>
            </a:r>
            <a:endParaRPr/>
          </a:p>
        </p:txBody>
      </p:sp>
      <p:sp>
        <p:nvSpPr>
          <p:cNvPr id="297" name="Google Shape;297;p32"/>
          <p:cNvSpPr txBox="1"/>
          <p:nvPr>
            <p:ph idx="1" type="body"/>
          </p:nvPr>
        </p:nvSpPr>
        <p:spPr>
          <a:xfrm>
            <a:off x="311700" y="1152475"/>
            <a:ext cx="25032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sync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Data-taking speed</a:t>
            </a: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7845025" y="2686388"/>
            <a:ext cx="37500" cy="12057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9" name="Google Shape;299;p32"/>
          <p:cNvSpPr/>
          <p:nvPr/>
        </p:nvSpPr>
        <p:spPr>
          <a:xfrm>
            <a:off x="6234975" y="2686400"/>
            <a:ext cx="37500" cy="12057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00" name="Google Shape;300;p32"/>
          <p:cNvSpPr/>
          <p:nvPr/>
        </p:nvSpPr>
        <p:spPr>
          <a:xfrm>
            <a:off x="7257350" y="1804563"/>
            <a:ext cx="37500" cy="12057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01" name="Google Shape;301;p32"/>
          <p:cNvSpPr/>
          <p:nvPr/>
        </p:nvSpPr>
        <p:spPr>
          <a:xfrm>
            <a:off x="6021400" y="1804575"/>
            <a:ext cx="37500" cy="12057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02" name="Google Shape;3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665" y="1714600"/>
            <a:ext cx="2179061" cy="138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32"/>
          <p:cNvCxnSpPr/>
          <p:nvPr/>
        </p:nvCxnSpPr>
        <p:spPr>
          <a:xfrm>
            <a:off x="5545625" y="1714600"/>
            <a:ext cx="439500" cy="74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p32"/>
          <p:cNvCxnSpPr/>
          <p:nvPr/>
        </p:nvCxnSpPr>
        <p:spPr>
          <a:xfrm>
            <a:off x="5726075" y="2615150"/>
            <a:ext cx="439500" cy="74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Google Shape;305;p32"/>
          <p:cNvCxnSpPr/>
          <p:nvPr/>
        </p:nvCxnSpPr>
        <p:spPr>
          <a:xfrm flipH="1">
            <a:off x="7462225" y="1675600"/>
            <a:ext cx="374400" cy="152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6" name="Google Shape;306;p32"/>
          <p:cNvCxnSpPr/>
          <p:nvPr/>
        </p:nvCxnSpPr>
        <p:spPr>
          <a:xfrm flipH="1">
            <a:off x="8022650" y="2616800"/>
            <a:ext cx="375300" cy="71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Google Shape;307;p32"/>
          <p:cNvSpPr txBox="1"/>
          <p:nvPr>
            <p:ph type="title"/>
          </p:nvPr>
        </p:nvSpPr>
        <p:spPr>
          <a:xfrm>
            <a:off x="6537800" y="3238650"/>
            <a:ext cx="147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</a:rPr>
              <a:t>Sensors </a:t>
            </a:r>
            <a:endParaRPr sz="2200">
              <a:solidFill>
                <a:schemeClr val="lt2"/>
              </a:solidFill>
            </a:endParaRPr>
          </a:p>
        </p:txBody>
      </p:sp>
      <p:sp>
        <p:nvSpPr>
          <p:cNvPr id="308" name="Google Shape;308;p32"/>
          <p:cNvSpPr txBox="1"/>
          <p:nvPr>
            <p:ph type="title"/>
          </p:nvPr>
        </p:nvSpPr>
        <p:spPr>
          <a:xfrm>
            <a:off x="311700" y="2437575"/>
            <a:ext cx="385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309" name="Google Shape;309;p32"/>
          <p:cNvSpPr txBox="1"/>
          <p:nvPr/>
        </p:nvSpPr>
        <p:spPr>
          <a:xfrm>
            <a:off x="408000" y="3017400"/>
            <a:ext cx="48102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Implement multi-ratio Spo2 algorithm </a:t>
            </a:r>
            <a:endParaRPr sz="18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Update PCB design</a:t>
            </a:r>
            <a:endParaRPr sz="18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3D printed finger holding case</a:t>
            </a:r>
            <a:endParaRPr sz="18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310" name="Google Shape;310;p32"/>
          <p:cNvCxnSpPr/>
          <p:nvPr/>
        </p:nvCxnSpPr>
        <p:spPr>
          <a:xfrm>
            <a:off x="311700" y="1017725"/>
            <a:ext cx="38592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2"/>
          <p:cNvCxnSpPr/>
          <p:nvPr/>
        </p:nvCxnSpPr>
        <p:spPr>
          <a:xfrm>
            <a:off x="311700" y="3010275"/>
            <a:ext cx="38592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3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/>
          <p:nvPr>
            <p:ph type="title"/>
          </p:nvPr>
        </p:nvSpPr>
        <p:spPr>
          <a:xfrm>
            <a:off x="1458450" y="256925"/>
            <a:ext cx="6227100" cy="135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458575" y="2248500"/>
            <a:ext cx="307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Acknowledgements</a:t>
            </a:r>
            <a:endParaRPr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183475" y="3110575"/>
            <a:ext cx="36249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George Gollin and Yuk Tung Liu 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SparkFun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Carle Medical School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0" name="Google Shape;320;p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1" name="Google Shape;321;p33"/>
          <p:cNvCxnSpPr/>
          <p:nvPr/>
        </p:nvCxnSpPr>
        <p:spPr>
          <a:xfrm>
            <a:off x="2454825" y="1454975"/>
            <a:ext cx="38592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  <p:sp>
        <p:nvSpPr>
          <p:cNvPr id="327" name="Google Shape;327;p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2 Minute Measurements</a:t>
            </a: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425" y="1092425"/>
            <a:ext cx="7107153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channels vs 11 channels</a:t>
            </a:r>
            <a:endParaRPr/>
          </a:p>
        </p:txBody>
      </p:sp>
      <p:sp>
        <p:nvSpPr>
          <p:cNvPr id="340" name="Google Shape;340;p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36"/>
          <p:cNvSpPr txBox="1"/>
          <p:nvPr/>
        </p:nvSpPr>
        <p:spPr>
          <a:xfrm>
            <a:off x="4493800" y="1227225"/>
            <a:ext cx="43386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Disagreement between Adafruit and </a:t>
            </a: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manufacturer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Adafruit: 10 channels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Manufacturer: 11 channels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11 total channels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9 different wavelength bins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■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415 nm - 910 nm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Unfiltered response (Clear)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Flicker detection (FD)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■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Detects if the light is flickering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■"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Does this count?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42" name="Google Shape;3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75" y="1425750"/>
            <a:ext cx="4422725" cy="294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951700" y="1210600"/>
            <a:ext cx="257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Background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90" name="Google Shape;90;p15"/>
          <p:cNvGrpSpPr/>
          <p:nvPr/>
        </p:nvGrpSpPr>
        <p:grpSpPr>
          <a:xfrm>
            <a:off x="0" y="-710950"/>
            <a:ext cx="9640024" cy="6448249"/>
            <a:chOff x="0" y="-710975"/>
            <a:chExt cx="9640024" cy="6448249"/>
          </a:xfrm>
        </p:grpSpPr>
        <p:pic>
          <p:nvPicPr>
            <p:cNvPr descr="A red and blue spirals&#10;&#10;Description automatically generated" id="91" name="Google Shape;91;p15"/>
            <p:cNvPicPr preferRelativeResize="0"/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3191775" y="-710975"/>
              <a:ext cx="6448249" cy="6448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5"/>
            <p:cNvSpPr/>
            <p:nvPr/>
          </p:nvSpPr>
          <p:spPr>
            <a:xfrm>
              <a:off x="0" y="6100"/>
              <a:ext cx="3989700" cy="5143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descr="A fingertip pulse oximeter on a finger&#10;&#10;Description automatically generated" id="93" name="Google Shape;9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93075" y="2992500"/>
              <a:ext cx="1488374" cy="2199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15"/>
          <p:cNvSpPr txBox="1"/>
          <p:nvPr>
            <p:ph type="title"/>
          </p:nvPr>
        </p:nvSpPr>
        <p:spPr>
          <a:xfrm>
            <a:off x="721450" y="336750"/>
            <a:ext cx="221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Background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-121900" y="1141200"/>
            <a:ext cx="4103400" cy="40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Oxygen saturation measured via light absorption of hemoglobin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Development of n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oninvasive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o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ximetry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From only red (early 1900s) to red-infrared ratio to pulse oximeter ratio-of-ratios (1972)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Multiwavelength (&gt;2) pulse oximeters uncommon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Systematic bias in pulse oximetry against dark skin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Melanin 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absorbs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light leading to an overestimation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388" y="434250"/>
            <a:ext cx="3495675" cy="287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5"/>
          <p:cNvCxnSpPr/>
          <p:nvPr/>
        </p:nvCxnSpPr>
        <p:spPr>
          <a:xfrm>
            <a:off x="721450" y="909450"/>
            <a:ext cx="22116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p15"/>
          <p:cNvSpPr txBox="1"/>
          <p:nvPr/>
        </p:nvSpPr>
        <p:spPr>
          <a:xfrm>
            <a:off x="4515125" y="3437125"/>
            <a:ext cx="2998500" cy="73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Graph of the absorption of Hemoglobin by wavelength from “Optical Absorption of Hemoglobin” by Scott Prahl</a:t>
            </a:r>
            <a:endParaRPr sz="12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951700" y="1210600"/>
            <a:ext cx="257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Background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 red and blue spirals&#10;&#10;Description automatically generated" id="105" name="Google Shape;105;p1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191775" y="-710950"/>
            <a:ext cx="6448249" cy="644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0" y="6125"/>
            <a:ext cx="39897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7" name="Google Shape;107;p16"/>
          <p:cNvSpPr txBox="1"/>
          <p:nvPr>
            <p:ph type="title"/>
          </p:nvPr>
        </p:nvSpPr>
        <p:spPr>
          <a:xfrm>
            <a:off x="438775" y="434250"/>
            <a:ext cx="331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Beer-Lambert Law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-89375" y="1006950"/>
            <a:ext cx="4078800" cy="4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Relates optical attenuation to the a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bsorption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caused by c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oncentrations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of s</a:t>
            </a: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ubstances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Absorption due to multiple substances are linear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To find single concentration in multi-substance materials: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Multiple Wavelengths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1" marL="9144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○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Kramer Method for Systems  of Equations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lang="en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Coefficients usually empirically found for each pulse ox model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09" name="Google Shape;109;p16"/>
          <p:cNvCxnSpPr/>
          <p:nvPr/>
        </p:nvCxnSpPr>
        <p:spPr>
          <a:xfrm>
            <a:off x="528175" y="999450"/>
            <a:ext cx="25596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0" name="Google Shape;110;p16"/>
          <p:cNvGrpSpPr/>
          <p:nvPr/>
        </p:nvGrpSpPr>
        <p:grpSpPr>
          <a:xfrm>
            <a:off x="4404075" y="503775"/>
            <a:ext cx="4266000" cy="3445200"/>
            <a:chOff x="4404075" y="503775"/>
            <a:chExt cx="4266000" cy="3445200"/>
          </a:xfrm>
        </p:grpSpPr>
        <p:sp>
          <p:nvSpPr>
            <p:cNvPr id="111" name="Google Shape;111;p16"/>
            <p:cNvSpPr/>
            <p:nvPr/>
          </p:nvSpPr>
          <p:spPr>
            <a:xfrm>
              <a:off x="4404075" y="503775"/>
              <a:ext cx="4266000" cy="34452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112" name="Google Shape;11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78275" y="597713"/>
              <a:ext cx="4078801" cy="32392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" name="Google Shape;113;p16"/>
          <p:cNvGrpSpPr/>
          <p:nvPr/>
        </p:nvGrpSpPr>
        <p:grpSpPr>
          <a:xfrm>
            <a:off x="4095300" y="727225"/>
            <a:ext cx="4932300" cy="2980200"/>
            <a:chOff x="4095300" y="727225"/>
            <a:chExt cx="4932300" cy="2980200"/>
          </a:xfrm>
        </p:grpSpPr>
        <p:grpSp>
          <p:nvGrpSpPr>
            <p:cNvPr id="114" name="Google Shape;114;p16"/>
            <p:cNvGrpSpPr/>
            <p:nvPr/>
          </p:nvGrpSpPr>
          <p:grpSpPr>
            <a:xfrm>
              <a:off x="4095300" y="727225"/>
              <a:ext cx="4932300" cy="1015800"/>
              <a:chOff x="4062800" y="247825"/>
              <a:chExt cx="4932300" cy="1015800"/>
            </a:xfrm>
          </p:grpSpPr>
          <p:sp>
            <p:nvSpPr>
              <p:cNvPr id="115" name="Google Shape;115;p16"/>
              <p:cNvSpPr/>
              <p:nvPr/>
            </p:nvSpPr>
            <p:spPr>
              <a:xfrm>
                <a:off x="4062800" y="247825"/>
                <a:ext cx="4932300" cy="1015800"/>
              </a:xfrm>
              <a:prstGeom prst="rect">
                <a:avLst/>
              </a:pr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  <p:pic>
            <p:nvPicPr>
              <p:cNvPr id="116" name="Google Shape;116;p1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103425" y="304289"/>
                <a:ext cx="4813050" cy="832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7" name="Google Shape;117;p16"/>
            <p:cNvSpPr txBox="1"/>
            <p:nvPr/>
          </p:nvSpPr>
          <p:spPr>
            <a:xfrm>
              <a:off x="4095300" y="2291425"/>
              <a:ext cx="4932300" cy="141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For the k-th wavelength:</a:t>
              </a:r>
              <a:endParaRPr sz="1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T</a:t>
              </a:r>
              <a:r>
                <a:rPr baseline="-25000"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k</a:t>
              </a: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 is </a:t>
              </a: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Transmission, A</a:t>
              </a:r>
              <a:r>
                <a:rPr baseline="-25000"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k</a:t>
              </a: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 is Absorption, d is path length, </a:t>
              </a:r>
              <a:endParaRPr sz="1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c</a:t>
              </a:r>
              <a:r>
                <a:rPr baseline="-25000"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i</a:t>
              </a: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 is the concentration of the i-th substance, </a:t>
              </a:r>
              <a:endParaRPr sz="1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ε</a:t>
              </a:r>
              <a:r>
                <a:rPr baseline="-25000"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k,i</a:t>
              </a:r>
              <a:r>
                <a:rPr lang="en" sz="16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 is the absorptivity or extinction coefficient of the i-th concentration</a:t>
              </a:r>
              <a:endParaRPr sz="16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pic>
        <p:nvPicPr>
          <p:cNvPr descr="A fingertip pulse oximeter on a finger&#10;&#10;Description automatically generated"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3075" y="2992525"/>
            <a:ext cx="1488374" cy="21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311700" y="1152475"/>
            <a:ext cx="549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Systole to measure the assumed arterial blood (called the AC component) in comparison to the whole finger (DC component)</a:t>
            </a:r>
            <a:endParaRPr/>
          </a:p>
        </p:txBody>
      </p: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311700" y="1152475"/>
            <a:ext cx="549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Systole to measure the assumed arterial blood (called the AC component) in comparison to the whole finger (DC component)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Replace Simple Ratio with a Ratio-of-Ratios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Optical gains cancel! Only one </a:t>
            </a:r>
            <a:r>
              <a:rPr lang="en"/>
              <a:t>calibration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Assumptions: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Hemoglobin is either HbO2 or reduced Hb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other absorber is except those present during  empirical calibration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</a:t>
            </a:r>
            <a:r>
              <a:rPr lang="en"/>
              <a:t>pulsating</a:t>
            </a:r>
            <a:r>
              <a:rPr lang="en"/>
              <a:t> volume is arterial blood</a:t>
            </a:r>
            <a:endParaRPr/>
          </a:p>
        </p:txBody>
      </p:sp>
      <p:sp>
        <p:nvSpPr>
          <p:cNvPr id="126" name="Google Shape;12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Pulse </a:t>
            </a:r>
            <a:r>
              <a:rPr lang="en"/>
              <a:t>Oximetry: Method and Assumptions</a:t>
            </a:r>
            <a:endParaRPr/>
          </a:p>
        </p:txBody>
      </p:sp>
      <p:cxnSp>
        <p:nvCxnSpPr>
          <p:cNvPr id="127" name="Google Shape;127;p17"/>
          <p:cNvCxnSpPr/>
          <p:nvPr/>
        </p:nvCxnSpPr>
        <p:spPr>
          <a:xfrm>
            <a:off x="311700" y="1017725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8" name="Google Shape;128;p17"/>
          <p:cNvGrpSpPr/>
          <p:nvPr/>
        </p:nvGrpSpPr>
        <p:grpSpPr>
          <a:xfrm>
            <a:off x="5224775" y="1877025"/>
            <a:ext cx="3469500" cy="2819700"/>
            <a:chOff x="5460400" y="1568250"/>
            <a:chExt cx="3469500" cy="2819700"/>
          </a:xfrm>
        </p:grpSpPr>
        <p:sp>
          <p:nvSpPr>
            <p:cNvPr id="129" name="Google Shape;129;p17"/>
            <p:cNvSpPr/>
            <p:nvPr/>
          </p:nvSpPr>
          <p:spPr>
            <a:xfrm>
              <a:off x="5460400" y="1568250"/>
              <a:ext cx="3469500" cy="28197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130" name="Google Shape;130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45824" y="1661025"/>
              <a:ext cx="3286475" cy="2666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17"/>
          <p:cNvGrpSpPr/>
          <p:nvPr/>
        </p:nvGrpSpPr>
        <p:grpSpPr>
          <a:xfrm>
            <a:off x="3965300" y="1235100"/>
            <a:ext cx="4964700" cy="3656525"/>
            <a:chOff x="3965300" y="1235100"/>
            <a:chExt cx="4964700" cy="3656525"/>
          </a:xfrm>
        </p:grpSpPr>
        <p:grpSp>
          <p:nvGrpSpPr>
            <p:cNvPr id="132" name="Google Shape;132;p17"/>
            <p:cNvGrpSpPr/>
            <p:nvPr/>
          </p:nvGrpSpPr>
          <p:grpSpPr>
            <a:xfrm>
              <a:off x="3965300" y="2137025"/>
              <a:ext cx="4964700" cy="2754600"/>
              <a:chOff x="3965300" y="2112650"/>
              <a:chExt cx="4964700" cy="2754600"/>
            </a:xfrm>
          </p:grpSpPr>
          <p:sp>
            <p:nvSpPr>
              <p:cNvPr id="133" name="Google Shape;133;p17"/>
              <p:cNvSpPr/>
              <p:nvPr/>
            </p:nvSpPr>
            <p:spPr>
              <a:xfrm>
                <a:off x="3965300" y="2112650"/>
                <a:ext cx="4964700" cy="2754600"/>
              </a:xfrm>
              <a:prstGeom prst="rect">
                <a:avLst/>
              </a:prstGeom>
              <a:solidFill>
                <a:schemeClr val="dk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  <p:pic>
            <p:nvPicPr>
              <p:cNvPr id="134" name="Google Shape;134;p1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54700" y="2202975"/>
                <a:ext cx="4777601" cy="2528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5" name="Google Shape;135;p17"/>
            <p:cNvSpPr txBox="1"/>
            <p:nvPr/>
          </p:nvSpPr>
          <p:spPr>
            <a:xfrm>
              <a:off x="5825900" y="1235100"/>
              <a:ext cx="3104100" cy="78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Average"/>
                  <a:ea typeface="Average"/>
                  <a:cs typeface="Average"/>
                  <a:sym typeface="Average"/>
                </a:rPr>
                <a:t>The PPG signal of a pulse oximeter from “Pulse oximetry: fundamentals and technology update”</a:t>
              </a:r>
              <a:endParaRPr sz="13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Path Untread: Gold Standard Forgotten</a:t>
            </a:r>
            <a:endParaRPr/>
          </a:p>
        </p:txBody>
      </p:sp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311700" y="1103725"/>
            <a:ext cx="522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Before Pulse Oximetry, HP </a:t>
            </a:r>
            <a:r>
              <a:rPr lang="en"/>
              <a:t>developed</a:t>
            </a:r>
            <a:r>
              <a:rPr lang="en"/>
              <a:t> the “Gold Standard” of oximetry (1976)</a:t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Overshadowed by more </a:t>
            </a:r>
            <a:r>
              <a:rPr lang="en"/>
              <a:t>portable</a:t>
            </a:r>
            <a:r>
              <a:rPr lang="en"/>
              <a:t> and affordable pulse oximeter developed a few years later</a:t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Used 8 wavelengths on ear</a:t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Tested to ensure </a:t>
            </a:r>
            <a:r>
              <a:rPr lang="en"/>
              <a:t>efficacy</a:t>
            </a:r>
            <a:r>
              <a:rPr lang="en"/>
              <a:t> for Black subjects as well as White ones</a:t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However, no ratios or ratio-of-ratios</a:t>
            </a:r>
            <a:endParaRPr/>
          </a:p>
          <a:p>
            <a:pPr indent="-342900" lvl="0" marL="457200" rtl="0" algn="l">
              <a:spcBef>
                <a:spcPts val="500"/>
              </a:spcBef>
              <a:spcAft>
                <a:spcPts val="500"/>
              </a:spcAft>
              <a:buSzPts val="1800"/>
              <a:buChar char="★"/>
            </a:pPr>
            <a:r>
              <a:rPr lang="en"/>
              <a:t>Our project wants to integrate the pulse method with the multiwavelength method developed by HP</a:t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100" y="930850"/>
            <a:ext cx="2545501" cy="328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8"/>
          <p:cNvGrpSpPr/>
          <p:nvPr/>
        </p:nvGrpSpPr>
        <p:grpSpPr>
          <a:xfrm>
            <a:off x="5962800" y="1625100"/>
            <a:ext cx="2852100" cy="1893300"/>
            <a:chOff x="2462050" y="2933350"/>
            <a:chExt cx="2852100" cy="1893300"/>
          </a:xfrm>
        </p:grpSpPr>
        <p:sp>
          <p:nvSpPr>
            <p:cNvPr id="145" name="Google Shape;145;p18"/>
            <p:cNvSpPr/>
            <p:nvPr/>
          </p:nvSpPr>
          <p:spPr>
            <a:xfrm>
              <a:off x="2462050" y="2933350"/>
              <a:ext cx="2852100" cy="18933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146" name="Google Shape;14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99450" y="2997750"/>
              <a:ext cx="2749675" cy="176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026461" y="1505923"/>
            <a:ext cx="4724777" cy="213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8"/>
          <p:cNvCxnSpPr/>
          <p:nvPr/>
        </p:nvCxnSpPr>
        <p:spPr>
          <a:xfrm>
            <a:off x="430675" y="1017725"/>
            <a:ext cx="5590500" cy="6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311700" y="295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cxnSp>
        <p:nvCxnSpPr>
          <p:cNvPr id="155" name="Google Shape;155;p19"/>
          <p:cNvCxnSpPr/>
          <p:nvPr/>
        </p:nvCxnSpPr>
        <p:spPr>
          <a:xfrm>
            <a:off x="311700" y="954588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6" name="Google Shape;156;p19"/>
          <p:cNvGrpSpPr/>
          <p:nvPr/>
        </p:nvGrpSpPr>
        <p:grpSpPr>
          <a:xfrm>
            <a:off x="4010880" y="1041117"/>
            <a:ext cx="3907120" cy="3740074"/>
            <a:chOff x="4303290" y="1676962"/>
            <a:chExt cx="1854000" cy="1854000"/>
          </a:xfrm>
        </p:grpSpPr>
        <p:sp>
          <p:nvSpPr>
            <p:cNvPr id="157" name="Google Shape;157;p19"/>
            <p:cNvSpPr/>
            <p:nvPr/>
          </p:nvSpPr>
          <p:spPr>
            <a:xfrm>
              <a:off x="4303290" y="1676962"/>
              <a:ext cx="1854000" cy="1854000"/>
            </a:xfrm>
            <a:prstGeom prst="ellipse">
              <a:avLst/>
            </a:prstGeom>
            <a:solidFill>
              <a:srgbClr val="0E9453"/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 txBox="1"/>
            <p:nvPr/>
          </p:nvSpPr>
          <p:spPr>
            <a:xfrm>
              <a:off x="5005919" y="2379867"/>
              <a:ext cx="9798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Current Method</a:t>
              </a:r>
              <a:endParaRPr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(Single ratio)</a:t>
              </a:r>
              <a:r>
                <a:rPr lang="en" sz="200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 </a:t>
              </a:r>
              <a:endParaRPr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159" name="Google Shape;159;p19"/>
          <p:cNvGrpSpPr/>
          <p:nvPr/>
        </p:nvGrpSpPr>
        <p:grpSpPr>
          <a:xfrm>
            <a:off x="1095047" y="1097224"/>
            <a:ext cx="3907120" cy="3740074"/>
            <a:chOff x="854289" y="1747133"/>
            <a:chExt cx="1854000" cy="1854000"/>
          </a:xfrm>
        </p:grpSpPr>
        <p:sp>
          <p:nvSpPr>
            <p:cNvPr id="160" name="Google Shape;160;p19"/>
            <p:cNvSpPr/>
            <p:nvPr/>
          </p:nvSpPr>
          <p:spPr>
            <a:xfrm>
              <a:off x="854289" y="1747133"/>
              <a:ext cx="1854000" cy="1854000"/>
            </a:xfrm>
            <a:prstGeom prst="ellipse">
              <a:avLst/>
            </a:prstGeom>
            <a:solidFill>
              <a:srgbClr val="0B7743">
                <a:alpha val="39090"/>
              </a:srgbClr>
            </a:solidFill>
            <a:ln cap="flat" cmpd="sng" w="28575">
              <a:solidFill>
                <a:srgbClr val="65F0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 txBox="1"/>
            <p:nvPr/>
          </p:nvSpPr>
          <p:spPr>
            <a:xfrm>
              <a:off x="1092808" y="2413432"/>
              <a:ext cx="8661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HP Method</a:t>
              </a:r>
              <a:endParaRPr sz="2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(Multi-wavelength)</a:t>
              </a:r>
              <a:endParaRPr sz="15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sp>
        <p:nvSpPr>
          <p:cNvPr id="162" name="Google Shape;162;p19"/>
          <p:cNvSpPr txBox="1"/>
          <p:nvPr/>
        </p:nvSpPr>
        <p:spPr>
          <a:xfrm>
            <a:off x="3697650" y="2281825"/>
            <a:ext cx="17487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Our 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Method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(</a:t>
            </a:r>
            <a:r>
              <a:rPr lang="en" sz="1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Multi-wavelength </a:t>
            </a: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</a:t>
            </a: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atios)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163" name="Google Shape;163;p19"/>
          <p:cNvGrpSpPr/>
          <p:nvPr/>
        </p:nvGrpSpPr>
        <p:grpSpPr>
          <a:xfrm>
            <a:off x="2925240" y="3547910"/>
            <a:ext cx="3453249" cy="1059308"/>
            <a:chOff x="2161400" y="2998350"/>
            <a:chExt cx="5403300" cy="1657500"/>
          </a:xfrm>
        </p:grpSpPr>
        <p:sp>
          <p:nvSpPr>
            <p:cNvPr id="164" name="Google Shape;164;p19"/>
            <p:cNvSpPr/>
            <p:nvPr/>
          </p:nvSpPr>
          <p:spPr>
            <a:xfrm>
              <a:off x="2161400" y="2998350"/>
              <a:ext cx="5403300" cy="16575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verage"/>
                <a:ea typeface="Average"/>
                <a:cs typeface="Average"/>
                <a:sym typeface="Average"/>
              </a:endParaRPr>
            </a:p>
          </p:txBody>
        </p:sp>
        <p:pic>
          <p:nvPicPr>
            <p:cNvPr id="165" name="Google Shape;16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34525" y="3060100"/>
              <a:ext cx="5259974" cy="154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>
            <p:ph idx="4294967295" type="title"/>
          </p:nvPr>
        </p:nvSpPr>
        <p:spPr>
          <a:xfrm>
            <a:off x="311700" y="423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Description of the Device</a:t>
            </a: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25" y="1156325"/>
            <a:ext cx="7863940" cy="3842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0"/>
          <p:cNvCxnSpPr/>
          <p:nvPr/>
        </p:nvCxnSpPr>
        <p:spPr>
          <a:xfrm>
            <a:off x="311700" y="996150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4518400" y="2887375"/>
            <a:ext cx="41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Adafruit Feather M0 Adalogger</a:t>
            </a:r>
            <a:endParaRPr sz="2000"/>
          </a:p>
        </p:txBody>
      </p:sp>
      <p:sp>
        <p:nvSpPr>
          <p:cNvPr id="180" name="Google Shape;180;p21"/>
          <p:cNvSpPr txBox="1"/>
          <p:nvPr>
            <p:ph type="title"/>
          </p:nvPr>
        </p:nvSpPr>
        <p:spPr>
          <a:xfrm>
            <a:off x="4687600" y="2060775"/>
            <a:ext cx="3814200" cy="9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Adafruit Wide Angle TFT LCD Display</a:t>
            </a:r>
            <a:endParaRPr sz="2000"/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9692" y="1818210"/>
            <a:ext cx="3634698" cy="246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74877" y="1516491"/>
            <a:ext cx="2828787" cy="232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b="14910" l="0" r="0" t="-14910"/>
          <a:stretch/>
        </p:blipFill>
        <p:spPr>
          <a:xfrm rot="10799997">
            <a:off x="486301" y="3460078"/>
            <a:ext cx="3029974" cy="206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9637" y="1325051"/>
            <a:ext cx="1179273" cy="7530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>
            <p:ph type="title"/>
          </p:nvPr>
        </p:nvSpPr>
        <p:spPr>
          <a:xfrm>
            <a:off x="4827975" y="1374413"/>
            <a:ext cx="33651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Adafruit DS3231 RTC</a:t>
            </a:r>
            <a:endParaRPr sz="2000"/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397620" y="2429578"/>
            <a:ext cx="1212229" cy="39458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>
            <p:ph type="title"/>
          </p:nvPr>
        </p:nvSpPr>
        <p:spPr>
          <a:xfrm>
            <a:off x="4518400" y="3520525"/>
            <a:ext cx="415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Ribbon Cable Connector</a:t>
            </a:r>
            <a:endParaRPr sz="2000"/>
          </a:p>
        </p:txBody>
      </p:sp>
      <p:sp>
        <p:nvSpPr>
          <p:cNvPr id="188" name="Google Shape;188;p21"/>
          <p:cNvSpPr txBox="1"/>
          <p:nvPr>
            <p:ph type="title"/>
          </p:nvPr>
        </p:nvSpPr>
        <p:spPr>
          <a:xfrm>
            <a:off x="318725" y="341850"/>
            <a:ext cx="3365100" cy="6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Main Board</a:t>
            </a:r>
            <a:endParaRPr sz="2500"/>
          </a:p>
        </p:txBody>
      </p:sp>
      <p:cxnSp>
        <p:nvCxnSpPr>
          <p:cNvPr id="189" name="Google Shape;189;p21"/>
          <p:cNvCxnSpPr/>
          <p:nvPr/>
        </p:nvCxnSpPr>
        <p:spPr>
          <a:xfrm>
            <a:off x="311700" y="996150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0" name="Google Shape;190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