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Robot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regular.fntdata"/><Relationship Id="rId50" Type="http://schemas.openxmlformats.org/officeDocument/2006/relationships/slide" Target="slides/slide45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e5dbbdb4e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e5dbbdb4e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e5dbbdb4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e5dbbdb4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schematic to the tone generator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five components to this board: 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Adafruit M0 Feather Adalogger acts as the brain.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 keypad lets us specify what frequency we want.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The Adafruit MAX9744 amplifier is connected to the Adalogger via an I2C protocol and is powered by four AA batteries.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 potentiometer separate from the amplifier lets us control the volume of the speaker (5).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5e5dbbdb4e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5e5dbbdb4e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how does this part of the project work?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short answer is as follows: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READ POINTS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e5dbbdb4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e5dbbdb4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more complete answer to how this works is that…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An empty array is filled with ten sine periods at the input frequency.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array is read out and closest frequency the Adalogger can achieve is calculated.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array is then filled with sine values of this new frequency for just one period.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new array is then read out to the digital to analog converter in the adalogger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5e5dbbdb4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5e5dbbdb4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off, we had to decide whether to generate a square wave or sine wave.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 are trade-offs to using either one.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Generally speaking, making the square wave is easy and there’s a couple of different ways to do this: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Manually switching the output pin on the Adalogger to HIGH and LOW with delays between proportional to 1/f.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Using the built-in tone() function from the Arduino 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problems we encountered with using the square wave was higher order frequencies are more easily picked up.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sine waves, while very non-trivial, can correct this.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Being able to pick up the fundamental frequency is much easier in this case.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e5dbbdb4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e5dbbdb4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Between the two square wave generation methods, the tone function from the Arduino IDE works best.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There’s a strange ‘drop off’ in the manual method.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test our data taking abilities, an exponential artificial damping term was added to simulate the reverberation time in a room.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We used this ‘known’ drop off time as a reference (the closer we get to tau, </a:t>
            </a:r>
            <a:r>
              <a:rPr lang="en"/>
              <a:t>obviously the better).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e5dbbdb4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e5dbbdb4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e5dbbdb4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e5dbbdb4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5e5dbbdb4e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5e5dbbdb4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e5dbbdb4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5e5dbbdb4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5e5dbbdb4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5e5dbbdb4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9ade38895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9ade38895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FFT: uses </a:t>
            </a:r>
            <a:r>
              <a:rPr lang="en"/>
              <a:t>symmetries</a:t>
            </a:r>
            <a:r>
              <a:rPr lang="en"/>
              <a:t> in </a:t>
            </a:r>
            <a:r>
              <a:rPr lang="en"/>
              <a:t>discrete</a:t>
            </a:r>
            <a:r>
              <a:rPr lang="en"/>
              <a:t> fourier transform matrix to reduce problem to smaller matrix multiplications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5e5dbbdb4e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5e5dbbdb4e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ad2974c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9ad2974c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ad2974c3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9ad2974c3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9ad2974c38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9ad2974c38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9ad2974c38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9ad2974c38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9ad2974c38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9ad2974c38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9ad2974c38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9ad2974c38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9ad2974c38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9ad2974c38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9ad2974c38_2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9ad2974c38_2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e5dbbdb4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e5dbbdb4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ad2974c38_2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ad2974c38_2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613478cb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613478cb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5e5dbbdb4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5e5dbbdb4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5e5dbbdb4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5e5dbbdb4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9ade388959_2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9ade388959_2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e5dbbdb4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5e5dbbdb4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e5dbbdb4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e5dbbdb4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ade388959_2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9ade388959_2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5e5dbbdb4e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5e5dbbdb4e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e5dbbdb4e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5e5dbbdb4e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5e5dbbdb4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5e5dbbdb4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5e5dbbdb4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5e5dbbdb4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5e5dbbdb4e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5e5dbbdb4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9ade388959_2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9ade388959_2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9ab570cd0d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9ab570cd0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9ade388959_2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9ade388959_2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5e5dbbdb4e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5e5dbbdb4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e5dbbdb4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e5dbbdb4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e5dbbdb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e5dbbdb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5e5dbbdb4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5e5dbbdb4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613478cb7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613478cb7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e5dbbdb4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e5dbbdb4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Relationship Id="rId4" Type="http://schemas.openxmlformats.org/officeDocument/2006/relationships/image" Target="../media/image30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Relationship Id="rId4" Type="http://schemas.openxmlformats.org/officeDocument/2006/relationships/image" Target="../media/image42.png"/><Relationship Id="rId10" Type="http://schemas.openxmlformats.org/officeDocument/2006/relationships/image" Target="../media/image43.png"/><Relationship Id="rId9" Type="http://schemas.openxmlformats.org/officeDocument/2006/relationships/image" Target="../media/image46.png"/><Relationship Id="rId5" Type="http://schemas.openxmlformats.org/officeDocument/2006/relationships/image" Target="../media/image31.png"/><Relationship Id="rId6" Type="http://schemas.openxmlformats.org/officeDocument/2006/relationships/image" Target="../media/image45.png"/><Relationship Id="rId7" Type="http://schemas.openxmlformats.org/officeDocument/2006/relationships/image" Target="../media/image33.png"/><Relationship Id="rId8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7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6" Type="http://schemas.openxmlformats.org/officeDocument/2006/relationships/image" Target="../media/image45.png"/><Relationship Id="rId7" Type="http://schemas.openxmlformats.org/officeDocument/2006/relationships/image" Target="../media/image31.png"/><Relationship Id="rId8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s://github.com/Cocoduds/Krannert-Acoustics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105079"/>
            <a:ext cx="8222100" cy="205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400"/>
              <a:t>Acoustic Characterization and Optimisation of a Krannert Center Dance Studio</a:t>
            </a:r>
            <a:endParaRPr sz="4400"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346836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 Dudley, Josh Jacobsen, Neng Ji, Christian Stanley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311700" y="3583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Boards</a:t>
            </a:r>
            <a:endParaRPr/>
          </a:p>
        </p:txBody>
      </p:sp>
      <p:sp>
        <p:nvSpPr>
          <p:cNvPr id="154" name="Google Shape;154;p22"/>
          <p:cNvSpPr txBox="1"/>
          <p:nvPr>
            <p:ph idx="1" type="body"/>
          </p:nvPr>
        </p:nvSpPr>
        <p:spPr>
          <a:xfrm>
            <a:off x="311700" y="1252075"/>
            <a:ext cx="39999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Tone Generator</a:t>
            </a:r>
            <a:endParaRPr sz="2000"/>
          </a:p>
        </p:txBody>
      </p: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675" y="1777375"/>
            <a:ext cx="2631348" cy="326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5987" y="1777362"/>
            <a:ext cx="2631337" cy="326685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>
            <p:ph idx="2" type="body"/>
          </p:nvPr>
        </p:nvSpPr>
        <p:spPr>
          <a:xfrm>
            <a:off x="4832400" y="1252075"/>
            <a:ext cx="39999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Listening Board</a:t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899" y="1549025"/>
            <a:ext cx="5643201" cy="335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Tone Generator Board Composition</a:t>
            </a:r>
            <a:endParaRPr/>
          </a:p>
        </p:txBody>
      </p:sp>
      <p:sp>
        <p:nvSpPr>
          <p:cNvPr id="164" name="Google Shape;164;p23"/>
          <p:cNvSpPr txBox="1"/>
          <p:nvPr>
            <p:ph idx="1" type="body"/>
          </p:nvPr>
        </p:nvSpPr>
        <p:spPr>
          <a:xfrm>
            <a:off x="4410775" y="4420525"/>
            <a:ext cx="15885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4. </a:t>
            </a:r>
            <a:r>
              <a:rPr lang="en" sz="1300"/>
              <a:t>Potentiometer</a:t>
            </a:r>
            <a:endParaRPr sz="1300"/>
          </a:p>
        </p:txBody>
      </p:sp>
      <p:sp>
        <p:nvSpPr>
          <p:cNvPr id="165" name="Google Shape;165;p23"/>
          <p:cNvSpPr txBox="1"/>
          <p:nvPr/>
        </p:nvSpPr>
        <p:spPr>
          <a:xfrm>
            <a:off x="1865400" y="1549025"/>
            <a:ext cx="2706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1. Adafruit M0 Feather Adalogger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5797100" y="1163700"/>
            <a:ext cx="2706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2. MAX9744 Class D Amp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797100" y="3605400"/>
            <a:ext cx="3299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5</a:t>
            </a:r>
            <a:r>
              <a:rPr lang="en" sz="1300">
                <a:solidFill>
                  <a:schemeClr val="dk2"/>
                </a:solidFill>
              </a:rPr>
              <a:t>. Adafruit model XS-GTF1027 Speaker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168" name="Google Shape;168;p23"/>
          <p:cNvCxnSpPr>
            <a:stCxn id="165" idx="2"/>
          </p:cNvCxnSpPr>
          <p:nvPr/>
        </p:nvCxnSpPr>
        <p:spPr>
          <a:xfrm flipH="1">
            <a:off x="2910900" y="1863425"/>
            <a:ext cx="307800" cy="114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3"/>
          <p:cNvCxnSpPr>
            <a:stCxn id="166" idx="1"/>
          </p:cNvCxnSpPr>
          <p:nvPr/>
        </p:nvCxnSpPr>
        <p:spPr>
          <a:xfrm flipH="1">
            <a:off x="5314100" y="1320900"/>
            <a:ext cx="483000" cy="357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23"/>
          <p:cNvCxnSpPr/>
          <p:nvPr/>
        </p:nvCxnSpPr>
        <p:spPr>
          <a:xfrm rot="10800000">
            <a:off x="1215175" y="4586425"/>
            <a:ext cx="3195600" cy="29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1" name="Google Shape;171;p23"/>
          <p:cNvSpPr txBox="1"/>
          <p:nvPr/>
        </p:nvSpPr>
        <p:spPr>
          <a:xfrm>
            <a:off x="311700" y="1401675"/>
            <a:ext cx="16782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2. Adafruit Keypad Model 1824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172" name="Google Shape;172;p23"/>
          <p:cNvCxnSpPr>
            <a:stCxn id="171" idx="2"/>
          </p:cNvCxnSpPr>
          <p:nvPr/>
        </p:nvCxnSpPr>
        <p:spPr>
          <a:xfrm flipH="1">
            <a:off x="1069200" y="1902375"/>
            <a:ext cx="81600" cy="52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3" name="Google Shape;17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0800" y="1624065"/>
            <a:ext cx="2382900" cy="178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6120800" y="1419000"/>
            <a:ext cx="2382900" cy="1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Image Source: Adafruit Store Product ID: 1732</a:t>
            </a:r>
            <a:endParaRPr sz="700">
              <a:solidFill>
                <a:schemeClr val="dk2"/>
              </a:solidFill>
            </a:endParaRPr>
          </a:p>
        </p:txBody>
      </p:sp>
      <p:cxnSp>
        <p:nvCxnSpPr>
          <p:cNvPr id="175" name="Google Shape;175;p23"/>
          <p:cNvCxnSpPr>
            <a:stCxn id="167" idx="0"/>
          </p:cNvCxnSpPr>
          <p:nvPr/>
        </p:nvCxnSpPr>
        <p:spPr>
          <a:xfrm rot="10800000">
            <a:off x="7391750" y="3070500"/>
            <a:ext cx="55200" cy="53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How Does It Work? The Short Answer</a:t>
            </a:r>
            <a:endParaRPr/>
          </a:p>
        </p:txBody>
      </p:sp>
      <p:sp>
        <p:nvSpPr>
          <p:cNvPr id="181" name="Google Shape;181;p2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user types in a frequency (in Hz) and submits with “#”.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Five tones close to* the desired frequency are </a:t>
            </a:r>
            <a:r>
              <a:rPr lang="en" sz="1600"/>
              <a:t>generated.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Six second intervals between sounds.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When finished, the device waits for a new input.</a:t>
            </a:r>
            <a:endParaRPr sz="800"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100" y="1383538"/>
            <a:ext cx="3931199" cy="2954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How Does It Work? The Long Answer</a:t>
            </a:r>
            <a:endParaRPr/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311700" y="1152475"/>
            <a:ext cx="453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1496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An empty array is filled with sine values for 10 periods at the input frequency.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Values are read out and the closest </a:t>
            </a:r>
            <a:r>
              <a:rPr lang="en" sz="1600"/>
              <a:t>frequency the Adalogger can achieve is saved.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1496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A new array is filled with sine values of the new ‘allowed’ frequency for one period.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Using only one period saves memory.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1496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1600"/>
              <a:t>The new array is read out to the built-in DAC N times.</a:t>
            </a:r>
            <a:endParaRPr sz="1600"/>
          </a:p>
          <a:p>
            <a:pPr indent="-31496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600"/>
              <a:t>N = sound_duration * allowed_frequency</a:t>
            </a:r>
            <a:endParaRPr sz="1600"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946" y="1368600"/>
            <a:ext cx="3988355" cy="24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Sine Wave vs. Square Wave Trade-offs</a:t>
            </a:r>
            <a:endParaRPr/>
          </a:p>
        </p:txBody>
      </p:sp>
      <p:sp>
        <p:nvSpPr>
          <p:cNvPr id="195" name="Google Shape;195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Making square waves is easy and has two approaches: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‘Manually’ switch an output pin to HIGH and LOW with delays proportional to 1/f.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the Arduino IDE tone() function.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Higher order harmonics (3f, 5f, 7f, …) end up being recorded with square waves.</a:t>
            </a:r>
            <a:endParaRPr sz="16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Generating sine waves at the </a:t>
            </a:r>
            <a:r>
              <a:rPr lang="en" sz="1600"/>
              <a:t>desired</a:t>
            </a:r>
            <a:r>
              <a:rPr lang="en" sz="1600"/>
              <a:t> frequency can be difficult.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Picking up the correct frequency is much easier.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Other Notes About Sound Generation</a:t>
            </a:r>
            <a:endParaRPr/>
          </a:p>
        </p:txBody>
      </p:sp>
      <p:sp>
        <p:nvSpPr>
          <p:cNvPr id="201" name="Google Shape;201;p27"/>
          <p:cNvSpPr txBox="1"/>
          <p:nvPr>
            <p:ph idx="1" type="body"/>
          </p:nvPr>
        </p:nvSpPr>
        <p:spPr>
          <a:xfrm>
            <a:off x="4572000" y="114122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 artificial damping term was added to simulate reverberation time τ.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Done in early stages of testing to see how closely we can calculate </a:t>
            </a:r>
            <a:r>
              <a:rPr lang="en" sz="1600"/>
              <a:t>τ.</a:t>
            </a:r>
            <a:endParaRPr/>
          </a:p>
        </p:txBody>
      </p:sp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950" y="2464600"/>
            <a:ext cx="3118396" cy="20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>
            <a:off x="311700" y="1141225"/>
            <a:ext cx="42603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en"/>
              <a:t>Tone function (top) makes better square waves than the manual switching (bottom).</a:t>
            </a:r>
            <a:endParaRPr/>
          </a:p>
        </p:txBody>
      </p:sp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025" y="1799200"/>
            <a:ext cx="3911350" cy="12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9025" y="3158925"/>
            <a:ext cx="3911349" cy="1345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Microphone Board</a:t>
            </a:r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164900"/>
            <a:ext cx="3846900" cy="29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5193" y="507425"/>
            <a:ext cx="2827057" cy="27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4000350" y="877025"/>
            <a:ext cx="1624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Microphone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8192250" y="2150850"/>
            <a:ext cx="1624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SD card reader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28"/>
          <p:cNvSpPr txBox="1"/>
          <p:nvPr/>
        </p:nvSpPr>
        <p:spPr>
          <a:xfrm>
            <a:off x="8192250" y="1164900"/>
            <a:ext cx="12111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Feather M4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28"/>
          <p:cNvSpPr txBox="1"/>
          <p:nvPr/>
        </p:nvSpPr>
        <p:spPr>
          <a:xfrm>
            <a:off x="5009800" y="3232050"/>
            <a:ext cx="2000700" cy="8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Additional RAM (not used)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The Microphone</a:t>
            </a:r>
            <a:endParaRPr/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Electret microphone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MAX4466 amplifier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Reliable 20Hz - 20kHz</a:t>
            </a:r>
            <a:endParaRPr/>
          </a:p>
        </p:txBody>
      </p:sp>
      <p:sp>
        <p:nvSpPr>
          <p:cNvPr id="224" name="Google Shape;224;p29"/>
          <p:cNvSpPr txBox="1"/>
          <p:nvPr/>
        </p:nvSpPr>
        <p:spPr>
          <a:xfrm>
            <a:off x="0" y="4319825"/>
            <a:ext cx="687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https://www.adafruit.com/product/1063</a:t>
            </a:r>
            <a:endParaRPr sz="15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https://www.analog.com/en/products/max4466.html#product-overview</a:t>
            </a:r>
            <a:endParaRPr sz="15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5242" y="410000"/>
            <a:ext cx="2613883" cy="251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8750" y="2177350"/>
            <a:ext cx="2141525" cy="23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24" y="2571750"/>
            <a:ext cx="3310875" cy="15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The Analog Inputs</a:t>
            </a:r>
            <a:endParaRPr/>
          </a:p>
        </p:txBody>
      </p:sp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311700" y="1229875"/>
            <a:ext cx="5475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 bit data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analogRead() - </a:t>
            </a:r>
            <a:r>
              <a:rPr lang="en"/>
              <a:t>37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Could take faster data - 44.1 kHz (Red Book Audio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512 KB FRAM = 86000 samples = 2.5 s of data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7601" y="872675"/>
            <a:ext cx="3131450" cy="250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105975" y="4503900"/>
            <a:ext cx="3602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https://www.adafruit.com/product/3857</a:t>
            </a:r>
            <a:endParaRPr sz="15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Card Reader and RAM</a:t>
            </a:r>
            <a:endParaRPr/>
          </a:p>
        </p:txBody>
      </p:sp>
      <p:sp>
        <p:nvSpPr>
          <p:cNvPr id="241" name="Google Shape;241;p31"/>
          <p:cNvSpPr txBox="1"/>
          <p:nvPr>
            <p:ph idx="1" type="body"/>
          </p:nvPr>
        </p:nvSpPr>
        <p:spPr>
          <a:xfrm>
            <a:off x="311700" y="1229875"/>
            <a:ext cx="5886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 protocol is not fast enough for desired sampling rate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FRAM not </a:t>
            </a:r>
            <a:r>
              <a:rPr lang="en"/>
              <a:t>utilized</a:t>
            </a:r>
            <a:r>
              <a:rPr lang="en"/>
              <a:t> but is a potential solution should we need to take more data</a:t>
            </a:r>
            <a:endParaRPr/>
          </a:p>
        </p:txBody>
      </p:sp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850" y="2314425"/>
            <a:ext cx="2828101" cy="244181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/>
        </p:nvSpPr>
        <p:spPr>
          <a:xfrm>
            <a:off x="0" y="4341450"/>
            <a:ext cx="360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https://www.adafruit.com/product/4719</a:t>
            </a:r>
            <a:endParaRPr sz="15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https://www.adafruit.com/product/254</a:t>
            </a:r>
            <a:endParaRPr sz="15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801" y="0"/>
            <a:ext cx="2890190" cy="226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Colton</a:t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London, England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Graduated from Imperial College London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Hobbies include making and eating stew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Favorite band: Smashing Pumpkins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taking and analysis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424" y="465625"/>
            <a:ext cx="2801150" cy="4029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Triggering</a:t>
            </a:r>
            <a:endParaRPr/>
          </a:p>
        </p:txBody>
      </p:sp>
      <p:sp>
        <p:nvSpPr>
          <p:cNvPr id="250" name="Google Shape;250;p32"/>
          <p:cNvSpPr txBox="1"/>
          <p:nvPr>
            <p:ph idx="1" type="body"/>
          </p:nvPr>
        </p:nvSpPr>
        <p:spPr>
          <a:xfrm>
            <a:off x="311700" y="1229875"/>
            <a:ext cx="43707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Looking for </a:t>
            </a:r>
            <a:r>
              <a:rPr lang="en"/>
              <a:t>consistent</a:t>
            </a:r>
            <a:r>
              <a:rPr lang="en"/>
              <a:t> peak frequency to begin data taking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Utilizing arduinoFFT library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Needs to be tuned in order to avoid taking </a:t>
            </a:r>
            <a:r>
              <a:rPr lang="en"/>
              <a:t>unnecessary</a:t>
            </a:r>
            <a:r>
              <a:rPr lang="en"/>
              <a:t> data</a:t>
            </a:r>
            <a:endParaRPr/>
          </a:p>
        </p:txBody>
      </p:sp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419950" y="2998000"/>
            <a:ext cx="4002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Take 1024 data points (~0.1s)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Compare to previous peak frequencies and expected range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Repeat or start taking data</a:t>
            </a:r>
            <a:endParaRPr/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8700" y="188725"/>
            <a:ext cx="3442000" cy="339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en"/>
              <a:t>Data Taking - Full Program</a:t>
            </a:r>
            <a:endParaRPr/>
          </a:p>
        </p:txBody>
      </p:sp>
      <p:pic>
        <p:nvPicPr>
          <p:cNvPr id="258" name="Google Shape;2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00" y="1500753"/>
            <a:ext cx="6207075" cy="2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4"/>
          <p:cNvSpPr txBox="1"/>
          <p:nvPr>
            <p:ph type="title"/>
          </p:nvPr>
        </p:nvSpPr>
        <p:spPr>
          <a:xfrm>
            <a:off x="150000" y="943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Logistics</a:t>
            </a:r>
            <a:endParaRPr/>
          </a:p>
        </p:txBody>
      </p:sp>
      <p:sp>
        <p:nvSpPr>
          <p:cNvPr id="264" name="Google Shape;264;p34"/>
          <p:cNvSpPr txBox="1"/>
          <p:nvPr/>
        </p:nvSpPr>
        <p:spPr>
          <a:xfrm>
            <a:off x="180800" y="704400"/>
            <a:ext cx="37422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We will have multiple data files from different devices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 Python script will automate the creation of a pandas DataFrame for each device.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Each DataFrame is tagged with a unique identifier for its trial (e.g., 'trial1', 'trial2').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312" y="2503963"/>
            <a:ext cx="5514675" cy="3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9700" y="3566425"/>
            <a:ext cx="4294750" cy="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4"/>
          <p:cNvSpPr txBox="1"/>
          <p:nvPr/>
        </p:nvSpPr>
        <p:spPr>
          <a:xfrm>
            <a:off x="3851925" y="1751163"/>
            <a:ext cx="28797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Iteration (Assume only four devices)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4673800" y="2791575"/>
            <a:ext cx="3372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Extract data for each device by loop in certain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depository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5372775" y="3814450"/>
            <a:ext cx="320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Create Pandas DataFrame for each device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0453" y="666425"/>
            <a:ext cx="5153472" cy="7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83450" y="1503178"/>
            <a:ext cx="2290588" cy="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Spectrogram </a:t>
            </a:r>
            <a:endParaRPr/>
          </a:p>
        </p:txBody>
      </p:sp>
      <p:sp>
        <p:nvSpPr>
          <p:cNvPr id="277" name="Google Shape;277;p35"/>
          <p:cNvSpPr txBox="1"/>
          <p:nvPr>
            <p:ph idx="1" type="body"/>
          </p:nvPr>
        </p:nvSpPr>
        <p:spPr>
          <a:xfrm>
            <a:off x="311700" y="10681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first subplot provides a spectrogram, which</a:t>
            </a:r>
            <a:r>
              <a:rPr lang="en"/>
              <a:t> is crucial </a:t>
            </a:r>
            <a:r>
              <a:rPr lang="en"/>
              <a:t>visualization that displays the frequency content of the signal across time</a:t>
            </a:r>
            <a:endParaRPr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974" y="1903824"/>
            <a:ext cx="4357475" cy="25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Curve Fitting</a:t>
            </a:r>
            <a:endParaRPr/>
          </a:p>
        </p:txBody>
      </p:sp>
      <p:sp>
        <p:nvSpPr>
          <p:cNvPr id="284" name="Google Shape;284;p36"/>
          <p:cNvSpPr txBox="1"/>
          <p:nvPr>
            <p:ph idx="1" type="body"/>
          </p:nvPr>
        </p:nvSpPr>
        <p:spPr>
          <a:xfrm>
            <a:off x="4843225" y="115500"/>
            <a:ext cx="6060300" cy="229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Python Code:</a:t>
            </a:r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363" y="595075"/>
            <a:ext cx="4124325" cy="26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900" y="3770563"/>
            <a:ext cx="573405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700" y="1085500"/>
            <a:ext cx="4246172" cy="205526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816150" y="3333325"/>
            <a:ext cx="36804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Roboto"/>
                <a:ea typeface="Roboto"/>
                <a:cs typeface="Roboto"/>
                <a:sym typeface="Roboto"/>
              </a:rPr>
              <a:t>t60 was defined as the </a:t>
            </a:r>
            <a:r>
              <a:rPr i="1" lang="en" sz="1300">
                <a:latin typeface="Roboto"/>
                <a:ea typeface="Roboto"/>
                <a:cs typeface="Roboto"/>
                <a:sym typeface="Roboto"/>
              </a:rPr>
              <a:t>time to decay by 60 dB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type="title"/>
          </p:nvPr>
        </p:nvSpPr>
        <p:spPr>
          <a:xfrm>
            <a:off x="431600" y="63322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curve fitting 						</a:t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600" y="1346900"/>
            <a:ext cx="3978601" cy="272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600" y="1346900"/>
            <a:ext cx="4095150" cy="262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"/>
          <p:cNvSpPr txBox="1"/>
          <p:nvPr>
            <p:ph type="title"/>
          </p:nvPr>
        </p:nvSpPr>
        <p:spPr>
          <a:xfrm>
            <a:off x="244725" y="1421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the code</a:t>
            </a:r>
            <a:endParaRPr/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76" y="798599"/>
            <a:ext cx="6104574" cy="313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625" y="1440775"/>
            <a:ext cx="3532751" cy="259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300" y="4118225"/>
            <a:ext cx="3800475" cy="35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75" y="709800"/>
            <a:ext cx="4367425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00" y="2266575"/>
            <a:ext cx="2352675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 txBox="1"/>
          <p:nvPr/>
        </p:nvSpPr>
        <p:spPr>
          <a:xfrm>
            <a:off x="300300" y="1761675"/>
            <a:ext cx="36882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Equation for Decaying to -60 dB: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100" y="4176250"/>
            <a:ext cx="1695450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9"/>
          <p:cNvSpPr txBox="1"/>
          <p:nvPr/>
        </p:nvSpPr>
        <p:spPr>
          <a:xfrm>
            <a:off x="591300" y="3790725"/>
            <a:ext cx="2548800" cy="3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Simplified: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3" name="Google Shape;313;p39"/>
          <p:cNvSpPr txBox="1"/>
          <p:nvPr>
            <p:ph type="title"/>
          </p:nvPr>
        </p:nvSpPr>
        <p:spPr>
          <a:xfrm>
            <a:off x="206275" y="102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 Derivation						Error Derivation</a:t>
            </a:r>
            <a:endParaRPr/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0350" y="4071463"/>
            <a:ext cx="10382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321" y="3129725"/>
            <a:ext cx="2585329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9"/>
          <p:cNvSpPr txBox="1"/>
          <p:nvPr/>
        </p:nvSpPr>
        <p:spPr>
          <a:xfrm>
            <a:off x="206275" y="2795238"/>
            <a:ext cx="36882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Definition of exponential decay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7" name="Google Shape;31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7113" y="569625"/>
            <a:ext cx="4304000" cy="147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1214" y="2695400"/>
            <a:ext cx="3535787" cy="21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/>
        </p:nvSpPr>
        <p:spPr>
          <a:xfrm>
            <a:off x="4412050" y="885475"/>
            <a:ext cx="3326400" cy="5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E599"/>
                </a:solidFill>
                <a:highlight>
                  <a:srgbClr val="E69138"/>
                </a:highlight>
                <a:latin typeface="Roboto"/>
                <a:ea typeface="Roboto"/>
                <a:cs typeface="Roboto"/>
                <a:sym typeface="Roboto"/>
              </a:rPr>
              <a:t>Apply Propagation of uncertainty</a:t>
            </a:r>
            <a:r>
              <a:rPr lang="en" sz="1000">
                <a:solidFill>
                  <a:schemeClr val="dk2"/>
                </a:solidFill>
                <a:highlight>
                  <a:srgbClr val="E69138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endParaRPr sz="1000">
              <a:solidFill>
                <a:schemeClr val="dk2"/>
              </a:solidFill>
              <a:highlight>
                <a:srgbClr val="E6913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71925" y="2044749"/>
            <a:ext cx="3276666" cy="542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39"/>
          <p:cNvCxnSpPr/>
          <p:nvPr/>
        </p:nvCxnSpPr>
        <p:spPr>
          <a:xfrm flipH="1" rot="10800000">
            <a:off x="4572000" y="2637575"/>
            <a:ext cx="43812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9"/>
          <p:cNvCxnSpPr/>
          <p:nvPr/>
        </p:nvCxnSpPr>
        <p:spPr>
          <a:xfrm flipH="1" rot="10800000">
            <a:off x="300300" y="1824575"/>
            <a:ext cx="43812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9"/>
          <p:cNvCxnSpPr/>
          <p:nvPr/>
        </p:nvCxnSpPr>
        <p:spPr>
          <a:xfrm flipH="1" rot="10800000">
            <a:off x="115500" y="2779413"/>
            <a:ext cx="4381200" cy="7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 </a:t>
            </a:r>
            <a:r>
              <a:rPr lang="en"/>
              <a:t>description</a:t>
            </a:r>
            <a:endParaRPr/>
          </a:p>
        </p:txBody>
      </p:sp>
      <p:pic>
        <p:nvPicPr>
          <p:cNvPr id="329" name="Google Shape;3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08200"/>
            <a:ext cx="8839199" cy="44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 txBox="1"/>
          <p:nvPr/>
        </p:nvSpPr>
        <p:spPr>
          <a:xfrm>
            <a:off x="423500" y="3249325"/>
            <a:ext cx="2718000" cy="11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Error given by covariance matrix (pcov[1,1])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1" name="Google Shape;331;p40"/>
          <p:cNvSpPr txBox="1"/>
          <p:nvPr/>
        </p:nvSpPr>
        <p:spPr>
          <a:xfrm>
            <a:off x="423500" y="2517850"/>
            <a:ext cx="2071200" cy="10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Parameter k given by pop[1]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68900"/>
            <a:ext cx="3939025" cy="28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0"/>
          <p:cNvSpPr txBox="1"/>
          <p:nvPr/>
        </p:nvSpPr>
        <p:spPr>
          <a:xfrm>
            <a:off x="508200" y="2125150"/>
            <a:ext cx="2125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4" name="Google Shape;33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9725" y="2684150"/>
            <a:ext cx="14668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2500" y="2517838"/>
            <a:ext cx="10382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79725" y="1229638"/>
            <a:ext cx="1695450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5650" y="1183525"/>
            <a:ext cx="1857375" cy="45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40"/>
          <p:cNvCxnSpPr/>
          <p:nvPr/>
        </p:nvCxnSpPr>
        <p:spPr>
          <a:xfrm flipH="1">
            <a:off x="7145350" y="1609275"/>
            <a:ext cx="123300" cy="22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40"/>
          <p:cNvCxnSpPr/>
          <p:nvPr/>
        </p:nvCxnSpPr>
        <p:spPr>
          <a:xfrm>
            <a:off x="5303600" y="1609275"/>
            <a:ext cx="240300" cy="24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40"/>
          <p:cNvCxnSpPr/>
          <p:nvPr/>
        </p:nvCxnSpPr>
        <p:spPr>
          <a:xfrm flipH="1" rot="10800000">
            <a:off x="5074000" y="2433500"/>
            <a:ext cx="120000" cy="21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1" name="Google Shape;341;p40"/>
          <p:cNvCxnSpPr/>
          <p:nvPr/>
        </p:nvCxnSpPr>
        <p:spPr>
          <a:xfrm flipH="1" rot="10800000">
            <a:off x="3630525" y="2406950"/>
            <a:ext cx="136500" cy="27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/>
          <p:cNvSpPr txBox="1"/>
          <p:nvPr>
            <p:ph type="title"/>
          </p:nvPr>
        </p:nvSpPr>
        <p:spPr>
          <a:xfrm>
            <a:off x="311700" y="974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Subplot</a:t>
            </a:r>
            <a:endParaRPr/>
          </a:p>
        </p:txBody>
      </p:sp>
      <p:pic>
        <p:nvPicPr>
          <p:cNvPr id="347" name="Google Shape;3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800" y="1079050"/>
            <a:ext cx="5585450" cy="36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1"/>
          <p:cNvSpPr txBox="1"/>
          <p:nvPr/>
        </p:nvSpPr>
        <p:spPr>
          <a:xfrm>
            <a:off x="193500" y="669725"/>
            <a:ext cx="89505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 the end, it will generate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multiple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subplot for each device and each runs (trials)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Neng’s Bio</a:t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From Szechuan, China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Graduated from University at Buffalo, NY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Favorite band: Eagles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Responsibilities</a:t>
            </a:r>
            <a:r>
              <a:rPr lang="en"/>
              <a:t>: </a:t>
            </a:r>
            <a:r>
              <a:rPr lang="en"/>
              <a:t>Logistics of data collection, Plot Generation (Curve fitting, Spectrogram), Data analysis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6701" y="253000"/>
            <a:ext cx="1914426" cy="25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Saved and named</a:t>
            </a:r>
            <a:endParaRPr/>
          </a:p>
        </p:txBody>
      </p:sp>
      <p:sp>
        <p:nvSpPr>
          <p:cNvPr id="354" name="Google Shape;354;p42"/>
          <p:cNvSpPr txBox="1"/>
          <p:nvPr>
            <p:ph idx="1" type="body"/>
          </p:nvPr>
        </p:nvSpPr>
        <p:spPr>
          <a:xfrm>
            <a:off x="274000" y="213772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Automatically saved and named in certain format (Time, Device and runs)</a:t>
            </a:r>
            <a:endParaRPr/>
          </a:p>
        </p:txBody>
      </p:sp>
      <p:pic>
        <p:nvPicPr>
          <p:cNvPr id="355" name="Google Shape;3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75" y="2759175"/>
            <a:ext cx="8043449" cy="17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575" y="1168014"/>
            <a:ext cx="5713375" cy="8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With Known Decay Time</a:t>
            </a:r>
            <a:endParaRPr/>
          </a:p>
        </p:txBody>
      </p:sp>
      <p:sp>
        <p:nvSpPr>
          <p:cNvPr id="362" name="Google Shape;362;p43"/>
          <p:cNvSpPr txBox="1"/>
          <p:nvPr>
            <p:ph idx="1" type="body"/>
          </p:nvPr>
        </p:nvSpPr>
        <p:spPr>
          <a:xfrm>
            <a:off x="4260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Five trials: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0.95 ± 0.13 s</a:t>
            </a:r>
            <a:endParaRPr/>
          </a:p>
        </p:txBody>
      </p:sp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85" y="1017800"/>
            <a:ext cx="6170724" cy="391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Test Procedure</a:t>
            </a:r>
            <a:endParaRPr/>
          </a:p>
        </p:txBody>
      </p:sp>
      <p:sp>
        <p:nvSpPr>
          <p:cNvPr id="369" name="Google Shape;369;p4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Listening board was placed on the floor at one end of the room, centered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Tone generator was held in the air ~¾ of the room length away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 different tones were played 5 times each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260 Hz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330 Hz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440 Hz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640 Hz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260 Hz</a:t>
            </a:r>
            <a:endParaRPr/>
          </a:p>
        </p:txBody>
      </p:sp>
      <p:pic>
        <p:nvPicPr>
          <p:cNvPr id="375" name="Google Shape;3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62" y="1017800"/>
            <a:ext cx="7434072" cy="388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330 Hz</a:t>
            </a:r>
            <a:endParaRPr/>
          </a:p>
        </p:txBody>
      </p:sp>
      <p:pic>
        <p:nvPicPr>
          <p:cNvPr id="381" name="Google Shape;3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650" y="1017800"/>
            <a:ext cx="7528695" cy="387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440 Hz</a:t>
            </a:r>
            <a:endParaRPr/>
          </a:p>
        </p:txBody>
      </p:sp>
      <p:pic>
        <p:nvPicPr>
          <p:cNvPr id="387" name="Google Shape;3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813" y="1017800"/>
            <a:ext cx="7436376" cy="38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640 Hz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48"/>
          <p:cNvPicPr preferRelativeResize="0"/>
          <p:nvPr/>
        </p:nvPicPr>
        <p:blipFill rotWithShape="1">
          <a:blip r:embed="rId3">
            <a:alphaModFix/>
          </a:blip>
          <a:srcRect b="-1132" l="0" r="-1132" t="0"/>
          <a:stretch/>
        </p:blipFill>
        <p:spPr>
          <a:xfrm>
            <a:off x="854963" y="1017800"/>
            <a:ext cx="7434071" cy="392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Noise</a:t>
            </a:r>
            <a:endParaRPr/>
          </a:p>
        </p:txBody>
      </p:sp>
      <p:pic>
        <p:nvPicPr>
          <p:cNvPr id="399" name="Google Shape;3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488" y="1017800"/>
            <a:ext cx="7539036" cy="38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Near-Term Goals</a:t>
            </a:r>
            <a:endParaRPr/>
          </a:p>
        </p:txBody>
      </p:sp>
      <p:sp>
        <p:nvSpPr>
          <p:cNvPr id="405" name="Google Shape;405;p5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a set procedure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frequencies to test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Determine location of listening board(s)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Tune the code/boards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Find sources of potential error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Make the process more efficient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 tests in a bare room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artificial acoustical absorption material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 Goals</a:t>
            </a:r>
            <a:endParaRPr/>
          </a:p>
        </p:txBody>
      </p:sp>
      <p:sp>
        <p:nvSpPr>
          <p:cNvPr id="411" name="Google Shape;411;p5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Reduce the reverberation 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need an accurate measurement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Ideal time would be ~1.5 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Will use currently available acoustic absorption panels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what frequencies are being reflected the most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Minimize any visual changes to the dance studio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features cannot be changed (i.e. mirror wall)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Christian’s Bio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311700" y="1152475"/>
            <a:ext cx="450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From Greenfield, IN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Graduated from Purdue University, </a:t>
            </a:r>
            <a:r>
              <a:rPr lang="en" sz="1400"/>
              <a:t>West Lafayette, IN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Hobbies: Roller skating, reading, taking care of my pets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Favorite Song: Here Comes the Sun - The Beatles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Favorite Dessert: Crème brûlée</a:t>
            </a:r>
            <a:endParaRPr sz="1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Responsibilities: Sound board, tone generation.</a:t>
            </a:r>
            <a:endParaRPr sz="1400"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4800" y="693600"/>
            <a:ext cx="2483075" cy="374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Scheduling Problems</a:t>
            </a:r>
            <a:endParaRPr/>
          </a:p>
        </p:txBody>
      </p:sp>
      <p:pic>
        <p:nvPicPr>
          <p:cNvPr id="417" name="Google Shape;41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950" y="1017800"/>
            <a:ext cx="6512100" cy="339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423" name="Google Shape;423;p5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some work to be done in refining the process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Need to account for noise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Initial data suggests that low frequencies have longest reverb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Supported by general observation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429" name="Google Shape;429;p5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would like to thank Professor George Gollin and Professor Yuk Tung Liu for their contributions, support, and guidance throughout the semester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 would also like to thank Professor Rick Scholwin for giving us access to and reserving time slots on our behalf for the dance center.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5"/>
          <p:cNvSpPr txBox="1"/>
          <p:nvPr>
            <p:ph type="title"/>
          </p:nvPr>
        </p:nvSpPr>
        <p:spPr>
          <a:xfrm>
            <a:off x="311700" y="410000"/>
            <a:ext cx="8520600" cy="42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 SLIDES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Github Link</a:t>
            </a:r>
            <a:endParaRPr/>
          </a:p>
        </p:txBody>
      </p:sp>
      <p:sp>
        <p:nvSpPr>
          <p:cNvPr id="440" name="Google Shape;440;p5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https://github.com/Cocoduds/Krannert-Acoustics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Fall-Back Plan</a:t>
            </a:r>
            <a:endParaRPr/>
          </a:p>
        </p:txBody>
      </p:sp>
      <p:sp>
        <p:nvSpPr>
          <p:cNvPr id="446" name="Google Shape;446;p5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Our only option to reduce the reverb time is the acoustical paneling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Is a proven solution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Both in general and in other KCPA rooms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Josh’s Bio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From Alton, IL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Graduated from Concordia University, Irvine, CA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Hobbies: hiking/camping, </a:t>
            </a:r>
            <a:r>
              <a:rPr lang="en"/>
              <a:t>music</a:t>
            </a:r>
            <a:r>
              <a:rPr lang="en"/>
              <a:t>, board games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Favorite National Park: Yellowstone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Favorite Board Game: Seven Wonders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Responsibilities: Data Collection, PCBs, Data Analysis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386" y="1017800"/>
            <a:ext cx="2960913" cy="394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Current acoustics of the dance studio are in desperate need of fixing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Room is too live for any speaking while music is playing</a:t>
            </a:r>
            <a:endParaRPr sz="19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Makes rehearsing difficult</a:t>
            </a:r>
            <a:endParaRPr sz="17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Also not ideal for live performances</a:t>
            </a:r>
            <a:endParaRPr sz="1900"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170125"/>
            <a:ext cx="4527600" cy="339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127" name="Google Shape;127;p19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Acoustic absorption panels are available for use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to know where the most sound is being reflected</a:t>
            </a:r>
            <a:endParaRPr sz="18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What height should they be placed at, are there any special features that are contributing more to the reverberation</a:t>
            </a:r>
            <a:endParaRPr sz="16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3550"/>
            <a:ext cx="4527600" cy="3394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Theory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Sabine’s Equation</a:t>
            </a:r>
            <a:endParaRPr/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963" y="2798788"/>
            <a:ext cx="285750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1902850"/>
            <a:ext cx="463867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300" y="697363"/>
            <a:ext cx="3429000" cy="277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 txBox="1"/>
          <p:nvPr/>
        </p:nvSpPr>
        <p:spPr>
          <a:xfrm>
            <a:off x="-92550" y="4468575"/>
            <a:ext cx="70704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https://en.wikipedia.org/wiki/Reverberation#Sabine_equation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 txBox="1"/>
          <p:nvPr>
            <p:ph idx="1" type="body"/>
          </p:nvPr>
        </p:nvSpPr>
        <p:spPr>
          <a:xfrm>
            <a:off x="311700" y="2065350"/>
            <a:ext cx="3999900" cy="25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Emits a sine wave of a specified frequency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Tells data collection boards when to start listening</a:t>
            </a:r>
            <a:endParaRPr sz="1700"/>
          </a:p>
        </p:txBody>
      </p:sp>
      <p:sp>
        <p:nvSpPr>
          <p:cNvPr id="145" name="Google Shape;145;p21"/>
          <p:cNvSpPr txBox="1"/>
          <p:nvPr>
            <p:ph idx="2" type="body"/>
          </p:nvPr>
        </p:nvSpPr>
        <p:spPr>
          <a:xfrm>
            <a:off x="4832400" y="2065375"/>
            <a:ext cx="3999900" cy="25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Electret Microphone converts pressure into voltage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Voltage information recorded in SD card</a:t>
            </a:r>
            <a:endParaRPr sz="1700"/>
          </a:p>
        </p:txBody>
      </p:sp>
      <p:sp>
        <p:nvSpPr>
          <p:cNvPr id="146" name="Google Shape;146;p21"/>
          <p:cNvSpPr txBox="1"/>
          <p:nvPr/>
        </p:nvSpPr>
        <p:spPr>
          <a:xfrm>
            <a:off x="311775" y="1002875"/>
            <a:ext cx="85206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2 Devices: Tone Generator and Listening Board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47" name="Google Shape;147;p21"/>
          <p:cNvSpPr txBox="1"/>
          <p:nvPr/>
        </p:nvSpPr>
        <p:spPr>
          <a:xfrm>
            <a:off x="311775" y="1469575"/>
            <a:ext cx="39999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Tone Generator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4809150" y="1469575"/>
            <a:ext cx="40464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Listening Board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