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3" r:id="rId5"/>
    <p:sldId id="262" r:id="rId6"/>
    <p:sldId id="268" r:id="rId7"/>
    <p:sldId id="269" r:id="rId8"/>
    <p:sldId id="270" r:id="rId9"/>
    <p:sldId id="260" r:id="rId10"/>
    <p:sldId id="267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40C0"/>
    <a:srgbClr val="0F0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420" y="-4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E5BB-86F8-4EE0-A676-82CE4F58B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2D190-F028-9191-2741-1C23AA0F7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60448-E86A-EB55-D714-95D14C742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CA23-931E-41FF-A8FE-3F89A270F1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9CEE3-AC11-2FB8-0799-0963FE921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9F659-8D30-36D7-7FEF-1110BB3B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C084-E487-45CD-962C-E0435BE98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4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70E37-BC4C-7BF7-2C5C-CA089ABAE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35F52-4170-2737-E5FA-993EEC85E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C1F68-8323-C128-FFE0-CAC7D2DA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CA23-931E-41FF-A8FE-3F89A270F1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91CF1-476A-F395-759A-FB518E03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783C2-43C4-BDE7-6684-D57086930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C084-E487-45CD-962C-E0435BE98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8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0B5416-3474-2682-EDFA-8D5338580F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E948A-B0B5-26F5-530F-B42CCA6FC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948C1-BEC5-145D-A0C0-AAC11B5C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CA23-931E-41FF-A8FE-3F89A270F1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B6D98-DFFB-B199-8C58-B401CE5E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DD82C-3C72-1B74-6517-3C9BAC8F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C084-E487-45CD-962C-E0435BE98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9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0280-8519-9C7D-7878-E7D83A70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8F02-12FA-449F-A8BE-67B53E75B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860D6-BDE4-9158-5906-E900C8D8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CA23-931E-41FF-A8FE-3F89A270F1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C4EBC-E9A5-0D87-8608-276817644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4A07A-15A2-4F10-592F-78CB7634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C084-E487-45CD-962C-E0435BE98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46DDD-BF64-F91C-9A86-C8E258BED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A4C88-8704-E6E9-1D02-C8A5BA507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042FD-F9A9-CD01-8B74-5B1B84E86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CA23-931E-41FF-A8FE-3F89A270F1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C0D1-2055-E16D-A810-47EF4499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F9514-C37A-D0CC-CB07-1C7FC448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C084-E487-45CD-962C-E0435BE98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7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5BAB4-BA2E-AC77-28D1-430FC056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CEB3B-111C-1341-AF06-2BAC49FF3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FA01C-0B3F-767F-47BE-6DC35E262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1E9DC-2855-BD43-1D92-06DC7AED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CA23-931E-41FF-A8FE-3F89A270F1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14F59-7B2A-4111-F374-CEBF0273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03781-D3B7-4503-DB10-DD7C9C99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C084-E487-45CD-962C-E0435BE98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752D-A87D-07D4-32D1-380FA335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EBA19-EABA-9F9A-0746-F8CD33D42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A67FC-EDD9-2834-8D0D-F58957D03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984C9-FC90-C238-9E13-4261289E1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A885B5-B8D1-B98A-58B6-81388C39D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A516A-E503-DBC1-5D46-CD2286773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CA23-931E-41FF-A8FE-3F89A270F1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E6D962-788D-33CF-EE50-A199D4E8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76F25-986B-B3A1-B27B-075065EF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C084-E487-45CD-962C-E0435BE98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8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F9B2F-0701-14D0-B801-0DCACD43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30BDD-2465-467E-20B4-5E24A3E8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CA23-931E-41FF-A8FE-3F89A270F1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2D9DC-6075-80F7-0AA1-62715F67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200AB-0FB6-5595-CF44-262CE224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C084-E487-45CD-962C-E0435BE98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9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0040F-E9E0-F10E-CD90-D4CC7CAE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CA23-931E-41FF-A8FE-3F89A270F1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72F276-B06A-A6E6-83E6-D126D1E7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5374C-456A-B651-5E01-6CB2E0BA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C084-E487-45CD-962C-E0435BE98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3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1A608-E723-A34D-5ED4-E55791A90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3F4FA-DC96-9847-1327-47FCFD765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0C3C7-924C-C1E0-5C89-A0A640A9F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42853-27D4-09F4-DEA6-E7D5DB64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CA23-931E-41FF-A8FE-3F89A270F1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21E06-1011-8901-8889-D4A4C22EE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69A64-984B-2C1F-4577-F4D27F157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C084-E487-45CD-962C-E0435BE98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5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B82A1-676F-4676-4BC4-C8E2CDB7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2731A1-E5CE-B798-8C4D-6CDF65967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492D7-368B-8A52-9884-F6B7B094D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6CABA-C557-4655-A628-793B8C3E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CA23-931E-41FF-A8FE-3F89A270F1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E6309-435C-AAE5-045C-C1C42FD7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91E8C-CB31-353B-8040-BB51A204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C084-E487-45CD-962C-E0435BE98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9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7861D-941C-C2EF-8252-463D6CB2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388A9-A485-E73D-C2CC-DBDD8BC3F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C58AB-C881-22A2-91DC-0DE982DC1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28CA23-931E-41FF-A8FE-3F89A270F1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82F8A-AF9C-2268-1840-B7124FCA2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709CC-ABE6-C718-6680-5EC756CA0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8DC084-E487-45CD-962C-E0435BE98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5.png"/><Relationship Id="rId3" Type="http://schemas.openxmlformats.org/officeDocument/2006/relationships/image" Target="../media/image18.jpg"/><Relationship Id="rId7" Type="http://schemas.openxmlformats.org/officeDocument/2006/relationships/image" Target="../media/image23.png"/><Relationship Id="rId12" Type="http://schemas.openxmlformats.org/officeDocument/2006/relationships/image" Target="../media/image2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0.jpg"/><Relationship Id="rId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A47E39-7AA1-E783-8A75-D02022EB7E01}"/>
              </a:ext>
            </a:extLst>
          </p:cNvPr>
          <p:cNvSpPr txBox="1"/>
          <p:nvPr/>
        </p:nvSpPr>
        <p:spPr>
          <a:xfrm>
            <a:off x="2036846" y="2828835"/>
            <a:ext cx="81183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Expand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ing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the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RGB Color Gamut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by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Forth Color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9287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6B7677-395C-183F-0021-2A749A3E66F3}"/>
                  </a:ext>
                </a:extLst>
              </p:cNvPr>
              <p:cNvSpPr txBox="1"/>
              <p:nvPr/>
            </p:nvSpPr>
            <p:spPr>
              <a:xfrm>
                <a:off x="3282401" y="1943529"/>
                <a:ext cx="5627198" cy="297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𝐿𝐸𝐷</m:t>
                                  </m:r>
                                </m:sub>
                              </m:s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nary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𝐿𝐸𝐷</m:t>
                                  </m:r>
                                </m:sub>
                              </m:s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nary>
                            </m:e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𝐿𝐸𝐷</m:t>
                                  </m:r>
                                </m:sub>
                              </m:s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nary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6B7677-395C-183F-0021-2A749A3E6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01" y="1943529"/>
                <a:ext cx="5627198" cy="29709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A1080B9-3DBD-FBDA-D84D-6FA6C8B38DED}"/>
              </a:ext>
            </a:extLst>
          </p:cNvPr>
          <p:cNvSpPr txBox="1"/>
          <p:nvPr/>
        </p:nvSpPr>
        <p:spPr>
          <a:xfrm>
            <a:off x="863600" y="529148"/>
            <a:ext cx="6096000" cy="590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LED Cone Response</a:t>
            </a:r>
            <a:endParaRPr lang="en-US" sz="2400" dirty="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20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CC5D1-8C34-4264-7B95-53F69B861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F6B564-E63C-AB6A-68E2-DEBBC8671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98" y="568456"/>
            <a:ext cx="6957604" cy="572108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81625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graph of a color spectrum&#10;&#10;Description automatically generated with medium confidence">
            <a:extLst>
              <a:ext uri="{FF2B5EF4-FFF2-40B4-BE49-F238E27FC236}">
                <a16:creationId xmlns:a16="http://schemas.microsoft.com/office/drawing/2014/main" id="{63B941D3-A87D-DB9F-8CAD-EBE8967C8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444625"/>
            <a:ext cx="5291666" cy="3968749"/>
          </a:xfrm>
          <a:prstGeom prst="rect">
            <a:avLst/>
          </a:prstGeom>
        </p:spPr>
      </p:pic>
      <p:pic>
        <p:nvPicPr>
          <p:cNvPr id="3" name="Picture 2" descr="A colorful graph of a hexagon&#10;&#10;Description automatically generated with medium confidence">
            <a:extLst>
              <a:ext uri="{FF2B5EF4-FFF2-40B4-BE49-F238E27FC236}">
                <a16:creationId xmlns:a16="http://schemas.microsoft.com/office/drawing/2014/main" id="{32C1CB5C-76CC-929B-521B-1463CC9D9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27" y="1444625"/>
            <a:ext cx="5291667" cy="3968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2E580F-7656-A083-534D-0971314FF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385" y="4121899"/>
            <a:ext cx="197696" cy="170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B29153B-79DF-B73A-6581-2D239A13B96C}"/>
                  </a:ext>
                </a:extLst>
              </p:cNvPr>
              <p:cNvSpPr txBox="1"/>
              <p:nvPr/>
            </p:nvSpPr>
            <p:spPr>
              <a:xfrm>
                <a:off x="5848020" y="3229012"/>
                <a:ext cx="2469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B29153B-79DF-B73A-6581-2D239A13B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020" y="3229012"/>
                <a:ext cx="246993" cy="369332"/>
              </a:xfrm>
              <a:prstGeom prst="rect">
                <a:avLst/>
              </a:prstGeom>
              <a:blipFill>
                <a:blip r:embed="rId5"/>
                <a:stretch>
                  <a:fillRect r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7BCDA19-E7F3-8838-BC9A-4B2720AEF3EE}"/>
                  </a:ext>
                </a:extLst>
              </p:cNvPr>
              <p:cNvSpPr txBox="1"/>
              <p:nvPr/>
            </p:nvSpPr>
            <p:spPr>
              <a:xfrm>
                <a:off x="8344227" y="2015068"/>
                <a:ext cx="2469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7BCDA19-E7F3-8838-BC9A-4B2720AEF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227" y="2015068"/>
                <a:ext cx="246993" cy="369332"/>
              </a:xfrm>
              <a:prstGeom prst="rect">
                <a:avLst/>
              </a:prstGeom>
              <a:blipFill>
                <a:blip r:embed="rId6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783323E-CCE4-04E7-74AF-E5C705BBD19E}"/>
                  </a:ext>
                </a:extLst>
              </p:cNvPr>
              <p:cNvSpPr txBox="1"/>
              <p:nvPr/>
            </p:nvSpPr>
            <p:spPr>
              <a:xfrm>
                <a:off x="8670048" y="4200311"/>
                <a:ext cx="2469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783323E-CCE4-04E7-74AF-E5C705BBD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048" y="4200311"/>
                <a:ext cx="246993" cy="369332"/>
              </a:xfrm>
              <a:prstGeom prst="rect">
                <a:avLst/>
              </a:prstGeom>
              <a:blipFill>
                <a:blip r:embed="rId7"/>
                <a:stretch>
                  <a:fillRect r="-4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EDD837A-816E-B15A-255F-9FA412C88744}"/>
                  </a:ext>
                </a:extLst>
              </p:cNvPr>
              <p:cNvSpPr txBox="1"/>
              <p:nvPr/>
            </p:nvSpPr>
            <p:spPr>
              <a:xfrm>
                <a:off x="1492468" y="3413678"/>
                <a:ext cx="2469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EDD837A-816E-B15A-255F-9FA412C88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468" y="3413678"/>
                <a:ext cx="246993" cy="369332"/>
              </a:xfrm>
              <a:prstGeom prst="rect">
                <a:avLst/>
              </a:prstGeom>
              <a:blipFill>
                <a:blip r:embed="rId8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2EE3001-AB00-A5F9-CC42-338B3795CE66}"/>
                  </a:ext>
                </a:extLst>
              </p:cNvPr>
              <p:cNvSpPr txBox="1"/>
              <p:nvPr/>
            </p:nvSpPr>
            <p:spPr>
              <a:xfrm>
                <a:off x="3988675" y="2199734"/>
                <a:ext cx="2469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2EE3001-AB00-A5F9-CC42-338B3795C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675" y="2199734"/>
                <a:ext cx="246993" cy="369332"/>
              </a:xfrm>
              <a:prstGeom prst="rect">
                <a:avLst/>
              </a:prstGeom>
              <a:blipFill>
                <a:blip r:embed="rId9"/>
                <a:stretch>
                  <a:fillRect r="-19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E186F0E-256F-D504-4A6D-06C3136720F6}"/>
                  </a:ext>
                </a:extLst>
              </p:cNvPr>
              <p:cNvSpPr txBox="1"/>
              <p:nvPr/>
            </p:nvSpPr>
            <p:spPr>
              <a:xfrm>
                <a:off x="4314496" y="4384977"/>
                <a:ext cx="2469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E186F0E-256F-D504-4A6D-06C313672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496" y="4384977"/>
                <a:ext cx="246993" cy="369332"/>
              </a:xfrm>
              <a:prstGeom prst="rect">
                <a:avLst/>
              </a:prstGeom>
              <a:blipFill>
                <a:blip r:embed="rId10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D6A9DA12-0172-5CE1-FBE9-634906716956}"/>
              </a:ext>
            </a:extLst>
          </p:cNvPr>
          <p:cNvSpPr txBox="1"/>
          <p:nvPr/>
        </p:nvSpPr>
        <p:spPr>
          <a:xfrm>
            <a:off x="1317221" y="1148834"/>
            <a:ext cx="476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(a)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E027B4-74C4-69F4-93C7-829818D5EAA3}"/>
              </a:ext>
            </a:extLst>
          </p:cNvPr>
          <p:cNvSpPr txBox="1"/>
          <p:nvPr/>
        </p:nvSpPr>
        <p:spPr>
          <a:xfrm>
            <a:off x="5768095" y="1148834"/>
            <a:ext cx="476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(b)</a:t>
            </a:r>
            <a:endParaRPr 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7D24AAB-EA64-DA05-990A-96274E1246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7" t="7248" r="21164" b="7830"/>
          <a:stretch/>
        </p:blipFill>
        <p:spPr>
          <a:xfrm>
            <a:off x="6316891" y="1725892"/>
            <a:ext cx="2958951" cy="3375052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9CD5691-1E35-7188-95E3-9753740944D8}"/>
              </a:ext>
            </a:extLst>
          </p:cNvPr>
          <p:cNvCxnSpPr>
            <a:cxnSpLocks/>
          </p:cNvCxnSpPr>
          <p:nvPr/>
        </p:nvCxnSpPr>
        <p:spPr>
          <a:xfrm>
            <a:off x="8394813" y="3676358"/>
            <a:ext cx="913924" cy="5306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CCA527-3CDF-E3FB-ABB9-F80C1B22B09A}"/>
              </a:ext>
            </a:extLst>
          </p:cNvPr>
          <p:cNvCxnSpPr>
            <a:cxnSpLocks/>
          </p:cNvCxnSpPr>
          <p:nvPr/>
        </p:nvCxnSpPr>
        <p:spPr>
          <a:xfrm flipH="1">
            <a:off x="6375037" y="4145756"/>
            <a:ext cx="92869" cy="545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28B5436-564D-0E50-42ED-E7E623A49F1C}"/>
              </a:ext>
            </a:extLst>
          </p:cNvPr>
          <p:cNvCxnSpPr>
            <a:cxnSpLocks/>
          </p:cNvCxnSpPr>
          <p:nvPr/>
        </p:nvCxnSpPr>
        <p:spPr>
          <a:xfrm flipV="1">
            <a:off x="7840300" y="1662113"/>
            <a:ext cx="0" cy="769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5011B664-73A6-0024-4258-45DACAB7D2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77884" y="3089232"/>
            <a:ext cx="638264" cy="77163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76E51D4-BB38-A481-948B-956B5FEF6867}"/>
              </a:ext>
            </a:extLst>
          </p:cNvPr>
          <p:cNvSpPr txBox="1"/>
          <p:nvPr/>
        </p:nvSpPr>
        <p:spPr>
          <a:xfrm>
            <a:off x="8326524" y="3434392"/>
            <a:ext cx="4629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</a:rPr>
              <a:t>0.5</a:t>
            </a:r>
            <a:endParaRPr lang="zh-CN" altLang="en-US" sz="16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730254C-21D6-19B8-F996-521B565AF64A}"/>
              </a:ext>
            </a:extLst>
          </p:cNvPr>
          <p:cNvSpPr txBox="1"/>
          <p:nvPr/>
        </p:nvSpPr>
        <p:spPr>
          <a:xfrm>
            <a:off x="8702937" y="3641286"/>
            <a:ext cx="5887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</a:rPr>
              <a:t>0.75</a:t>
            </a:r>
            <a:endParaRPr lang="zh-CN" altLang="en-US" sz="16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37D9DB3-7970-1FC3-0895-58B21401D5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54502" y="3865486"/>
            <a:ext cx="638264" cy="77163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EB139D0-4687-17C3-46C1-33C1C135A3B3}"/>
              </a:ext>
            </a:extLst>
          </p:cNvPr>
          <p:cNvSpPr txBox="1"/>
          <p:nvPr/>
        </p:nvSpPr>
        <p:spPr>
          <a:xfrm>
            <a:off x="9244200" y="3848949"/>
            <a:ext cx="4035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</a:rPr>
              <a:t>1</a:t>
            </a:r>
            <a:endParaRPr lang="zh-CN" altLang="en-US" sz="1600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C658DFD-AFBF-5931-E978-1B8AC54ECE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98053" y="910683"/>
            <a:ext cx="638264" cy="77163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62E91E8-C474-989B-C332-4C3173B4B3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2104" y="3936298"/>
            <a:ext cx="638264" cy="771633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66691CCB-D2A8-E90C-91EA-23120C3C603E}"/>
              </a:ext>
            </a:extLst>
          </p:cNvPr>
          <p:cNvSpPr txBox="1"/>
          <p:nvPr/>
        </p:nvSpPr>
        <p:spPr>
          <a:xfrm>
            <a:off x="7538687" y="1354336"/>
            <a:ext cx="4035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</a:rPr>
              <a:t>1</a:t>
            </a:r>
            <a:endParaRPr lang="zh-CN" altLang="en-US" sz="16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A9975A4-D12D-A5CE-AB0D-6388825E9294}"/>
              </a:ext>
            </a:extLst>
          </p:cNvPr>
          <p:cNvSpPr txBox="1"/>
          <p:nvPr/>
        </p:nvSpPr>
        <p:spPr>
          <a:xfrm>
            <a:off x="6118674" y="4290600"/>
            <a:ext cx="4035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</a:rPr>
              <a:t>1</a:t>
            </a:r>
            <a:endParaRPr lang="zh-CN" altLang="en-US" sz="1600" dirty="0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58ED2037-46DC-6D1F-29BF-98A879C543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1669" y="1658374"/>
            <a:ext cx="2927203" cy="338542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AF7E1C-8B6F-5EA3-2B9B-DB2433720D60}"/>
              </a:ext>
            </a:extLst>
          </p:cNvPr>
          <p:cNvCxnSpPr>
            <a:cxnSpLocks/>
          </p:cNvCxnSpPr>
          <p:nvPr/>
        </p:nvCxnSpPr>
        <p:spPr>
          <a:xfrm flipH="1">
            <a:off x="1914526" y="3352111"/>
            <a:ext cx="1485900" cy="8617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68FB54-A83F-01E1-22D9-D5DD7611E146}"/>
              </a:ext>
            </a:extLst>
          </p:cNvPr>
          <p:cNvCxnSpPr>
            <a:cxnSpLocks/>
          </p:cNvCxnSpPr>
          <p:nvPr/>
        </p:nvCxnSpPr>
        <p:spPr>
          <a:xfrm flipV="1">
            <a:off x="3381486" y="1662113"/>
            <a:ext cx="0" cy="17097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37EEAA4-10A5-F148-FF70-513C22E8336C}"/>
              </a:ext>
            </a:extLst>
          </p:cNvPr>
          <p:cNvCxnSpPr>
            <a:cxnSpLocks/>
          </p:cNvCxnSpPr>
          <p:nvPr/>
        </p:nvCxnSpPr>
        <p:spPr>
          <a:xfrm>
            <a:off x="3400426" y="3371850"/>
            <a:ext cx="1442430" cy="8284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8" name="图片 37">
            <a:extLst>
              <a:ext uri="{FF2B5EF4-FFF2-40B4-BE49-F238E27FC236}">
                <a16:creationId xmlns:a16="http://schemas.microsoft.com/office/drawing/2014/main" id="{5CD1092A-3DEB-7C27-B1FE-2B4D25C9AB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99993" y="3312000"/>
            <a:ext cx="638264" cy="771633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ECBDA954-6881-672E-73D9-D5FF243EFB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4370" y="1009816"/>
            <a:ext cx="638264" cy="77163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43F9C43F-256E-46DE-822E-12CD05B05A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7640" y="3904783"/>
            <a:ext cx="638264" cy="771633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D5A8D273-8427-4448-754E-21BE240DDDE8}"/>
              </a:ext>
            </a:extLst>
          </p:cNvPr>
          <p:cNvSpPr txBox="1"/>
          <p:nvPr/>
        </p:nvSpPr>
        <p:spPr>
          <a:xfrm>
            <a:off x="3965544" y="3471585"/>
            <a:ext cx="4629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</a:rPr>
              <a:t>0.5</a:t>
            </a:r>
            <a:endParaRPr lang="zh-CN" altLang="en-US" sz="1600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914D840-72F6-E3C5-A056-93C75F94287A}"/>
              </a:ext>
            </a:extLst>
          </p:cNvPr>
          <p:cNvSpPr txBox="1"/>
          <p:nvPr/>
        </p:nvSpPr>
        <p:spPr>
          <a:xfrm>
            <a:off x="4334786" y="3722831"/>
            <a:ext cx="5887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</a:rPr>
              <a:t>0.75</a:t>
            </a:r>
            <a:endParaRPr lang="zh-CN" altLang="en-US" sz="1600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E772AC46-ACD9-C50C-CBA5-2F0A4C3563A0}"/>
              </a:ext>
            </a:extLst>
          </p:cNvPr>
          <p:cNvSpPr txBox="1"/>
          <p:nvPr/>
        </p:nvSpPr>
        <p:spPr>
          <a:xfrm>
            <a:off x="4876049" y="3930494"/>
            <a:ext cx="4035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</a:rPr>
              <a:t>1</a:t>
            </a:r>
            <a:endParaRPr lang="zh-CN" altLang="en-US" sz="16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D41696F8-64F8-24EF-DD0C-52B7ABA429D0}"/>
              </a:ext>
            </a:extLst>
          </p:cNvPr>
          <p:cNvSpPr txBox="1"/>
          <p:nvPr/>
        </p:nvSpPr>
        <p:spPr>
          <a:xfrm>
            <a:off x="2500805" y="3471585"/>
            <a:ext cx="4629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</a:rPr>
              <a:t>0.5</a:t>
            </a:r>
            <a:endParaRPr lang="zh-CN" altLang="en-US" sz="1600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DBC14B2C-6CCC-EC62-425A-F26BE9034930}"/>
              </a:ext>
            </a:extLst>
          </p:cNvPr>
          <p:cNvSpPr txBox="1"/>
          <p:nvPr/>
        </p:nvSpPr>
        <p:spPr>
          <a:xfrm>
            <a:off x="2088554" y="3650642"/>
            <a:ext cx="5887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</a:rPr>
              <a:t>0.75</a:t>
            </a:r>
            <a:endParaRPr lang="zh-CN" altLang="en-US" sz="1600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C0AA765-965F-1B93-3E7C-F658FA548DCB}"/>
              </a:ext>
            </a:extLst>
          </p:cNvPr>
          <p:cNvSpPr txBox="1"/>
          <p:nvPr/>
        </p:nvSpPr>
        <p:spPr>
          <a:xfrm>
            <a:off x="1728427" y="3858259"/>
            <a:ext cx="4035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</a:rPr>
              <a:t>1</a:t>
            </a:r>
            <a:endParaRPr lang="zh-CN" altLang="en-US" sz="1600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DEDF01A-A52C-22F9-921C-EDAC68458F3F}"/>
              </a:ext>
            </a:extLst>
          </p:cNvPr>
          <p:cNvSpPr txBox="1"/>
          <p:nvPr/>
        </p:nvSpPr>
        <p:spPr>
          <a:xfrm>
            <a:off x="2775892" y="3295892"/>
            <a:ext cx="5887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</a:rPr>
              <a:t>0.25</a:t>
            </a:r>
            <a:endParaRPr lang="zh-CN" altLang="en-US" sz="1600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726D8C51-470A-0325-5FCA-D3924908941A}"/>
              </a:ext>
            </a:extLst>
          </p:cNvPr>
          <p:cNvSpPr txBox="1"/>
          <p:nvPr/>
        </p:nvSpPr>
        <p:spPr>
          <a:xfrm>
            <a:off x="3533695" y="3295892"/>
            <a:ext cx="5887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</a:rPr>
              <a:t>0.25</a:t>
            </a:r>
            <a:endParaRPr lang="zh-CN" altLang="en-US" sz="1600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6F1147D-F42B-B77F-C7D8-87F497AAC1BD}"/>
              </a:ext>
            </a:extLst>
          </p:cNvPr>
          <p:cNvSpPr txBox="1"/>
          <p:nvPr/>
        </p:nvSpPr>
        <p:spPr>
          <a:xfrm>
            <a:off x="3393641" y="2521578"/>
            <a:ext cx="4629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</a:rPr>
              <a:t>0.5</a:t>
            </a:r>
            <a:endParaRPr lang="zh-CN" altLang="en-US" sz="1600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CE2BD421-3101-759B-050C-8E0B2521C614}"/>
              </a:ext>
            </a:extLst>
          </p:cNvPr>
          <p:cNvSpPr txBox="1"/>
          <p:nvPr/>
        </p:nvSpPr>
        <p:spPr>
          <a:xfrm>
            <a:off x="3387795" y="2083220"/>
            <a:ext cx="5887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</a:rPr>
              <a:t>0.75</a:t>
            </a:r>
            <a:endParaRPr lang="zh-CN" altLang="en-US" sz="1600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3EA9934A-523E-5DB2-B691-96663836F276}"/>
              </a:ext>
            </a:extLst>
          </p:cNvPr>
          <p:cNvSpPr txBox="1"/>
          <p:nvPr/>
        </p:nvSpPr>
        <p:spPr>
          <a:xfrm>
            <a:off x="3375876" y="1570004"/>
            <a:ext cx="4035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</a:rPr>
              <a:t>1</a:t>
            </a:r>
            <a:endParaRPr lang="zh-CN" altLang="en-US" sz="1600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606AF97A-96D1-22E6-A247-737254CFC417}"/>
              </a:ext>
            </a:extLst>
          </p:cNvPr>
          <p:cNvSpPr txBox="1"/>
          <p:nvPr/>
        </p:nvSpPr>
        <p:spPr>
          <a:xfrm>
            <a:off x="3387795" y="2947171"/>
            <a:ext cx="5887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</a:rPr>
              <a:t>0.25</a:t>
            </a:r>
            <a:endParaRPr lang="zh-CN" altLang="en-US" sz="1600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81645438-0748-2287-C6E0-4D2027A41928}"/>
              </a:ext>
            </a:extLst>
          </p:cNvPr>
          <p:cNvSpPr txBox="1"/>
          <p:nvPr/>
        </p:nvSpPr>
        <p:spPr>
          <a:xfrm>
            <a:off x="3155647" y="3513094"/>
            <a:ext cx="4035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</a:rPr>
              <a:t>0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061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40A3A-A372-5516-66AA-ED2102FC7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不明确的">
            <a:extLst>
              <a:ext uri="{FF2B5EF4-FFF2-40B4-BE49-F238E27FC236}">
                <a16:creationId xmlns:a16="http://schemas.microsoft.com/office/drawing/2014/main" id="{C82E001C-56EE-B311-FF96-9B9439F5C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00" y="1385759"/>
            <a:ext cx="7494399" cy="5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56694D8-AAAD-97E3-7D22-16C03C60B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1" y="196731"/>
            <a:ext cx="654367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59F21F-25A0-C8BE-9675-4AC3E97DF0D1}"/>
              </a:ext>
            </a:extLst>
          </p:cNvPr>
          <p:cNvSpPr txBox="1"/>
          <p:nvPr/>
        </p:nvSpPr>
        <p:spPr>
          <a:xfrm>
            <a:off x="10711543" y="602615"/>
            <a:ext cx="703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[1-3]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4845A-DDD8-6E1D-21E4-614E5B63884D}"/>
              </a:ext>
            </a:extLst>
          </p:cNvPr>
          <p:cNvSpPr txBox="1"/>
          <p:nvPr/>
        </p:nvSpPr>
        <p:spPr>
          <a:xfrm>
            <a:off x="10711543" y="3654182"/>
            <a:ext cx="703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[4]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2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70F3CD-EF11-333A-8E62-E2277F8BD021}"/>
              </a:ext>
            </a:extLst>
          </p:cNvPr>
          <p:cNvSpPr txBox="1"/>
          <p:nvPr/>
        </p:nvSpPr>
        <p:spPr>
          <a:xfrm>
            <a:off x="508000" y="4503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Brightness Normalization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1BFFCC-009C-B646-7752-11D8F8EFAD1D}"/>
              </a:ext>
            </a:extLst>
          </p:cNvPr>
          <p:cNvSpPr txBox="1"/>
          <p:nvPr/>
        </p:nvSpPr>
        <p:spPr>
          <a:xfrm>
            <a:off x="508000" y="1114336"/>
            <a:ext cx="8166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(0.3, 0.1, 0.8) and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(0.7, 0.2, 0.3) have the same brightness </a:t>
            </a:r>
          </a:p>
          <a:p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(0.2, 0.4, 0.8) and D (0.1, 0.2, 0.4) have the same chromaticity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B6F98-4D09-2DF6-F6D0-EECC1208A7CD}"/>
              </a:ext>
            </a:extLst>
          </p:cNvPr>
          <p:cNvSpPr txBox="1"/>
          <p:nvPr/>
        </p:nvSpPr>
        <p:spPr>
          <a:xfrm>
            <a:off x="508000" y="267746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Additive Color Theory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[5]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28E2B8-B399-93DC-D7F3-EAAAAE9378DE}"/>
                  </a:ext>
                </a:extLst>
              </p:cNvPr>
              <p:cNvSpPr txBox="1"/>
              <p:nvPr/>
            </p:nvSpPr>
            <p:spPr>
              <a:xfrm>
                <a:off x="508000" y="3575903"/>
                <a:ext cx="2813050" cy="2470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eqAr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28E2B8-B399-93DC-D7F3-EAAAAE937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3575903"/>
                <a:ext cx="2813050" cy="2470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25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405CC-BA60-5D7D-2225-510E82DD1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20FFC8-EC28-41FC-0330-66C01AA27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2" t="6330" r="20757" b="27658"/>
          <a:stretch/>
        </p:blipFill>
        <p:spPr>
          <a:xfrm>
            <a:off x="3700842" y="1002734"/>
            <a:ext cx="4575915" cy="40331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360D4DA-B517-AABA-259D-E3F8F1DE31C8}"/>
                  </a:ext>
                </a:extLst>
              </p:cNvPr>
              <p:cNvSpPr txBox="1"/>
              <p:nvPr/>
            </p:nvSpPr>
            <p:spPr>
              <a:xfrm>
                <a:off x="4209393" y="3482459"/>
                <a:ext cx="2469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360D4DA-B517-AABA-259D-E3F8F1DE3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393" y="3482459"/>
                <a:ext cx="246993" cy="369332"/>
              </a:xfrm>
              <a:prstGeom prst="rect">
                <a:avLst/>
              </a:prstGeom>
              <a:blipFill>
                <a:blip r:embed="rId3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DF61BC2-B602-EAA3-DAF5-BB3E6382BC46}"/>
                  </a:ext>
                </a:extLst>
              </p:cNvPr>
              <p:cNvSpPr txBox="1"/>
              <p:nvPr/>
            </p:nvSpPr>
            <p:spPr>
              <a:xfrm>
                <a:off x="6705600" y="2268515"/>
                <a:ext cx="2469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DF61BC2-B602-EAA3-DAF5-BB3E6382B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268515"/>
                <a:ext cx="246993" cy="369332"/>
              </a:xfrm>
              <a:prstGeom prst="rect">
                <a:avLst/>
              </a:prstGeom>
              <a:blipFill>
                <a:blip r:embed="rId4"/>
                <a:stretch>
                  <a:fillRect r="-17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A271AE5-62A1-647A-7050-93AFB611D59B}"/>
                  </a:ext>
                </a:extLst>
              </p:cNvPr>
              <p:cNvSpPr txBox="1"/>
              <p:nvPr/>
            </p:nvSpPr>
            <p:spPr>
              <a:xfrm>
                <a:off x="7031421" y="4453758"/>
                <a:ext cx="2469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A271AE5-62A1-647A-7050-93AFB611D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421" y="4453758"/>
                <a:ext cx="246993" cy="369332"/>
              </a:xfrm>
              <a:prstGeom prst="rect">
                <a:avLst/>
              </a:prstGeom>
              <a:blipFill>
                <a:blip r:embed="rId5"/>
                <a:stretch>
                  <a:fillRect r="-48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BB76255-E815-361F-9F10-494E75CEBDAE}"/>
                  </a:ext>
                </a:extLst>
              </p:cNvPr>
              <p:cNvSpPr txBox="1"/>
              <p:nvPr/>
            </p:nvSpPr>
            <p:spPr>
              <a:xfrm>
                <a:off x="6029655" y="1000125"/>
                <a:ext cx="2469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400 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nm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BB76255-E815-361F-9F10-494E75CEB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655" y="1000125"/>
                <a:ext cx="246993" cy="369332"/>
              </a:xfrm>
              <a:prstGeom prst="rect">
                <a:avLst/>
              </a:prstGeom>
              <a:blipFill>
                <a:blip r:embed="rId6"/>
                <a:stretch>
                  <a:fillRect r="-26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E833C7B-8982-DE30-7721-B9CF99C779DA}"/>
                  </a:ext>
                </a:extLst>
              </p:cNvPr>
              <p:cNvSpPr txBox="1"/>
              <p:nvPr/>
            </p:nvSpPr>
            <p:spPr>
              <a:xfrm>
                <a:off x="3703172" y="4900371"/>
                <a:ext cx="2469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00 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nm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E833C7B-8982-DE30-7721-B9CF99C77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172" y="4900371"/>
                <a:ext cx="246993" cy="369332"/>
              </a:xfrm>
              <a:prstGeom prst="rect">
                <a:avLst/>
              </a:prstGeom>
              <a:blipFill>
                <a:blip r:embed="rId7"/>
                <a:stretch>
                  <a:fillRect r="-26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39A7F4E8-5FD2-33B0-1A4C-801A0656A862}"/>
              </a:ext>
            </a:extLst>
          </p:cNvPr>
          <p:cNvSpPr txBox="1"/>
          <p:nvPr/>
        </p:nvSpPr>
        <p:spPr>
          <a:xfrm>
            <a:off x="9128760" y="2064430"/>
            <a:ext cx="2517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baseline="0" dirty="0">
                <a:latin typeface="Times New Roman" panose="02020603050405020304" pitchFamily="18" charset="0"/>
              </a:rPr>
              <a:t>RGB:     52%    (White)</a:t>
            </a:r>
          </a:p>
          <a:p>
            <a:r>
              <a:rPr lang="en-US" altLang="zh-CN" sz="1800" b="0" i="0" u="none" strike="noStrike" baseline="0" dirty="0">
                <a:latin typeface="Times New Roman" panose="02020603050405020304" pitchFamily="18" charset="0"/>
              </a:rPr>
              <a:t>RGBV:  72%    (Black)</a:t>
            </a:r>
            <a:endParaRPr lang="zh-CN" altLang="en-US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B10DD3F-AE91-01D6-D7DA-25EC711A80FA}"/>
              </a:ext>
            </a:extLst>
          </p:cNvPr>
          <p:cNvCxnSpPr>
            <a:cxnSpLocks/>
          </p:cNvCxnSpPr>
          <p:nvPr/>
        </p:nvCxnSpPr>
        <p:spPr>
          <a:xfrm>
            <a:off x="6457444" y="3824835"/>
            <a:ext cx="1782945" cy="10219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03FEBF-7E70-70A8-417D-F21DE4CF9308}"/>
              </a:ext>
            </a:extLst>
          </p:cNvPr>
          <p:cNvCxnSpPr>
            <a:cxnSpLocks/>
          </p:cNvCxnSpPr>
          <p:nvPr/>
        </p:nvCxnSpPr>
        <p:spPr>
          <a:xfrm flipH="1">
            <a:off x="3827533" y="4661012"/>
            <a:ext cx="315589" cy="1726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227624-39CD-EEC0-878D-61C66D273CA1}"/>
              </a:ext>
            </a:extLst>
          </p:cNvPr>
          <p:cNvCxnSpPr>
            <a:cxnSpLocks/>
          </p:cNvCxnSpPr>
          <p:nvPr/>
        </p:nvCxnSpPr>
        <p:spPr>
          <a:xfrm flipH="1" flipV="1">
            <a:off x="6036469" y="1000125"/>
            <a:ext cx="2381" cy="2857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">
                <a:extLst>
                  <a:ext uri="{FF2B5EF4-FFF2-40B4-BE49-F238E27FC236}">
                    <a16:creationId xmlns:a16="http://schemas.microsoft.com/office/drawing/2014/main" id="{7F66A5F3-6C96-F185-8372-1B0F3C1129C0}"/>
                  </a:ext>
                </a:extLst>
              </p:cNvPr>
              <p:cNvSpPr txBox="1"/>
              <p:nvPr/>
            </p:nvSpPr>
            <p:spPr>
              <a:xfrm>
                <a:off x="5655759" y="1101209"/>
                <a:ext cx="2469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6600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">
                <a:extLst>
                  <a:ext uri="{FF2B5EF4-FFF2-40B4-BE49-F238E27FC236}">
                    <a16:creationId xmlns:a16="http://schemas.microsoft.com/office/drawing/2014/main" id="{7F66A5F3-6C96-F185-8372-1B0F3C112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759" y="1101209"/>
                <a:ext cx="246993" cy="369332"/>
              </a:xfrm>
              <a:prstGeom prst="rect">
                <a:avLst/>
              </a:prstGeom>
              <a:blipFill>
                <a:blip r:embed="rId8"/>
                <a:stretch>
                  <a:fillRect r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">
                <a:extLst>
                  <a:ext uri="{FF2B5EF4-FFF2-40B4-BE49-F238E27FC236}">
                    <a16:creationId xmlns:a16="http://schemas.microsoft.com/office/drawing/2014/main" id="{6AD93F01-8EF9-F8AD-07C7-39C5843BC058}"/>
                  </a:ext>
                </a:extLst>
              </p:cNvPr>
              <p:cNvSpPr txBox="1"/>
              <p:nvPr/>
            </p:nvSpPr>
            <p:spPr>
              <a:xfrm>
                <a:off x="6274228" y="2146084"/>
                <a:ext cx="2469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solidFill>
                            <a:srgbClr val="0040C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">
                <a:extLst>
                  <a:ext uri="{FF2B5EF4-FFF2-40B4-BE49-F238E27FC236}">
                    <a16:creationId xmlns:a16="http://schemas.microsoft.com/office/drawing/2014/main" id="{6AD93F01-8EF9-F8AD-07C7-39C5843BC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228" y="2146084"/>
                <a:ext cx="246993" cy="369332"/>
              </a:xfrm>
              <a:prstGeom prst="rect">
                <a:avLst/>
              </a:prstGeom>
              <a:blipFill>
                <a:blip r:embed="rId9"/>
                <a:stretch>
                  <a:fillRect r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">
                <a:extLst>
                  <a:ext uri="{FF2B5EF4-FFF2-40B4-BE49-F238E27FC236}">
                    <a16:creationId xmlns:a16="http://schemas.microsoft.com/office/drawing/2014/main" id="{19E16468-9D75-B8CA-FB07-69A4A8135F21}"/>
                  </a:ext>
                </a:extLst>
              </p:cNvPr>
              <p:cNvSpPr txBox="1"/>
              <p:nvPr/>
            </p:nvSpPr>
            <p:spPr>
              <a:xfrm>
                <a:off x="6289390" y="4724400"/>
                <a:ext cx="2469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">
                <a:extLst>
                  <a:ext uri="{FF2B5EF4-FFF2-40B4-BE49-F238E27FC236}">
                    <a16:creationId xmlns:a16="http://schemas.microsoft.com/office/drawing/2014/main" id="{19E16468-9D75-B8CA-FB07-69A4A8135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390" y="4724400"/>
                <a:ext cx="246993" cy="369332"/>
              </a:xfrm>
              <a:prstGeom prst="rect">
                <a:avLst/>
              </a:prstGeom>
              <a:blipFill>
                <a:blip r:embed="rId10"/>
                <a:stretch>
                  <a:fillRect r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">
                <a:extLst>
                  <a:ext uri="{FF2B5EF4-FFF2-40B4-BE49-F238E27FC236}">
                    <a16:creationId xmlns:a16="http://schemas.microsoft.com/office/drawing/2014/main" id="{3B37EA4B-5406-7618-FD6B-B1ED5D2514A9}"/>
                  </a:ext>
                </a:extLst>
              </p:cNvPr>
              <p:cNvSpPr txBox="1"/>
              <p:nvPr/>
            </p:nvSpPr>
            <p:spPr>
              <a:xfrm>
                <a:off x="4628870" y="4823090"/>
                <a:ext cx="2469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">
                <a:extLst>
                  <a:ext uri="{FF2B5EF4-FFF2-40B4-BE49-F238E27FC236}">
                    <a16:creationId xmlns:a16="http://schemas.microsoft.com/office/drawing/2014/main" id="{3B37EA4B-5406-7618-FD6B-B1ED5D251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870" y="4823090"/>
                <a:ext cx="246993" cy="369332"/>
              </a:xfrm>
              <a:prstGeom prst="rect">
                <a:avLst/>
              </a:prstGeom>
              <a:blipFill>
                <a:blip r:embed="rId11"/>
                <a:stretch>
                  <a:fillRect r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478219BD-D77A-5064-9742-67B31C7D0424}"/>
              </a:ext>
            </a:extLst>
          </p:cNvPr>
          <p:cNvSpPr txBox="1"/>
          <p:nvPr/>
        </p:nvSpPr>
        <p:spPr>
          <a:xfrm>
            <a:off x="8133851" y="4409729"/>
            <a:ext cx="4035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</a:rPr>
              <a:t>1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910BE66-73B7-74B0-3779-338163C4CD44}"/>
              </a:ext>
            </a:extLst>
          </p:cNvPr>
          <p:cNvSpPr txBox="1"/>
          <p:nvPr/>
        </p:nvSpPr>
        <p:spPr>
          <a:xfrm>
            <a:off x="6153151" y="733815"/>
            <a:ext cx="4035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</a:rPr>
              <a:t>1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48CEB04-6B5E-310F-879C-C11FD5A71D26}"/>
              </a:ext>
            </a:extLst>
          </p:cNvPr>
          <p:cNvSpPr txBox="1"/>
          <p:nvPr/>
        </p:nvSpPr>
        <p:spPr>
          <a:xfrm>
            <a:off x="3541711" y="4441929"/>
            <a:ext cx="4035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</a:rPr>
              <a:t>1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C29A582-BA0A-3D9D-C0DD-8681707F7926}"/>
              </a:ext>
            </a:extLst>
          </p:cNvPr>
          <p:cNvSpPr txBox="1"/>
          <p:nvPr/>
        </p:nvSpPr>
        <p:spPr>
          <a:xfrm>
            <a:off x="6815486" y="3697902"/>
            <a:ext cx="4629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</a:rPr>
              <a:t>0.5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F0724DD-A367-5D91-62C3-1E30D26DE2C6}"/>
              </a:ext>
            </a:extLst>
          </p:cNvPr>
          <p:cNvSpPr txBox="1"/>
          <p:nvPr/>
        </p:nvSpPr>
        <p:spPr>
          <a:xfrm>
            <a:off x="7442619" y="4028056"/>
            <a:ext cx="5887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</a:rPr>
              <a:t>0.75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399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41E73-9341-A094-160C-6B890E625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77F8DC-95DF-6315-4B3E-2E1A2191F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66" y="29633"/>
            <a:ext cx="7755467" cy="6798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88B330-0625-7F1C-97AA-63319CC6C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66" y="29633"/>
            <a:ext cx="7755467" cy="67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5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omputer&#10;&#10;Description automatically generated">
            <a:extLst>
              <a:ext uri="{FF2B5EF4-FFF2-40B4-BE49-F238E27FC236}">
                <a16:creationId xmlns:a16="http://schemas.microsoft.com/office/drawing/2014/main" id="{084AABF6-C93B-8EB9-B0DD-425594935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36" y="531349"/>
            <a:ext cx="8600127" cy="5795302"/>
          </a:xfrm>
          <a:prstGeom prst="rect">
            <a:avLst/>
          </a:prstGeom>
        </p:spPr>
      </p:pic>
      <p:pic>
        <p:nvPicPr>
          <p:cNvPr id="7" name="Picture 6" descr="A diagram of a computer&#10;&#10;Description automatically generated">
            <a:extLst>
              <a:ext uri="{FF2B5EF4-FFF2-40B4-BE49-F238E27FC236}">
                <a16:creationId xmlns:a16="http://schemas.microsoft.com/office/drawing/2014/main" id="{9F3BF30C-018F-C146-BC1A-016FA9C99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23" y="0"/>
            <a:ext cx="10177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6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7AE280-5077-33BD-A835-8B4FC54D0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434782"/>
            <a:ext cx="7188200" cy="5988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71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A hand holding a glowing egg&#10;&#10;Description automatically generated">
            <a:extLst>
              <a:ext uri="{FF2B5EF4-FFF2-40B4-BE49-F238E27FC236}">
                <a16:creationId xmlns:a16="http://schemas.microsoft.com/office/drawing/2014/main" id="{BD9C93BA-D3A4-7392-BF86-9AE93638B60A}"/>
              </a:ext>
            </a:extLst>
          </p:cNvPr>
          <p:cNvPicPr/>
          <p:nvPr/>
        </p:nvPicPr>
        <p:blipFill>
          <a:blip r:embed="rId2"/>
          <a:srcRect l="48212" t="34517" r="26307" b="32117"/>
          <a:stretch>
            <a:fillRect/>
          </a:stretch>
        </p:blipFill>
        <p:spPr>
          <a:xfrm rot="5400000">
            <a:off x="3307645" y="691196"/>
            <a:ext cx="5576709" cy="547560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1524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4966F-C7BB-46FC-7F05-5DD4C184B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7509D0-5333-E498-4699-E736D88AEE26}"/>
              </a:ext>
            </a:extLst>
          </p:cNvPr>
          <p:cNvSpPr txBox="1"/>
          <p:nvPr/>
        </p:nvSpPr>
        <p:spPr>
          <a:xfrm>
            <a:off x="1139156" y="1214521"/>
            <a:ext cx="9913688" cy="3478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[1] Stockman, A., Sharpe, L.,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Fach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, C. (1999). "The spectral sensitivity of the human short-wavelength sensitive cones derived from thresholds and color matches." Vision Research.</a:t>
            </a:r>
            <a:endParaRPr lang="en-US" sz="1800" dirty="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[2] Stockman, A., &amp; Sharpe, L. (2000). "The spectral sensitivities of the middle- and long-wavelength-sensitive cones derived from measurements in observers of known genotype."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[3] CVRL. "http://cvrl.ucl.ac.uk".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  <a:cs typeface="Aptos" panose="020B0004020202020204" pitchFamily="34" charset="0"/>
              </a:rPr>
              <a:t>[4] Wikipedia.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"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Cone_cell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".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[5]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Berns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, R. S. (2000). "Principles of Color Technology."</a:t>
            </a:r>
            <a:r>
              <a:rPr lang="en-US" sz="18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John Wiley &amp; Sons.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18B28E-E353-192C-0C66-419BB7D40823}"/>
              </a:ext>
            </a:extLst>
          </p:cNvPr>
          <p:cNvSpPr txBox="1"/>
          <p:nvPr/>
        </p:nvSpPr>
        <p:spPr>
          <a:xfrm>
            <a:off x="508000" y="4503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Reference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8372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264</Words>
  <Application>Microsoft Office PowerPoint</Application>
  <PresentationFormat>宽屏</PresentationFormat>
  <Paragraphs>58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Cambria Math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Li, Ruishan</dc:creator>
  <cp:lastModifiedBy>Li, Ruishan</cp:lastModifiedBy>
  <cp:revision>50</cp:revision>
  <dcterms:created xsi:type="dcterms:W3CDTF">2024-12-08T03:49:31Z</dcterms:created>
  <dcterms:modified xsi:type="dcterms:W3CDTF">2024-12-10T19:34:10Z</dcterms:modified>
</cp:coreProperties>
</file>